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6" r:id="rId2"/>
    <p:sldId id="257" r:id="rId3"/>
    <p:sldId id="360" r:id="rId4"/>
    <p:sldId id="361" r:id="rId5"/>
    <p:sldId id="319" r:id="rId6"/>
    <p:sldId id="320" r:id="rId7"/>
    <p:sldId id="304" r:id="rId8"/>
    <p:sldId id="306" r:id="rId9"/>
    <p:sldId id="302" r:id="rId10"/>
    <p:sldId id="375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1" r:id="rId20"/>
    <p:sldId id="300" r:id="rId21"/>
    <p:sldId id="276" r:id="rId22"/>
    <p:sldId id="275" r:id="rId23"/>
    <p:sldId id="259" r:id="rId24"/>
    <p:sldId id="374" r:id="rId25"/>
    <p:sldId id="273" r:id="rId26"/>
    <p:sldId id="274" r:id="rId27"/>
    <p:sldId id="269" r:id="rId28"/>
    <p:sldId id="271" r:id="rId29"/>
    <p:sldId id="270" r:id="rId30"/>
    <p:sldId id="362" r:id="rId31"/>
    <p:sldId id="311" r:id="rId32"/>
    <p:sldId id="313" r:id="rId33"/>
    <p:sldId id="314" r:id="rId34"/>
    <p:sldId id="315" r:id="rId35"/>
    <p:sldId id="312" r:id="rId36"/>
    <p:sldId id="373" r:id="rId37"/>
    <p:sldId id="316" r:id="rId38"/>
    <p:sldId id="317" r:id="rId39"/>
    <p:sldId id="338" r:id="rId40"/>
    <p:sldId id="339" r:id="rId41"/>
    <p:sldId id="340" r:id="rId42"/>
    <p:sldId id="341" r:id="rId43"/>
    <p:sldId id="342" r:id="rId44"/>
    <p:sldId id="343" r:id="rId45"/>
    <p:sldId id="344" r:id="rId46"/>
    <p:sldId id="345" r:id="rId47"/>
    <p:sldId id="346" r:id="rId48"/>
    <p:sldId id="318" r:id="rId49"/>
    <p:sldId id="367" r:id="rId50"/>
    <p:sldId id="368" r:id="rId51"/>
    <p:sldId id="369" r:id="rId5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A6A2"/>
    <a:srgbClr val="00D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0409" autoAdjust="0"/>
  </p:normalViewPr>
  <p:slideViewPr>
    <p:cSldViewPr snapToGrid="0">
      <p:cViewPr varScale="1">
        <p:scale>
          <a:sx n="103" d="100"/>
          <a:sy n="103" d="100"/>
        </p:scale>
        <p:origin x="249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A7956E-6730-41C1-B96E-518B57618DB9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</dgm:pt>
    <dgm:pt modelId="{DA2A2901-E3A2-4B13-82DE-BAF0E554442B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1000" b="1" dirty="0">
              <a:latin typeface="Eras Light ITC" panose="020B0402030504020804" pitchFamily="34" charset="0"/>
            </a:rPr>
            <a:t>AVVIO DEL PROCEDIMENTO</a:t>
          </a:r>
        </a:p>
        <a:p>
          <a:br>
            <a:rPr lang="it-IT" sz="1000" b="1" dirty="0">
              <a:latin typeface="Eras Light ITC" panose="020B0402030504020804" pitchFamily="34" charset="0"/>
            </a:rPr>
          </a:br>
          <a:r>
            <a:rPr lang="it-IT" sz="1000" b="0" dirty="0">
              <a:latin typeface="Eras Light ITC" panose="020B0402030504020804" pitchFamily="34" charset="0"/>
            </a:rPr>
            <a:t>Il comune elabora il documento di avvio, indicando gli obiettivi del Piano e una prima ipotesi di quadro conoscitivo, e lo trasmette agli enti interessati</a:t>
          </a:r>
        </a:p>
      </dgm:t>
    </dgm:pt>
    <dgm:pt modelId="{8C42B0E7-FECE-4446-9EA4-8BBB797458C1}" type="parTrans" cxnId="{6D8D769A-A679-413A-B65D-B8D391D232DF}">
      <dgm:prSet/>
      <dgm:spPr/>
      <dgm:t>
        <a:bodyPr/>
        <a:lstStyle/>
        <a:p>
          <a:endParaRPr lang="it-IT"/>
        </a:p>
      </dgm:t>
    </dgm:pt>
    <dgm:pt modelId="{D4A7831F-429C-4BFC-B0DC-D2C3082171C6}" type="sibTrans" cxnId="{6D8D769A-A679-413A-B65D-B8D391D232DF}">
      <dgm:prSet/>
      <dgm:spPr/>
      <dgm:t>
        <a:bodyPr/>
        <a:lstStyle/>
        <a:p>
          <a:endParaRPr lang="it-IT"/>
        </a:p>
      </dgm:t>
    </dgm:pt>
    <dgm:pt modelId="{FC9B33A4-180D-4D9D-9E21-86D23A069C61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1000" b="1" dirty="0">
              <a:latin typeface="Eras Light ITC" panose="020B0402030504020804" pitchFamily="34" charset="0"/>
            </a:rPr>
            <a:t>REDAZIONE BOZZA DI PIANO</a:t>
          </a:r>
        </a:p>
        <a:p>
          <a:r>
            <a:rPr lang="it-IT" sz="1000" b="1" dirty="0">
              <a:latin typeface="Eras Light ITC" panose="020B0402030504020804" pitchFamily="34" charset="0"/>
            </a:rPr>
            <a:t>                       </a:t>
          </a:r>
          <a:r>
            <a:rPr lang="it-IT" sz="1000" b="0" dirty="0">
              <a:latin typeface="Eras Light ITC" panose="020B0402030504020804" pitchFamily="34" charset="0"/>
            </a:rPr>
            <a:t>L’ufficio di Piano composto da responsabili e tecnici degli uffici comunali e da consulenti esterni, procede alla redazione della bozza di Piano                                       </a:t>
          </a:r>
        </a:p>
      </dgm:t>
    </dgm:pt>
    <dgm:pt modelId="{F685A204-866C-4078-85DD-C3B5E23BD079}" type="parTrans" cxnId="{1229B374-02DE-4885-A32F-DEE2BA2AB4E9}">
      <dgm:prSet/>
      <dgm:spPr/>
      <dgm:t>
        <a:bodyPr/>
        <a:lstStyle/>
        <a:p>
          <a:endParaRPr lang="it-IT"/>
        </a:p>
      </dgm:t>
    </dgm:pt>
    <dgm:pt modelId="{963C3A84-EB87-45CA-A2EE-F1062EC7EC6A}" type="sibTrans" cxnId="{1229B374-02DE-4885-A32F-DEE2BA2AB4E9}">
      <dgm:prSet/>
      <dgm:spPr/>
      <dgm:t>
        <a:bodyPr/>
        <a:lstStyle/>
        <a:p>
          <a:endParaRPr lang="it-IT"/>
        </a:p>
      </dgm:t>
    </dgm:pt>
    <dgm:pt modelId="{168D86FD-FBDA-4B7A-906F-7FCED1B8216D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1000" b="1" dirty="0">
              <a:latin typeface="Eras Light ITC" panose="020B0402030504020804" pitchFamily="34" charset="0"/>
            </a:rPr>
            <a:t>ADOZIONE</a:t>
          </a:r>
        </a:p>
        <a:p>
          <a:r>
            <a:rPr lang="it-IT" sz="1000" b="1" dirty="0">
              <a:latin typeface="Eras Light ITC" panose="020B0402030504020804" pitchFamily="34" charset="0"/>
            </a:rPr>
            <a:t> </a:t>
          </a:r>
          <a:r>
            <a:rPr lang="it-IT" sz="1000" dirty="0">
              <a:latin typeface="Eras Light ITC" panose="020B0402030504020804" pitchFamily="34" charset="0"/>
            </a:rPr>
            <a:t>                                </a:t>
          </a:r>
          <a:r>
            <a:rPr lang="it-IT" sz="1000" b="0" dirty="0">
              <a:latin typeface="Eras Light ITC" panose="020B0402030504020804" pitchFamily="34" charset="0"/>
            </a:rPr>
            <a:t>Il documento è trasmesso al Consiglio Comunale per l’adozione dello strumento</a:t>
          </a:r>
        </a:p>
      </dgm:t>
    </dgm:pt>
    <dgm:pt modelId="{C32FF43F-EF0B-46C0-ADE2-1B04E75757AA}" type="parTrans" cxnId="{D442F429-CEDA-4749-97AB-812A7597F459}">
      <dgm:prSet/>
      <dgm:spPr/>
      <dgm:t>
        <a:bodyPr/>
        <a:lstStyle/>
        <a:p>
          <a:endParaRPr lang="it-IT"/>
        </a:p>
      </dgm:t>
    </dgm:pt>
    <dgm:pt modelId="{6A1D82E2-57E5-4A37-8224-88294C59AA4D}" type="sibTrans" cxnId="{D442F429-CEDA-4749-97AB-812A7597F459}">
      <dgm:prSet/>
      <dgm:spPr/>
      <dgm:t>
        <a:bodyPr/>
        <a:lstStyle/>
        <a:p>
          <a:endParaRPr lang="it-IT"/>
        </a:p>
      </dgm:t>
    </dgm:pt>
    <dgm:pt modelId="{B5AD2727-3412-4817-931A-8EEE43D2FA58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900" b="1" dirty="0">
              <a:latin typeface="Eras Light ITC" panose="020B0402030504020804" pitchFamily="34" charset="0"/>
            </a:rPr>
            <a:t>APPROVAZIONE</a:t>
          </a:r>
        </a:p>
        <a:p>
          <a:r>
            <a:rPr lang="it-IT" sz="900" b="0" dirty="0">
              <a:latin typeface="Eras Light ITC" panose="020B0402030504020804" pitchFamily="34" charset="0"/>
            </a:rPr>
            <a:t>                       </a:t>
          </a:r>
        </a:p>
        <a:p>
          <a:r>
            <a:rPr lang="it-IT" sz="900" b="0" dirty="0">
              <a:latin typeface="Eras Light ITC" panose="020B0402030504020804" pitchFamily="34" charset="0"/>
            </a:rPr>
            <a:t>Il Consiglio approva a seguito di modifiche e/o integrazioni della Conferenza. Il Piano è rinviato in Regione per verifiche e dopo il parere favorevole. Il Comune da avviso sul BURT. Dopo 30 gg acquista efficacia</a:t>
          </a:r>
        </a:p>
      </dgm:t>
    </dgm:pt>
    <dgm:pt modelId="{30C27097-AE23-4173-9EB1-5578C7CA2C99}" type="parTrans" cxnId="{983DB296-A9D4-4AB9-A848-04FCB1023A99}">
      <dgm:prSet/>
      <dgm:spPr/>
      <dgm:t>
        <a:bodyPr/>
        <a:lstStyle/>
        <a:p>
          <a:endParaRPr lang="it-IT"/>
        </a:p>
      </dgm:t>
    </dgm:pt>
    <dgm:pt modelId="{352890EA-18DA-4DDB-A717-4E7891A4070E}" type="sibTrans" cxnId="{983DB296-A9D4-4AB9-A848-04FCB1023A99}">
      <dgm:prSet/>
      <dgm:spPr/>
      <dgm:t>
        <a:bodyPr/>
        <a:lstStyle/>
        <a:p>
          <a:endParaRPr lang="it-IT"/>
        </a:p>
      </dgm:t>
    </dgm:pt>
    <dgm:pt modelId="{E2939630-936B-4421-AC7E-29AB50CB6745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1000" b="1" dirty="0">
              <a:latin typeface="Eras Light ITC" panose="020B0402030504020804" pitchFamily="34" charset="0"/>
            </a:rPr>
            <a:t>OSSERVAZIONI</a:t>
          </a:r>
        </a:p>
        <a:p>
          <a:r>
            <a:rPr lang="it-IT" sz="1000" dirty="0">
              <a:latin typeface="Eras Light ITC" panose="020B0402030504020804" pitchFamily="34" charset="0"/>
            </a:rPr>
            <a:t>                             </a:t>
          </a:r>
          <a:r>
            <a:rPr lang="it-IT" sz="1000" b="0" dirty="0">
              <a:latin typeface="Eras Light ITC" panose="020B0402030504020804" pitchFamily="34" charset="0"/>
            </a:rPr>
            <a:t>Il Piano è tramesso a Regione, Provincia pubblicato sul BURT e depositato per 60 gg in cui chiunque può prendere visione e presentare osservazioni</a:t>
          </a:r>
        </a:p>
      </dgm:t>
    </dgm:pt>
    <dgm:pt modelId="{C778E801-1438-4101-9AA8-D40CE7D6A499}" type="parTrans" cxnId="{30625499-7922-4C7E-9BF1-4D6B6FAE8D7A}">
      <dgm:prSet/>
      <dgm:spPr/>
      <dgm:t>
        <a:bodyPr/>
        <a:lstStyle/>
        <a:p>
          <a:endParaRPr lang="it-IT"/>
        </a:p>
      </dgm:t>
    </dgm:pt>
    <dgm:pt modelId="{93E71D23-784F-4BE0-9FC1-E8CE25D3FDE3}" type="sibTrans" cxnId="{30625499-7922-4C7E-9BF1-4D6B6FAE8D7A}">
      <dgm:prSet/>
      <dgm:spPr/>
      <dgm:t>
        <a:bodyPr/>
        <a:lstStyle/>
        <a:p>
          <a:endParaRPr lang="it-IT"/>
        </a:p>
      </dgm:t>
    </dgm:pt>
    <dgm:pt modelId="{281D4DCC-805C-4918-87DE-CB0C79D118FC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900" b="1" dirty="0">
              <a:latin typeface="Eras Light ITC" panose="020B0402030504020804" pitchFamily="34" charset="0"/>
            </a:rPr>
            <a:t>APPROVAZIONE CONTRODEDUZIONI</a:t>
          </a:r>
        </a:p>
        <a:p>
          <a:r>
            <a:rPr lang="it-IT" sz="900" b="1" dirty="0">
              <a:latin typeface="Eras Light ITC" panose="020B0402030504020804" pitchFamily="34" charset="0"/>
            </a:rPr>
            <a:t> </a:t>
          </a:r>
        </a:p>
        <a:p>
          <a:r>
            <a:rPr lang="it-IT" sz="900" b="0" dirty="0">
              <a:latin typeface="Eras Light ITC" panose="020B0402030504020804" pitchFamily="34" charset="0"/>
            </a:rPr>
            <a:t>Esaminate le osservazioni ed eventualmente modificato lo strumento, il Consiglio approva le controdeduzioni e trasmettere il tutto agli enti esterni</a:t>
          </a:r>
        </a:p>
      </dgm:t>
    </dgm:pt>
    <dgm:pt modelId="{A500E617-F818-4CF3-9DCB-D2AC373D3AE3}" type="parTrans" cxnId="{6A19861B-FBA9-45C7-A5D3-68B6AA4D7B76}">
      <dgm:prSet/>
      <dgm:spPr/>
      <dgm:t>
        <a:bodyPr/>
        <a:lstStyle/>
        <a:p>
          <a:endParaRPr lang="it-IT"/>
        </a:p>
      </dgm:t>
    </dgm:pt>
    <dgm:pt modelId="{ED76CDE9-3A3E-476A-B353-31B847B0070E}" type="sibTrans" cxnId="{6A19861B-FBA9-45C7-A5D3-68B6AA4D7B76}">
      <dgm:prSet/>
      <dgm:spPr/>
      <dgm:t>
        <a:bodyPr/>
        <a:lstStyle/>
        <a:p>
          <a:endParaRPr lang="it-IT"/>
        </a:p>
      </dgm:t>
    </dgm:pt>
    <dgm:pt modelId="{46998F6B-CD92-4467-8186-65479F00B759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900" b="1" dirty="0">
              <a:latin typeface="Eras Light ITC" panose="020B0402030504020804" pitchFamily="34" charset="0"/>
            </a:rPr>
            <a:t>CONFERENZA PAESAGGISTICA</a:t>
          </a:r>
        </a:p>
        <a:p>
          <a:endParaRPr lang="it-IT" sz="900" b="1" dirty="0">
            <a:latin typeface="Eras Light ITC" panose="020B0402030504020804" pitchFamily="34" charset="0"/>
          </a:endParaRPr>
        </a:p>
        <a:p>
          <a:r>
            <a:rPr lang="it-IT" sz="900" b="1" dirty="0">
              <a:latin typeface="Eras Light ITC" panose="020B0402030504020804" pitchFamily="34" charset="0"/>
            </a:rPr>
            <a:t> </a:t>
          </a:r>
          <a:r>
            <a:rPr lang="it-IT" sz="900" dirty="0">
              <a:latin typeface="Eras Light ITC" panose="020B0402030504020804" pitchFamily="34" charset="0"/>
            </a:rPr>
            <a:t>Regione e Soprintendenza verificano il rispetto del PIT</a:t>
          </a:r>
        </a:p>
      </dgm:t>
    </dgm:pt>
    <dgm:pt modelId="{346F0FED-7514-4C72-96F5-199179C68817}" type="parTrans" cxnId="{7CC9BD61-1BAA-4777-B77E-06AC685686A8}">
      <dgm:prSet/>
      <dgm:spPr/>
      <dgm:t>
        <a:bodyPr/>
        <a:lstStyle/>
        <a:p>
          <a:endParaRPr lang="it-IT"/>
        </a:p>
      </dgm:t>
    </dgm:pt>
    <dgm:pt modelId="{BAA07311-6A5E-4158-A179-889E1305F55E}" type="sibTrans" cxnId="{7CC9BD61-1BAA-4777-B77E-06AC685686A8}">
      <dgm:prSet/>
      <dgm:spPr/>
      <dgm:t>
        <a:bodyPr/>
        <a:lstStyle/>
        <a:p>
          <a:endParaRPr lang="it-IT"/>
        </a:p>
      </dgm:t>
    </dgm:pt>
    <dgm:pt modelId="{A8861328-C793-490B-B660-24D01DD6264B}" type="pres">
      <dgm:prSet presAssocID="{9EA7956E-6730-41C1-B96E-518B57618DB9}" presName="CompostProcess" presStyleCnt="0">
        <dgm:presLayoutVars>
          <dgm:dir/>
          <dgm:resizeHandles val="exact"/>
        </dgm:presLayoutVars>
      </dgm:prSet>
      <dgm:spPr/>
    </dgm:pt>
    <dgm:pt modelId="{022C1AEF-0751-46AE-B648-2DE9910AD5DE}" type="pres">
      <dgm:prSet presAssocID="{9EA7956E-6730-41C1-B96E-518B57618DB9}" presName="arrow" presStyleLbl="bgShp" presStyleIdx="0" presStyleCnt="1"/>
      <dgm:spPr>
        <a:gradFill flip="none" rotWithShape="0">
          <a:gsLst>
            <a:gs pos="0">
              <a:srgbClr val="006666">
                <a:tint val="66000"/>
                <a:satMod val="160000"/>
              </a:srgbClr>
            </a:gs>
            <a:gs pos="50000">
              <a:srgbClr val="006666">
                <a:tint val="44500"/>
                <a:satMod val="160000"/>
              </a:srgbClr>
            </a:gs>
            <a:gs pos="100000">
              <a:srgbClr val="006666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rgbClr val="006666"/>
          </a:solidFill>
        </a:ln>
      </dgm:spPr>
    </dgm:pt>
    <dgm:pt modelId="{0C6ADAB4-F894-4140-8817-369BA0C1D009}" type="pres">
      <dgm:prSet presAssocID="{9EA7956E-6730-41C1-B96E-518B57618DB9}" presName="linearProcess" presStyleCnt="0"/>
      <dgm:spPr/>
    </dgm:pt>
    <dgm:pt modelId="{32F0C847-8AA7-4C58-9168-1D0184967CCF}" type="pres">
      <dgm:prSet presAssocID="{DA2A2901-E3A2-4B13-82DE-BAF0E554442B}" presName="textNode" presStyleLbl="node1" presStyleIdx="0" presStyleCnt="7" custScaleX="135330" custScaleY="190330">
        <dgm:presLayoutVars>
          <dgm:bulletEnabled val="1"/>
        </dgm:presLayoutVars>
      </dgm:prSet>
      <dgm:spPr/>
    </dgm:pt>
    <dgm:pt modelId="{30138941-57BD-413F-8CE9-763CBB49F958}" type="pres">
      <dgm:prSet presAssocID="{D4A7831F-429C-4BFC-B0DC-D2C3082171C6}" presName="sibTrans" presStyleCnt="0"/>
      <dgm:spPr/>
    </dgm:pt>
    <dgm:pt modelId="{D17158AF-8568-4E02-88E8-1DBE75A993C7}" type="pres">
      <dgm:prSet presAssocID="{FC9B33A4-180D-4D9D-9E21-86D23A069C61}" presName="textNode" presStyleLbl="node1" presStyleIdx="1" presStyleCnt="7" custScaleX="124825" custScaleY="190330">
        <dgm:presLayoutVars>
          <dgm:bulletEnabled val="1"/>
        </dgm:presLayoutVars>
      </dgm:prSet>
      <dgm:spPr/>
    </dgm:pt>
    <dgm:pt modelId="{BCF164E2-320E-4292-B413-BB6E1A9D7A1B}" type="pres">
      <dgm:prSet presAssocID="{963C3A84-EB87-45CA-A2EE-F1062EC7EC6A}" presName="sibTrans" presStyleCnt="0"/>
      <dgm:spPr/>
    </dgm:pt>
    <dgm:pt modelId="{3680B352-589E-446A-AA3E-6665486B9A07}" type="pres">
      <dgm:prSet presAssocID="{168D86FD-FBDA-4B7A-906F-7FCED1B8216D}" presName="textNode" presStyleLbl="node1" presStyleIdx="2" presStyleCnt="7" custScaleX="124825" custScaleY="190330">
        <dgm:presLayoutVars>
          <dgm:bulletEnabled val="1"/>
        </dgm:presLayoutVars>
      </dgm:prSet>
      <dgm:spPr/>
    </dgm:pt>
    <dgm:pt modelId="{A294B911-5002-42AF-B657-8842FAA72211}" type="pres">
      <dgm:prSet presAssocID="{6A1D82E2-57E5-4A37-8224-88294C59AA4D}" presName="sibTrans" presStyleCnt="0"/>
      <dgm:spPr/>
    </dgm:pt>
    <dgm:pt modelId="{F236303F-E03F-4AB1-9E80-E2CEF89279F9}" type="pres">
      <dgm:prSet presAssocID="{E2939630-936B-4421-AC7E-29AB50CB6745}" presName="textNode" presStyleLbl="node1" presStyleIdx="3" presStyleCnt="7" custScaleX="124825" custScaleY="190330">
        <dgm:presLayoutVars>
          <dgm:bulletEnabled val="1"/>
        </dgm:presLayoutVars>
      </dgm:prSet>
      <dgm:spPr/>
    </dgm:pt>
    <dgm:pt modelId="{C2201F07-D16C-4B37-9FDF-5B02C58222FE}" type="pres">
      <dgm:prSet presAssocID="{93E71D23-784F-4BE0-9FC1-E8CE25D3FDE3}" presName="sibTrans" presStyleCnt="0"/>
      <dgm:spPr/>
    </dgm:pt>
    <dgm:pt modelId="{45AA76AB-64AD-4893-A3CE-AC3160E99E00}" type="pres">
      <dgm:prSet presAssocID="{281D4DCC-805C-4918-87DE-CB0C79D118FC}" presName="textNode" presStyleLbl="node1" presStyleIdx="4" presStyleCnt="7" custScaleX="135741" custScaleY="190330" custLinFactNeighborX="-22837" custLinFactNeighborY="812">
        <dgm:presLayoutVars>
          <dgm:bulletEnabled val="1"/>
        </dgm:presLayoutVars>
      </dgm:prSet>
      <dgm:spPr/>
    </dgm:pt>
    <dgm:pt modelId="{6493801D-387B-4D3F-909D-BA195D791C0C}" type="pres">
      <dgm:prSet presAssocID="{ED76CDE9-3A3E-476A-B353-31B847B0070E}" presName="sibTrans" presStyleCnt="0"/>
      <dgm:spPr/>
    </dgm:pt>
    <dgm:pt modelId="{66172D0B-5E23-4D93-AE46-371FFC3AD4D4}" type="pres">
      <dgm:prSet presAssocID="{46998F6B-CD92-4467-8186-65479F00B759}" presName="textNode" presStyleLbl="node1" presStyleIdx="5" presStyleCnt="7" custScaleX="124825" custScaleY="190330">
        <dgm:presLayoutVars>
          <dgm:bulletEnabled val="1"/>
        </dgm:presLayoutVars>
      </dgm:prSet>
      <dgm:spPr/>
    </dgm:pt>
    <dgm:pt modelId="{322DD1BE-0B7C-4075-AA2F-53542E51FB92}" type="pres">
      <dgm:prSet presAssocID="{BAA07311-6A5E-4158-A179-889E1305F55E}" presName="sibTrans" presStyleCnt="0"/>
      <dgm:spPr/>
    </dgm:pt>
    <dgm:pt modelId="{B06614DF-DBB9-4135-A5E6-FBE555E3CA50}" type="pres">
      <dgm:prSet presAssocID="{B5AD2727-3412-4817-931A-8EEE43D2FA58}" presName="textNode" presStyleLbl="node1" presStyleIdx="6" presStyleCnt="7" custScaleX="124825" custScaleY="190330" custLinFactNeighborX="10490" custLinFactNeighborY="649">
        <dgm:presLayoutVars>
          <dgm:bulletEnabled val="1"/>
        </dgm:presLayoutVars>
      </dgm:prSet>
      <dgm:spPr/>
    </dgm:pt>
  </dgm:ptLst>
  <dgm:cxnLst>
    <dgm:cxn modelId="{6A19861B-FBA9-45C7-A5D3-68B6AA4D7B76}" srcId="{9EA7956E-6730-41C1-B96E-518B57618DB9}" destId="{281D4DCC-805C-4918-87DE-CB0C79D118FC}" srcOrd="4" destOrd="0" parTransId="{A500E617-F818-4CF3-9DCB-D2AC373D3AE3}" sibTransId="{ED76CDE9-3A3E-476A-B353-31B847B0070E}"/>
    <dgm:cxn modelId="{B1325227-02EB-4BE3-9D67-BE880BE824FB}" type="presOf" srcId="{9EA7956E-6730-41C1-B96E-518B57618DB9}" destId="{A8861328-C793-490B-B660-24D01DD6264B}" srcOrd="0" destOrd="0" presId="urn:microsoft.com/office/officeart/2005/8/layout/hProcess9"/>
    <dgm:cxn modelId="{D442F429-CEDA-4749-97AB-812A7597F459}" srcId="{9EA7956E-6730-41C1-B96E-518B57618DB9}" destId="{168D86FD-FBDA-4B7A-906F-7FCED1B8216D}" srcOrd="2" destOrd="0" parTransId="{C32FF43F-EF0B-46C0-ADE2-1B04E75757AA}" sibTransId="{6A1D82E2-57E5-4A37-8224-88294C59AA4D}"/>
    <dgm:cxn modelId="{B5A47361-8989-4552-A8D0-497269288E01}" type="presOf" srcId="{FC9B33A4-180D-4D9D-9E21-86D23A069C61}" destId="{D17158AF-8568-4E02-88E8-1DBE75A993C7}" srcOrd="0" destOrd="0" presId="urn:microsoft.com/office/officeart/2005/8/layout/hProcess9"/>
    <dgm:cxn modelId="{7CC9BD61-1BAA-4777-B77E-06AC685686A8}" srcId="{9EA7956E-6730-41C1-B96E-518B57618DB9}" destId="{46998F6B-CD92-4467-8186-65479F00B759}" srcOrd="5" destOrd="0" parTransId="{346F0FED-7514-4C72-96F5-199179C68817}" sibTransId="{BAA07311-6A5E-4158-A179-889E1305F55E}"/>
    <dgm:cxn modelId="{615D4163-42B4-4DE2-8BE0-425F51B3DD41}" type="presOf" srcId="{DA2A2901-E3A2-4B13-82DE-BAF0E554442B}" destId="{32F0C847-8AA7-4C58-9168-1D0184967CCF}" srcOrd="0" destOrd="0" presId="urn:microsoft.com/office/officeart/2005/8/layout/hProcess9"/>
    <dgm:cxn modelId="{1229B374-02DE-4885-A32F-DEE2BA2AB4E9}" srcId="{9EA7956E-6730-41C1-B96E-518B57618DB9}" destId="{FC9B33A4-180D-4D9D-9E21-86D23A069C61}" srcOrd="1" destOrd="0" parTransId="{F685A204-866C-4078-85DD-C3B5E23BD079}" sibTransId="{963C3A84-EB87-45CA-A2EE-F1062EC7EC6A}"/>
    <dgm:cxn modelId="{983DB296-A9D4-4AB9-A848-04FCB1023A99}" srcId="{9EA7956E-6730-41C1-B96E-518B57618DB9}" destId="{B5AD2727-3412-4817-931A-8EEE43D2FA58}" srcOrd="6" destOrd="0" parTransId="{30C27097-AE23-4173-9EB1-5578C7CA2C99}" sibTransId="{352890EA-18DA-4DDB-A717-4E7891A4070E}"/>
    <dgm:cxn modelId="{30625499-7922-4C7E-9BF1-4D6B6FAE8D7A}" srcId="{9EA7956E-6730-41C1-B96E-518B57618DB9}" destId="{E2939630-936B-4421-AC7E-29AB50CB6745}" srcOrd="3" destOrd="0" parTransId="{C778E801-1438-4101-9AA8-D40CE7D6A499}" sibTransId="{93E71D23-784F-4BE0-9FC1-E8CE25D3FDE3}"/>
    <dgm:cxn modelId="{6D8D769A-A679-413A-B65D-B8D391D232DF}" srcId="{9EA7956E-6730-41C1-B96E-518B57618DB9}" destId="{DA2A2901-E3A2-4B13-82DE-BAF0E554442B}" srcOrd="0" destOrd="0" parTransId="{8C42B0E7-FECE-4446-9EA4-8BBB797458C1}" sibTransId="{D4A7831F-429C-4BFC-B0DC-D2C3082171C6}"/>
    <dgm:cxn modelId="{DC3AFFB3-0250-4460-BEA8-BFAC021FDA38}" type="presOf" srcId="{B5AD2727-3412-4817-931A-8EEE43D2FA58}" destId="{B06614DF-DBB9-4135-A5E6-FBE555E3CA50}" srcOrd="0" destOrd="0" presId="urn:microsoft.com/office/officeart/2005/8/layout/hProcess9"/>
    <dgm:cxn modelId="{ABECEDB7-690C-416A-9853-EDE1D9DC831F}" type="presOf" srcId="{46998F6B-CD92-4467-8186-65479F00B759}" destId="{66172D0B-5E23-4D93-AE46-371FFC3AD4D4}" srcOrd="0" destOrd="0" presId="urn:microsoft.com/office/officeart/2005/8/layout/hProcess9"/>
    <dgm:cxn modelId="{9ED138B8-FCA8-459D-910C-51B4964A0F19}" type="presOf" srcId="{168D86FD-FBDA-4B7A-906F-7FCED1B8216D}" destId="{3680B352-589E-446A-AA3E-6665486B9A07}" srcOrd="0" destOrd="0" presId="urn:microsoft.com/office/officeart/2005/8/layout/hProcess9"/>
    <dgm:cxn modelId="{4EE20DC1-BCDE-40DF-9D9A-4B5D79382E69}" type="presOf" srcId="{E2939630-936B-4421-AC7E-29AB50CB6745}" destId="{F236303F-E03F-4AB1-9E80-E2CEF89279F9}" srcOrd="0" destOrd="0" presId="urn:microsoft.com/office/officeart/2005/8/layout/hProcess9"/>
    <dgm:cxn modelId="{A6BCA8D9-4D38-4728-A852-9A67F56C2D91}" type="presOf" srcId="{281D4DCC-805C-4918-87DE-CB0C79D118FC}" destId="{45AA76AB-64AD-4893-A3CE-AC3160E99E00}" srcOrd="0" destOrd="0" presId="urn:microsoft.com/office/officeart/2005/8/layout/hProcess9"/>
    <dgm:cxn modelId="{DF841EB4-F0CD-486E-B5F5-3C28DE3A242F}" type="presParOf" srcId="{A8861328-C793-490B-B660-24D01DD6264B}" destId="{022C1AEF-0751-46AE-B648-2DE9910AD5DE}" srcOrd="0" destOrd="0" presId="urn:microsoft.com/office/officeart/2005/8/layout/hProcess9"/>
    <dgm:cxn modelId="{2D607102-C614-406F-895E-C33C1845EB6A}" type="presParOf" srcId="{A8861328-C793-490B-B660-24D01DD6264B}" destId="{0C6ADAB4-F894-4140-8817-369BA0C1D009}" srcOrd="1" destOrd="0" presId="urn:microsoft.com/office/officeart/2005/8/layout/hProcess9"/>
    <dgm:cxn modelId="{D9917FAD-065E-4BEE-8356-F5ECF9178699}" type="presParOf" srcId="{0C6ADAB4-F894-4140-8817-369BA0C1D009}" destId="{32F0C847-8AA7-4C58-9168-1D0184967CCF}" srcOrd="0" destOrd="0" presId="urn:microsoft.com/office/officeart/2005/8/layout/hProcess9"/>
    <dgm:cxn modelId="{40F94608-FD1F-452F-81B6-ED9B1A57A971}" type="presParOf" srcId="{0C6ADAB4-F894-4140-8817-369BA0C1D009}" destId="{30138941-57BD-413F-8CE9-763CBB49F958}" srcOrd="1" destOrd="0" presId="urn:microsoft.com/office/officeart/2005/8/layout/hProcess9"/>
    <dgm:cxn modelId="{D4253978-BB01-46CC-9402-AE4550C4C623}" type="presParOf" srcId="{0C6ADAB4-F894-4140-8817-369BA0C1D009}" destId="{D17158AF-8568-4E02-88E8-1DBE75A993C7}" srcOrd="2" destOrd="0" presId="urn:microsoft.com/office/officeart/2005/8/layout/hProcess9"/>
    <dgm:cxn modelId="{90602EDA-44B1-4BEF-98DF-19C8294DFE03}" type="presParOf" srcId="{0C6ADAB4-F894-4140-8817-369BA0C1D009}" destId="{BCF164E2-320E-4292-B413-BB6E1A9D7A1B}" srcOrd="3" destOrd="0" presId="urn:microsoft.com/office/officeart/2005/8/layout/hProcess9"/>
    <dgm:cxn modelId="{CCEFDC11-8668-43CB-BA1C-AAD22FBA6F84}" type="presParOf" srcId="{0C6ADAB4-F894-4140-8817-369BA0C1D009}" destId="{3680B352-589E-446A-AA3E-6665486B9A07}" srcOrd="4" destOrd="0" presId="urn:microsoft.com/office/officeart/2005/8/layout/hProcess9"/>
    <dgm:cxn modelId="{8DD1C8BD-4EC9-47BC-950B-3050A709F9D9}" type="presParOf" srcId="{0C6ADAB4-F894-4140-8817-369BA0C1D009}" destId="{A294B911-5002-42AF-B657-8842FAA72211}" srcOrd="5" destOrd="0" presId="urn:microsoft.com/office/officeart/2005/8/layout/hProcess9"/>
    <dgm:cxn modelId="{EE9F9B79-DE0A-421A-B0D6-9ED1FB4FC365}" type="presParOf" srcId="{0C6ADAB4-F894-4140-8817-369BA0C1D009}" destId="{F236303F-E03F-4AB1-9E80-E2CEF89279F9}" srcOrd="6" destOrd="0" presId="urn:microsoft.com/office/officeart/2005/8/layout/hProcess9"/>
    <dgm:cxn modelId="{B3D6BACE-CACF-427F-AFEB-6E86705844C5}" type="presParOf" srcId="{0C6ADAB4-F894-4140-8817-369BA0C1D009}" destId="{C2201F07-D16C-4B37-9FDF-5B02C58222FE}" srcOrd="7" destOrd="0" presId="urn:microsoft.com/office/officeart/2005/8/layout/hProcess9"/>
    <dgm:cxn modelId="{7BB8B86B-855F-4ACB-AB59-7FED5C2261B0}" type="presParOf" srcId="{0C6ADAB4-F894-4140-8817-369BA0C1D009}" destId="{45AA76AB-64AD-4893-A3CE-AC3160E99E00}" srcOrd="8" destOrd="0" presId="urn:microsoft.com/office/officeart/2005/8/layout/hProcess9"/>
    <dgm:cxn modelId="{43D52BA3-AC02-47FC-B585-51CCECEC0AE4}" type="presParOf" srcId="{0C6ADAB4-F894-4140-8817-369BA0C1D009}" destId="{6493801D-387B-4D3F-909D-BA195D791C0C}" srcOrd="9" destOrd="0" presId="urn:microsoft.com/office/officeart/2005/8/layout/hProcess9"/>
    <dgm:cxn modelId="{E897FD65-49BD-46CF-8631-AB77C8FD1409}" type="presParOf" srcId="{0C6ADAB4-F894-4140-8817-369BA0C1D009}" destId="{66172D0B-5E23-4D93-AE46-371FFC3AD4D4}" srcOrd="10" destOrd="0" presId="urn:microsoft.com/office/officeart/2005/8/layout/hProcess9"/>
    <dgm:cxn modelId="{B1379FDC-125E-4C66-823D-3F19EE84B797}" type="presParOf" srcId="{0C6ADAB4-F894-4140-8817-369BA0C1D009}" destId="{322DD1BE-0B7C-4075-AA2F-53542E51FB92}" srcOrd="11" destOrd="0" presId="urn:microsoft.com/office/officeart/2005/8/layout/hProcess9"/>
    <dgm:cxn modelId="{0F7FB0CE-E5F1-46CD-9C2A-5D538C0228E3}" type="presParOf" srcId="{0C6ADAB4-F894-4140-8817-369BA0C1D009}" destId="{B06614DF-DBB9-4135-A5E6-FBE555E3CA50}" srcOrd="12" destOrd="0" presId="urn:microsoft.com/office/officeart/2005/8/layout/hProcess9"/>
  </dgm:cxnLst>
  <dgm:bg>
    <a:noFill/>
    <a:effectLst>
      <a:softEdge rad="12700"/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A7956E-6730-41C1-B96E-518B57618DB9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</dgm:pt>
    <dgm:pt modelId="{DA2A2901-E3A2-4B13-82DE-BAF0E554442B}">
      <dgm:prSet phldrT="[Tes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it-IT" sz="1000" b="1" dirty="0">
              <a:solidFill>
                <a:schemeClr val="bg1"/>
              </a:solidFill>
              <a:latin typeface="Eras Light ITC" panose="020B0402030504020804" pitchFamily="34" charset="0"/>
            </a:rPr>
            <a:t>DOCUMENTO PRELIMINARE GARANTE</a:t>
          </a:r>
        </a:p>
      </dgm:t>
    </dgm:pt>
    <dgm:pt modelId="{8C42B0E7-FECE-4446-9EA4-8BBB797458C1}" type="parTrans" cxnId="{6D8D769A-A679-413A-B65D-B8D391D232DF}">
      <dgm:prSet/>
      <dgm:spPr/>
      <dgm:t>
        <a:bodyPr/>
        <a:lstStyle/>
        <a:p>
          <a:endParaRPr lang="it-IT"/>
        </a:p>
      </dgm:t>
    </dgm:pt>
    <dgm:pt modelId="{D4A7831F-429C-4BFC-B0DC-D2C3082171C6}" type="sibTrans" cxnId="{6D8D769A-A679-413A-B65D-B8D391D232DF}">
      <dgm:prSet/>
      <dgm:spPr/>
      <dgm:t>
        <a:bodyPr/>
        <a:lstStyle/>
        <a:p>
          <a:endParaRPr lang="it-IT"/>
        </a:p>
      </dgm:t>
    </dgm:pt>
    <dgm:pt modelId="{FC9B33A4-180D-4D9D-9E21-86D23A069C61}">
      <dgm:prSet phldrT="[Tes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it-IT" sz="1000" b="1" dirty="0">
              <a:solidFill>
                <a:schemeClr val="bg1"/>
              </a:solidFill>
              <a:latin typeface="Eras Light ITC" panose="020B0402030504020804" pitchFamily="34" charset="0"/>
            </a:rPr>
            <a:t>PROGRAMMA INCONTRI</a:t>
          </a:r>
        </a:p>
        <a:p>
          <a:r>
            <a:rPr lang="it-IT" sz="1000" b="0" dirty="0">
              <a:solidFill>
                <a:schemeClr val="bg1"/>
              </a:solidFill>
              <a:latin typeface="Eras Light ITC" panose="020B0402030504020804" pitchFamily="34" charset="0"/>
            </a:rPr>
            <a:t>- cittadinanza</a:t>
          </a:r>
        </a:p>
        <a:p>
          <a:r>
            <a:rPr lang="it-IT" sz="1000" b="0" dirty="0">
              <a:solidFill>
                <a:schemeClr val="bg1"/>
              </a:solidFill>
              <a:latin typeface="Eras Light ITC" panose="020B0402030504020804" pitchFamily="34" charset="0"/>
            </a:rPr>
            <a:t>- categorie professionali</a:t>
          </a:r>
        </a:p>
        <a:p>
          <a:r>
            <a:rPr lang="it-IT" sz="1000" b="0" dirty="0">
              <a:solidFill>
                <a:schemeClr val="bg1"/>
              </a:solidFill>
              <a:latin typeface="Eras Light ITC" panose="020B0402030504020804" pitchFamily="34" charset="0"/>
            </a:rPr>
            <a:t>- categorie economiche</a:t>
          </a:r>
        </a:p>
      </dgm:t>
    </dgm:pt>
    <dgm:pt modelId="{F685A204-866C-4078-85DD-C3B5E23BD079}" type="parTrans" cxnId="{1229B374-02DE-4885-A32F-DEE2BA2AB4E9}">
      <dgm:prSet/>
      <dgm:spPr/>
      <dgm:t>
        <a:bodyPr/>
        <a:lstStyle/>
        <a:p>
          <a:endParaRPr lang="it-IT"/>
        </a:p>
      </dgm:t>
    </dgm:pt>
    <dgm:pt modelId="{963C3A84-EB87-45CA-A2EE-F1062EC7EC6A}" type="sibTrans" cxnId="{1229B374-02DE-4885-A32F-DEE2BA2AB4E9}">
      <dgm:prSet/>
      <dgm:spPr/>
      <dgm:t>
        <a:bodyPr/>
        <a:lstStyle/>
        <a:p>
          <a:endParaRPr lang="it-IT"/>
        </a:p>
      </dgm:t>
    </dgm:pt>
    <dgm:pt modelId="{168D86FD-FBDA-4B7A-906F-7FCED1B8216D}">
      <dgm:prSet phldrT="[Tes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it-IT" sz="1000" b="1" dirty="0">
              <a:solidFill>
                <a:schemeClr val="bg1"/>
              </a:solidFill>
              <a:latin typeface="Eras Light ITC" panose="020B0402030504020804" pitchFamily="34" charset="0"/>
            </a:rPr>
            <a:t>RAPPORTO GARANTE</a:t>
          </a:r>
        </a:p>
        <a:p>
          <a:r>
            <a:rPr lang="it-IT" sz="1000" b="0" dirty="0">
              <a:solidFill>
                <a:schemeClr val="bg1"/>
              </a:solidFill>
              <a:latin typeface="Eras Light ITC" panose="020B0402030504020804" pitchFamily="34" charset="0"/>
            </a:rPr>
            <a:t>Sintesi dei contributi pervenuti</a:t>
          </a:r>
        </a:p>
        <a:p>
          <a:r>
            <a:rPr lang="it-IT" sz="1000" b="1" dirty="0">
              <a:latin typeface="Eras Light ITC" panose="020B0402030504020804" pitchFamily="34" charset="0"/>
            </a:rPr>
            <a:t> </a:t>
          </a:r>
          <a:r>
            <a:rPr lang="it-IT" sz="1000" dirty="0">
              <a:latin typeface="Eras Light ITC" panose="020B0402030504020804" pitchFamily="34" charset="0"/>
            </a:rPr>
            <a:t>                                </a:t>
          </a:r>
          <a:endParaRPr lang="it-IT" sz="1000" b="0" dirty="0">
            <a:latin typeface="Eras Light ITC" panose="020B0402030504020804" pitchFamily="34" charset="0"/>
          </a:endParaRPr>
        </a:p>
      </dgm:t>
    </dgm:pt>
    <dgm:pt modelId="{C32FF43F-EF0B-46C0-ADE2-1B04E75757AA}" type="parTrans" cxnId="{D442F429-CEDA-4749-97AB-812A7597F459}">
      <dgm:prSet/>
      <dgm:spPr/>
      <dgm:t>
        <a:bodyPr/>
        <a:lstStyle/>
        <a:p>
          <a:endParaRPr lang="it-IT"/>
        </a:p>
      </dgm:t>
    </dgm:pt>
    <dgm:pt modelId="{6A1D82E2-57E5-4A37-8224-88294C59AA4D}" type="sibTrans" cxnId="{D442F429-CEDA-4749-97AB-812A7597F459}">
      <dgm:prSet/>
      <dgm:spPr/>
      <dgm:t>
        <a:bodyPr/>
        <a:lstStyle/>
        <a:p>
          <a:endParaRPr lang="it-IT"/>
        </a:p>
      </dgm:t>
    </dgm:pt>
    <dgm:pt modelId="{E2939630-936B-4421-AC7E-29AB50CB6745}">
      <dgm:prSet phldrT="[Tes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it-IT" sz="1000" b="0" dirty="0">
              <a:solidFill>
                <a:schemeClr val="bg1"/>
              </a:solidFill>
              <a:latin typeface="Eras Light ITC" panose="020B0402030504020804" pitchFamily="34" charset="0"/>
            </a:rPr>
            <a:t>Informativa in merito alle osservazioni pervenute e criteri di valutazione degli stessi</a:t>
          </a:r>
        </a:p>
      </dgm:t>
    </dgm:pt>
    <dgm:pt modelId="{C778E801-1438-4101-9AA8-D40CE7D6A499}" type="parTrans" cxnId="{30625499-7922-4C7E-9BF1-4D6B6FAE8D7A}">
      <dgm:prSet/>
      <dgm:spPr/>
      <dgm:t>
        <a:bodyPr/>
        <a:lstStyle/>
        <a:p>
          <a:endParaRPr lang="it-IT"/>
        </a:p>
      </dgm:t>
    </dgm:pt>
    <dgm:pt modelId="{93E71D23-784F-4BE0-9FC1-E8CE25D3FDE3}" type="sibTrans" cxnId="{30625499-7922-4C7E-9BF1-4D6B6FAE8D7A}">
      <dgm:prSet/>
      <dgm:spPr/>
      <dgm:t>
        <a:bodyPr/>
        <a:lstStyle/>
        <a:p>
          <a:endParaRPr lang="it-IT"/>
        </a:p>
      </dgm:t>
    </dgm:pt>
    <dgm:pt modelId="{A8861328-C793-490B-B660-24D01DD6264B}" type="pres">
      <dgm:prSet presAssocID="{9EA7956E-6730-41C1-B96E-518B57618DB9}" presName="CompostProcess" presStyleCnt="0">
        <dgm:presLayoutVars>
          <dgm:dir/>
          <dgm:resizeHandles val="exact"/>
        </dgm:presLayoutVars>
      </dgm:prSet>
      <dgm:spPr/>
    </dgm:pt>
    <dgm:pt modelId="{022C1AEF-0751-46AE-B648-2DE9910AD5DE}" type="pres">
      <dgm:prSet presAssocID="{9EA7956E-6730-41C1-B96E-518B57618DB9}" presName="arrow" presStyleLbl="bgShp" presStyleIdx="0" presStyleCnt="1" custLinFactNeighborX="8333" custLinFactNeighborY="-69591"/>
      <dgm:spPr>
        <a:gradFill flip="none" rotWithShape="0">
          <a:gsLst>
            <a:gs pos="0">
              <a:srgbClr val="006666">
                <a:tint val="66000"/>
                <a:satMod val="160000"/>
              </a:srgbClr>
            </a:gs>
            <a:gs pos="50000">
              <a:srgbClr val="006666">
                <a:tint val="44500"/>
                <a:satMod val="160000"/>
              </a:srgbClr>
            </a:gs>
            <a:gs pos="100000">
              <a:srgbClr val="006666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rgbClr val="006666"/>
          </a:solidFill>
        </a:ln>
      </dgm:spPr>
    </dgm:pt>
    <dgm:pt modelId="{0C6ADAB4-F894-4140-8817-369BA0C1D009}" type="pres">
      <dgm:prSet presAssocID="{9EA7956E-6730-41C1-B96E-518B57618DB9}" presName="linearProcess" presStyleCnt="0"/>
      <dgm:spPr/>
    </dgm:pt>
    <dgm:pt modelId="{32F0C847-8AA7-4C58-9168-1D0184967CCF}" type="pres">
      <dgm:prSet presAssocID="{DA2A2901-E3A2-4B13-82DE-BAF0E554442B}" presName="textNode" presStyleLbl="node1" presStyleIdx="0" presStyleCnt="4" custScaleX="61847" custScaleY="164958" custLinFactNeighborX="-615">
        <dgm:presLayoutVars>
          <dgm:bulletEnabled val="1"/>
        </dgm:presLayoutVars>
      </dgm:prSet>
      <dgm:spPr/>
    </dgm:pt>
    <dgm:pt modelId="{30138941-57BD-413F-8CE9-763CBB49F958}" type="pres">
      <dgm:prSet presAssocID="{D4A7831F-429C-4BFC-B0DC-D2C3082171C6}" presName="sibTrans" presStyleCnt="0"/>
      <dgm:spPr/>
    </dgm:pt>
    <dgm:pt modelId="{D17158AF-8568-4E02-88E8-1DBE75A993C7}" type="pres">
      <dgm:prSet presAssocID="{FC9B33A4-180D-4D9D-9E21-86D23A069C61}" presName="textNode" presStyleLbl="node1" presStyleIdx="1" presStyleCnt="4" custScaleX="62075" custScaleY="164958">
        <dgm:presLayoutVars>
          <dgm:bulletEnabled val="1"/>
        </dgm:presLayoutVars>
      </dgm:prSet>
      <dgm:spPr/>
    </dgm:pt>
    <dgm:pt modelId="{BCF164E2-320E-4292-B413-BB6E1A9D7A1B}" type="pres">
      <dgm:prSet presAssocID="{963C3A84-EB87-45CA-A2EE-F1062EC7EC6A}" presName="sibTrans" presStyleCnt="0"/>
      <dgm:spPr/>
    </dgm:pt>
    <dgm:pt modelId="{3680B352-589E-446A-AA3E-6665486B9A07}" type="pres">
      <dgm:prSet presAssocID="{168D86FD-FBDA-4B7A-906F-7FCED1B8216D}" presName="textNode" presStyleLbl="node1" presStyleIdx="2" presStyleCnt="4" custScaleX="53096" custScaleY="164958">
        <dgm:presLayoutVars>
          <dgm:bulletEnabled val="1"/>
        </dgm:presLayoutVars>
      </dgm:prSet>
      <dgm:spPr/>
    </dgm:pt>
    <dgm:pt modelId="{A294B911-5002-42AF-B657-8842FAA72211}" type="pres">
      <dgm:prSet presAssocID="{6A1D82E2-57E5-4A37-8224-88294C59AA4D}" presName="sibTrans" presStyleCnt="0"/>
      <dgm:spPr/>
    </dgm:pt>
    <dgm:pt modelId="{F236303F-E03F-4AB1-9E80-E2CEF89279F9}" type="pres">
      <dgm:prSet presAssocID="{E2939630-936B-4421-AC7E-29AB50CB6745}" presName="textNode" presStyleLbl="node1" presStyleIdx="3" presStyleCnt="4" custScaleX="51654" custScaleY="164958">
        <dgm:presLayoutVars>
          <dgm:bulletEnabled val="1"/>
        </dgm:presLayoutVars>
      </dgm:prSet>
      <dgm:spPr/>
    </dgm:pt>
  </dgm:ptLst>
  <dgm:cxnLst>
    <dgm:cxn modelId="{55137917-68D0-4DF0-87E6-A2922D274B48}" type="presOf" srcId="{168D86FD-FBDA-4B7A-906F-7FCED1B8216D}" destId="{3680B352-589E-446A-AA3E-6665486B9A07}" srcOrd="0" destOrd="0" presId="urn:microsoft.com/office/officeart/2005/8/layout/hProcess9"/>
    <dgm:cxn modelId="{D442F429-CEDA-4749-97AB-812A7597F459}" srcId="{9EA7956E-6730-41C1-B96E-518B57618DB9}" destId="{168D86FD-FBDA-4B7A-906F-7FCED1B8216D}" srcOrd="2" destOrd="0" parTransId="{C32FF43F-EF0B-46C0-ADE2-1B04E75757AA}" sibTransId="{6A1D82E2-57E5-4A37-8224-88294C59AA4D}"/>
    <dgm:cxn modelId="{1229B374-02DE-4885-A32F-DEE2BA2AB4E9}" srcId="{9EA7956E-6730-41C1-B96E-518B57618DB9}" destId="{FC9B33A4-180D-4D9D-9E21-86D23A069C61}" srcOrd="1" destOrd="0" parTransId="{F685A204-866C-4078-85DD-C3B5E23BD079}" sibTransId="{963C3A84-EB87-45CA-A2EE-F1062EC7EC6A}"/>
    <dgm:cxn modelId="{9674C97D-6F06-4437-BB91-256D4999E94B}" type="presOf" srcId="{FC9B33A4-180D-4D9D-9E21-86D23A069C61}" destId="{D17158AF-8568-4E02-88E8-1DBE75A993C7}" srcOrd="0" destOrd="0" presId="urn:microsoft.com/office/officeart/2005/8/layout/hProcess9"/>
    <dgm:cxn modelId="{30625499-7922-4C7E-9BF1-4D6B6FAE8D7A}" srcId="{9EA7956E-6730-41C1-B96E-518B57618DB9}" destId="{E2939630-936B-4421-AC7E-29AB50CB6745}" srcOrd="3" destOrd="0" parTransId="{C778E801-1438-4101-9AA8-D40CE7D6A499}" sibTransId="{93E71D23-784F-4BE0-9FC1-E8CE25D3FDE3}"/>
    <dgm:cxn modelId="{0A5C209A-03C8-4AE1-A714-8A82EE65FBFC}" type="presOf" srcId="{E2939630-936B-4421-AC7E-29AB50CB6745}" destId="{F236303F-E03F-4AB1-9E80-E2CEF89279F9}" srcOrd="0" destOrd="0" presId="urn:microsoft.com/office/officeart/2005/8/layout/hProcess9"/>
    <dgm:cxn modelId="{6D8D769A-A679-413A-B65D-B8D391D232DF}" srcId="{9EA7956E-6730-41C1-B96E-518B57618DB9}" destId="{DA2A2901-E3A2-4B13-82DE-BAF0E554442B}" srcOrd="0" destOrd="0" parTransId="{8C42B0E7-FECE-4446-9EA4-8BBB797458C1}" sibTransId="{D4A7831F-429C-4BFC-B0DC-D2C3082171C6}"/>
    <dgm:cxn modelId="{ECC305C5-385C-4FBF-AF62-ED1C2AD143B7}" type="presOf" srcId="{9EA7956E-6730-41C1-B96E-518B57618DB9}" destId="{A8861328-C793-490B-B660-24D01DD6264B}" srcOrd="0" destOrd="0" presId="urn:microsoft.com/office/officeart/2005/8/layout/hProcess9"/>
    <dgm:cxn modelId="{AE5196EB-C8F4-48AE-B80E-763FD5364F6C}" type="presOf" srcId="{DA2A2901-E3A2-4B13-82DE-BAF0E554442B}" destId="{32F0C847-8AA7-4C58-9168-1D0184967CCF}" srcOrd="0" destOrd="0" presId="urn:microsoft.com/office/officeart/2005/8/layout/hProcess9"/>
    <dgm:cxn modelId="{A45FCBC2-2449-4BE5-B6C3-1D05B32506A9}" type="presParOf" srcId="{A8861328-C793-490B-B660-24D01DD6264B}" destId="{022C1AEF-0751-46AE-B648-2DE9910AD5DE}" srcOrd="0" destOrd="0" presId="urn:microsoft.com/office/officeart/2005/8/layout/hProcess9"/>
    <dgm:cxn modelId="{2F5F4C67-79A5-43D1-81AA-F00502C1AECE}" type="presParOf" srcId="{A8861328-C793-490B-B660-24D01DD6264B}" destId="{0C6ADAB4-F894-4140-8817-369BA0C1D009}" srcOrd="1" destOrd="0" presId="urn:microsoft.com/office/officeart/2005/8/layout/hProcess9"/>
    <dgm:cxn modelId="{A9191AFD-4A56-4A7B-9601-78CDDF6F9FA4}" type="presParOf" srcId="{0C6ADAB4-F894-4140-8817-369BA0C1D009}" destId="{32F0C847-8AA7-4C58-9168-1D0184967CCF}" srcOrd="0" destOrd="0" presId="urn:microsoft.com/office/officeart/2005/8/layout/hProcess9"/>
    <dgm:cxn modelId="{69234B3B-C875-4656-AE07-9C29EB985F34}" type="presParOf" srcId="{0C6ADAB4-F894-4140-8817-369BA0C1D009}" destId="{30138941-57BD-413F-8CE9-763CBB49F958}" srcOrd="1" destOrd="0" presId="urn:microsoft.com/office/officeart/2005/8/layout/hProcess9"/>
    <dgm:cxn modelId="{A8BE38EF-DB31-409B-A209-197BF451E15E}" type="presParOf" srcId="{0C6ADAB4-F894-4140-8817-369BA0C1D009}" destId="{D17158AF-8568-4E02-88E8-1DBE75A993C7}" srcOrd="2" destOrd="0" presId="urn:microsoft.com/office/officeart/2005/8/layout/hProcess9"/>
    <dgm:cxn modelId="{3FF87F42-ED5D-439A-AA3D-3DE7F9F4CB72}" type="presParOf" srcId="{0C6ADAB4-F894-4140-8817-369BA0C1D009}" destId="{BCF164E2-320E-4292-B413-BB6E1A9D7A1B}" srcOrd="3" destOrd="0" presId="urn:microsoft.com/office/officeart/2005/8/layout/hProcess9"/>
    <dgm:cxn modelId="{2769D956-0039-4DC3-B4C1-7B7B003C8F58}" type="presParOf" srcId="{0C6ADAB4-F894-4140-8817-369BA0C1D009}" destId="{3680B352-589E-446A-AA3E-6665486B9A07}" srcOrd="4" destOrd="0" presId="urn:microsoft.com/office/officeart/2005/8/layout/hProcess9"/>
    <dgm:cxn modelId="{F1FB9571-9FC4-4187-9EA2-053F89B65907}" type="presParOf" srcId="{0C6ADAB4-F894-4140-8817-369BA0C1D009}" destId="{A294B911-5002-42AF-B657-8842FAA72211}" srcOrd="5" destOrd="0" presId="urn:microsoft.com/office/officeart/2005/8/layout/hProcess9"/>
    <dgm:cxn modelId="{48777361-3B8A-4F61-86D0-FFB87767B462}" type="presParOf" srcId="{0C6ADAB4-F894-4140-8817-369BA0C1D009}" destId="{F236303F-E03F-4AB1-9E80-E2CEF89279F9}" srcOrd="6" destOrd="0" presId="urn:microsoft.com/office/officeart/2005/8/layout/hProcess9"/>
  </dgm:cxnLst>
  <dgm:bg>
    <a:noFill/>
    <a:effectLst>
      <a:softEdge rad="12700"/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A7956E-6730-41C1-B96E-518B57618DB9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</dgm:pt>
    <dgm:pt modelId="{DA2A2901-E3A2-4B13-82DE-BAF0E554442B}">
      <dgm:prSet phldrT="[Tes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t-IT" sz="1000" b="1" dirty="0">
              <a:solidFill>
                <a:schemeClr val="bg1"/>
              </a:solidFill>
              <a:latin typeface="Eras Light ITC" panose="020B0402030504020804" pitchFamily="34" charset="0"/>
            </a:rPr>
            <a:t>DOCUMENTO PRELIMINARE</a:t>
          </a:r>
        </a:p>
      </dgm:t>
    </dgm:pt>
    <dgm:pt modelId="{8C42B0E7-FECE-4446-9EA4-8BBB797458C1}" type="parTrans" cxnId="{6D8D769A-A679-413A-B65D-B8D391D232DF}">
      <dgm:prSet/>
      <dgm:spPr/>
      <dgm:t>
        <a:bodyPr/>
        <a:lstStyle/>
        <a:p>
          <a:endParaRPr lang="it-IT"/>
        </a:p>
      </dgm:t>
    </dgm:pt>
    <dgm:pt modelId="{D4A7831F-429C-4BFC-B0DC-D2C3082171C6}" type="sibTrans" cxnId="{6D8D769A-A679-413A-B65D-B8D391D232DF}">
      <dgm:prSet/>
      <dgm:spPr/>
      <dgm:t>
        <a:bodyPr/>
        <a:lstStyle/>
        <a:p>
          <a:endParaRPr lang="it-IT"/>
        </a:p>
      </dgm:t>
    </dgm:pt>
    <dgm:pt modelId="{FC9B33A4-180D-4D9D-9E21-86D23A069C61}">
      <dgm:prSet phldrT="[Tes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it-IT" sz="1000" b="1" dirty="0">
              <a:solidFill>
                <a:schemeClr val="bg1"/>
              </a:solidFill>
              <a:latin typeface="Eras Light ITC" panose="020B0402030504020804" pitchFamily="34" charset="0"/>
            </a:rPr>
            <a:t>RAPPORTO AMBIENTALE E SINTESI NON TECNICA</a:t>
          </a:r>
        </a:p>
      </dgm:t>
    </dgm:pt>
    <dgm:pt modelId="{F685A204-866C-4078-85DD-C3B5E23BD079}" type="parTrans" cxnId="{1229B374-02DE-4885-A32F-DEE2BA2AB4E9}">
      <dgm:prSet/>
      <dgm:spPr/>
      <dgm:t>
        <a:bodyPr/>
        <a:lstStyle/>
        <a:p>
          <a:endParaRPr lang="it-IT"/>
        </a:p>
      </dgm:t>
    </dgm:pt>
    <dgm:pt modelId="{963C3A84-EB87-45CA-A2EE-F1062EC7EC6A}" type="sibTrans" cxnId="{1229B374-02DE-4885-A32F-DEE2BA2AB4E9}">
      <dgm:prSet/>
      <dgm:spPr/>
      <dgm:t>
        <a:bodyPr/>
        <a:lstStyle/>
        <a:p>
          <a:endParaRPr lang="it-IT"/>
        </a:p>
      </dgm:t>
    </dgm:pt>
    <dgm:pt modelId="{168D86FD-FBDA-4B7A-906F-7FCED1B8216D}">
      <dgm:prSet phldrT="[Tes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it-IT" sz="1000" b="1" dirty="0">
            <a:solidFill>
              <a:schemeClr val="bg1"/>
            </a:solidFill>
            <a:latin typeface="Eras Light ITC" panose="020B0402030504020804" pitchFamily="34" charset="0"/>
          </a:endParaRPr>
        </a:p>
        <a:p>
          <a:r>
            <a:rPr lang="it-IT" sz="1000" b="1" dirty="0">
              <a:solidFill>
                <a:schemeClr val="bg1"/>
              </a:solidFill>
              <a:latin typeface="Eras Light ITC" panose="020B0402030504020804" pitchFamily="34" charset="0"/>
            </a:rPr>
            <a:t>PARERE MOTIVATO AUTORITÀ COMPETENTE</a:t>
          </a:r>
          <a:endParaRPr lang="it-IT" sz="1000" b="0" dirty="0">
            <a:solidFill>
              <a:schemeClr val="bg1"/>
            </a:solidFill>
            <a:latin typeface="Eras Light ITC" panose="020B0402030504020804" pitchFamily="34" charset="0"/>
          </a:endParaRPr>
        </a:p>
        <a:p>
          <a:r>
            <a:rPr lang="it-IT" sz="1000" b="1" dirty="0">
              <a:latin typeface="Eras Light ITC" panose="020B0402030504020804" pitchFamily="34" charset="0"/>
            </a:rPr>
            <a:t> </a:t>
          </a:r>
          <a:r>
            <a:rPr lang="it-IT" sz="1000" dirty="0">
              <a:latin typeface="Eras Light ITC" panose="020B0402030504020804" pitchFamily="34" charset="0"/>
            </a:rPr>
            <a:t>                                </a:t>
          </a:r>
          <a:endParaRPr lang="it-IT" sz="1000" b="0" dirty="0">
            <a:latin typeface="Eras Light ITC" panose="020B0402030504020804" pitchFamily="34" charset="0"/>
          </a:endParaRPr>
        </a:p>
      </dgm:t>
    </dgm:pt>
    <dgm:pt modelId="{C32FF43F-EF0B-46C0-ADE2-1B04E75757AA}" type="parTrans" cxnId="{D442F429-CEDA-4749-97AB-812A7597F459}">
      <dgm:prSet/>
      <dgm:spPr/>
      <dgm:t>
        <a:bodyPr/>
        <a:lstStyle/>
        <a:p>
          <a:endParaRPr lang="it-IT"/>
        </a:p>
      </dgm:t>
    </dgm:pt>
    <dgm:pt modelId="{6A1D82E2-57E5-4A37-8224-88294C59AA4D}" type="sibTrans" cxnId="{D442F429-CEDA-4749-97AB-812A7597F459}">
      <dgm:prSet/>
      <dgm:spPr/>
      <dgm:t>
        <a:bodyPr/>
        <a:lstStyle/>
        <a:p>
          <a:endParaRPr lang="it-IT"/>
        </a:p>
      </dgm:t>
    </dgm:pt>
    <dgm:pt modelId="{A8861328-C793-490B-B660-24D01DD6264B}" type="pres">
      <dgm:prSet presAssocID="{9EA7956E-6730-41C1-B96E-518B57618DB9}" presName="CompostProcess" presStyleCnt="0">
        <dgm:presLayoutVars>
          <dgm:dir/>
          <dgm:resizeHandles val="exact"/>
        </dgm:presLayoutVars>
      </dgm:prSet>
      <dgm:spPr/>
    </dgm:pt>
    <dgm:pt modelId="{022C1AEF-0751-46AE-B648-2DE9910AD5DE}" type="pres">
      <dgm:prSet presAssocID="{9EA7956E-6730-41C1-B96E-518B57618DB9}" presName="arrow" presStyleLbl="bgShp" presStyleIdx="0" presStyleCnt="1"/>
      <dgm:spPr>
        <a:gradFill flip="none" rotWithShape="0">
          <a:gsLst>
            <a:gs pos="0">
              <a:srgbClr val="006666">
                <a:tint val="66000"/>
                <a:satMod val="160000"/>
              </a:srgbClr>
            </a:gs>
            <a:gs pos="50000">
              <a:srgbClr val="006666">
                <a:tint val="44500"/>
                <a:satMod val="160000"/>
              </a:srgbClr>
            </a:gs>
            <a:gs pos="100000">
              <a:srgbClr val="006666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rgbClr val="006666"/>
          </a:solidFill>
        </a:ln>
      </dgm:spPr>
    </dgm:pt>
    <dgm:pt modelId="{0C6ADAB4-F894-4140-8817-369BA0C1D009}" type="pres">
      <dgm:prSet presAssocID="{9EA7956E-6730-41C1-B96E-518B57618DB9}" presName="linearProcess" presStyleCnt="0"/>
      <dgm:spPr/>
    </dgm:pt>
    <dgm:pt modelId="{32F0C847-8AA7-4C58-9168-1D0184967CCF}" type="pres">
      <dgm:prSet presAssocID="{DA2A2901-E3A2-4B13-82DE-BAF0E554442B}" presName="textNode" presStyleLbl="node1" presStyleIdx="0" presStyleCnt="3" custScaleX="66393" custScaleY="124506" custLinFactNeighborX="7048" custLinFactNeighborY="-1397">
        <dgm:presLayoutVars>
          <dgm:bulletEnabled val="1"/>
        </dgm:presLayoutVars>
      </dgm:prSet>
      <dgm:spPr/>
    </dgm:pt>
    <dgm:pt modelId="{30138941-57BD-413F-8CE9-763CBB49F958}" type="pres">
      <dgm:prSet presAssocID="{D4A7831F-429C-4BFC-B0DC-D2C3082171C6}" presName="sibTrans" presStyleCnt="0"/>
      <dgm:spPr/>
    </dgm:pt>
    <dgm:pt modelId="{D17158AF-8568-4E02-88E8-1DBE75A993C7}" type="pres">
      <dgm:prSet presAssocID="{FC9B33A4-180D-4D9D-9E21-86D23A069C61}" presName="textNode" presStyleLbl="node1" presStyleIdx="1" presStyleCnt="3" custScaleX="66653" custScaleY="124568">
        <dgm:presLayoutVars>
          <dgm:bulletEnabled val="1"/>
        </dgm:presLayoutVars>
      </dgm:prSet>
      <dgm:spPr/>
    </dgm:pt>
    <dgm:pt modelId="{BCF164E2-320E-4292-B413-BB6E1A9D7A1B}" type="pres">
      <dgm:prSet presAssocID="{963C3A84-EB87-45CA-A2EE-F1062EC7EC6A}" presName="sibTrans" presStyleCnt="0"/>
      <dgm:spPr/>
    </dgm:pt>
    <dgm:pt modelId="{3680B352-589E-446A-AA3E-6665486B9A07}" type="pres">
      <dgm:prSet presAssocID="{168D86FD-FBDA-4B7A-906F-7FCED1B8216D}" presName="textNode" presStyleLbl="node1" presStyleIdx="2" presStyleCnt="3" custScaleX="66393" custScaleY="124568">
        <dgm:presLayoutVars>
          <dgm:bulletEnabled val="1"/>
        </dgm:presLayoutVars>
      </dgm:prSet>
      <dgm:spPr/>
    </dgm:pt>
  </dgm:ptLst>
  <dgm:cxnLst>
    <dgm:cxn modelId="{D442F429-CEDA-4749-97AB-812A7597F459}" srcId="{9EA7956E-6730-41C1-B96E-518B57618DB9}" destId="{168D86FD-FBDA-4B7A-906F-7FCED1B8216D}" srcOrd="2" destOrd="0" parTransId="{C32FF43F-EF0B-46C0-ADE2-1B04E75757AA}" sibTransId="{6A1D82E2-57E5-4A37-8224-88294C59AA4D}"/>
    <dgm:cxn modelId="{0E48C938-8304-4113-82C3-EB1318AA71EA}" type="presOf" srcId="{168D86FD-FBDA-4B7A-906F-7FCED1B8216D}" destId="{3680B352-589E-446A-AA3E-6665486B9A07}" srcOrd="0" destOrd="0" presId="urn:microsoft.com/office/officeart/2005/8/layout/hProcess9"/>
    <dgm:cxn modelId="{8B896568-8BC9-4707-9891-5B390B831AF9}" type="presOf" srcId="{DA2A2901-E3A2-4B13-82DE-BAF0E554442B}" destId="{32F0C847-8AA7-4C58-9168-1D0184967CCF}" srcOrd="0" destOrd="0" presId="urn:microsoft.com/office/officeart/2005/8/layout/hProcess9"/>
    <dgm:cxn modelId="{1229B374-02DE-4885-A32F-DEE2BA2AB4E9}" srcId="{9EA7956E-6730-41C1-B96E-518B57618DB9}" destId="{FC9B33A4-180D-4D9D-9E21-86D23A069C61}" srcOrd="1" destOrd="0" parTransId="{F685A204-866C-4078-85DD-C3B5E23BD079}" sibTransId="{963C3A84-EB87-45CA-A2EE-F1062EC7EC6A}"/>
    <dgm:cxn modelId="{6D8D769A-A679-413A-B65D-B8D391D232DF}" srcId="{9EA7956E-6730-41C1-B96E-518B57618DB9}" destId="{DA2A2901-E3A2-4B13-82DE-BAF0E554442B}" srcOrd="0" destOrd="0" parTransId="{8C42B0E7-FECE-4446-9EA4-8BBB797458C1}" sibTransId="{D4A7831F-429C-4BFC-B0DC-D2C3082171C6}"/>
    <dgm:cxn modelId="{8637BCBF-DDD4-4D21-AB15-007AFE8EB8E3}" type="presOf" srcId="{9EA7956E-6730-41C1-B96E-518B57618DB9}" destId="{A8861328-C793-490B-B660-24D01DD6264B}" srcOrd="0" destOrd="0" presId="urn:microsoft.com/office/officeart/2005/8/layout/hProcess9"/>
    <dgm:cxn modelId="{D58002E2-A555-47D8-94C0-717006166738}" type="presOf" srcId="{FC9B33A4-180D-4D9D-9E21-86D23A069C61}" destId="{D17158AF-8568-4E02-88E8-1DBE75A993C7}" srcOrd="0" destOrd="0" presId="urn:microsoft.com/office/officeart/2005/8/layout/hProcess9"/>
    <dgm:cxn modelId="{C0205696-9617-4745-B965-AFCE38979DDA}" type="presParOf" srcId="{A8861328-C793-490B-B660-24D01DD6264B}" destId="{022C1AEF-0751-46AE-B648-2DE9910AD5DE}" srcOrd="0" destOrd="0" presId="urn:microsoft.com/office/officeart/2005/8/layout/hProcess9"/>
    <dgm:cxn modelId="{CA4B9854-4061-41D3-8A8E-AA3822652B8C}" type="presParOf" srcId="{A8861328-C793-490B-B660-24D01DD6264B}" destId="{0C6ADAB4-F894-4140-8817-369BA0C1D009}" srcOrd="1" destOrd="0" presId="urn:microsoft.com/office/officeart/2005/8/layout/hProcess9"/>
    <dgm:cxn modelId="{78399330-D62A-4290-99EB-CE3A59C6E6A6}" type="presParOf" srcId="{0C6ADAB4-F894-4140-8817-369BA0C1D009}" destId="{32F0C847-8AA7-4C58-9168-1D0184967CCF}" srcOrd="0" destOrd="0" presId="urn:microsoft.com/office/officeart/2005/8/layout/hProcess9"/>
    <dgm:cxn modelId="{F8DDCD00-72E8-4217-9A73-5E683CDDF562}" type="presParOf" srcId="{0C6ADAB4-F894-4140-8817-369BA0C1D009}" destId="{30138941-57BD-413F-8CE9-763CBB49F958}" srcOrd="1" destOrd="0" presId="urn:microsoft.com/office/officeart/2005/8/layout/hProcess9"/>
    <dgm:cxn modelId="{821F7322-3BEC-4E05-9775-BDBCA4A384AC}" type="presParOf" srcId="{0C6ADAB4-F894-4140-8817-369BA0C1D009}" destId="{D17158AF-8568-4E02-88E8-1DBE75A993C7}" srcOrd="2" destOrd="0" presId="urn:microsoft.com/office/officeart/2005/8/layout/hProcess9"/>
    <dgm:cxn modelId="{06E7A8A7-53C7-456A-BEDE-E2DDD7AC41E1}" type="presParOf" srcId="{0C6ADAB4-F894-4140-8817-369BA0C1D009}" destId="{BCF164E2-320E-4292-B413-BB6E1A9D7A1B}" srcOrd="3" destOrd="0" presId="urn:microsoft.com/office/officeart/2005/8/layout/hProcess9"/>
    <dgm:cxn modelId="{AD28D7E1-4BCC-4494-8A85-C87421A8E2C2}" type="presParOf" srcId="{0C6ADAB4-F894-4140-8817-369BA0C1D009}" destId="{3680B352-589E-446A-AA3E-6665486B9A07}" srcOrd="4" destOrd="0" presId="urn:microsoft.com/office/officeart/2005/8/layout/hProcess9"/>
  </dgm:cxnLst>
  <dgm:bg>
    <a:noFill/>
    <a:effectLst>
      <a:softEdge rad="12700"/>
    </a:effectLst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A7956E-6730-41C1-B96E-518B57618DB9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</dgm:pt>
    <dgm:pt modelId="{DA2A2901-E3A2-4B13-82DE-BAF0E554442B}">
      <dgm:prSet phldrT="[Testo]" custT="1"/>
      <dgm:spPr>
        <a:solidFill>
          <a:srgbClr val="006666"/>
        </a:solidFill>
        <a:ln>
          <a:solidFill>
            <a:srgbClr val="006666"/>
          </a:solidFill>
        </a:ln>
      </dgm:spPr>
      <dgm:t>
        <a:bodyPr/>
        <a:lstStyle/>
        <a:p>
          <a:r>
            <a:rPr lang="it-IT" sz="1000" b="1" dirty="0">
              <a:solidFill>
                <a:schemeClr val="bg1"/>
              </a:solidFill>
              <a:latin typeface="Eras Light ITC" panose="020B0402030504020804" pitchFamily="34" charset="0"/>
            </a:rPr>
            <a:t>ITER APPROVAZIONE DEL PIANO OPERATIVO COMUNALE</a:t>
          </a:r>
        </a:p>
      </dgm:t>
    </dgm:pt>
    <dgm:pt modelId="{8C42B0E7-FECE-4446-9EA4-8BBB797458C1}" type="parTrans" cxnId="{6D8D769A-A679-413A-B65D-B8D391D232DF}">
      <dgm:prSet/>
      <dgm:spPr/>
      <dgm:t>
        <a:bodyPr/>
        <a:lstStyle/>
        <a:p>
          <a:endParaRPr lang="it-IT"/>
        </a:p>
      </dgm:t>
    </dgm:pt>
    <dgm:pt modelId="{D4A7831F-429C-4BFC-B0DC-D2C3082171C6}" type="sibTrans" cxnId="{6D8D769A-A679-413A-B65D-B8D391D232DF}">
      <dgm:prSet/>
      <dgm:spPr/>
      <dgm:t>
        <a:bodyPr/>
        <a:lstStyle/>
        <a:p>
          <a:endParaRPr lang="it-IT"/>
        </a:p>
      </dgm:t>
    </dgm:pt>
    <dgm:pt modelId="{A8861328-C793-490B-B660-24D01DD6264B}" type="pres">
      <dgm:prSet presAssocID="{9EA7956E-6730-41C1-B96E-518B57618DB9}" presName="CompostProcess" presStyleCnt="0">
        <dgm:presLayoutVars>
          <dgm:dir/>
          <dgm:resizeHandles val="exact"/>
        </dgm:presLayoutVars>
      </dgm:prSet>
      <dgm:spPr/>
    </dgm:pt>
    <dgm:pt modelId="{022C1AEF-0751-46AE-B648-2DE9910AD5DE}" type="pres">
      <dgm:prSet presAssocID="{9EA7956E-6730-41C1-B96E-518B57618DB9}" presName="arrow" presStyleLbl="bgShp" presStyleIdx="0" presStyleCnt="1" custScaleX="105967" custLinFactNeighborX="620"/>
      <dgm:spPr>
        <a:gradFill flip="none" rotWithShape="0">
          <a:gsLst>
            <a:gs pos="0">
              <a:srgbClr val="006666">
                <a:tint val="66000"/>
                <a:satMod val="160000"/>
              </a:srgbClr>
            </a:gs>
            <a:gs pos="50000">
              <a:srgbClr val="006666">
                <a:tint val="44500"/>
                <a:satMod val="160000"/>
              </a:srgbClr>
            </a:gs>
            <a:gs pos="100000">
              <a:srgbClr val="006666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rgbClr val="006666"/>
          </a:solidFill>
        </a:ln>
      </dgm:spPr>
    </dgm:pt>
    <dgm:pt modelId="{0C6ADAB4-F894-4140-8817-369BA0C1D009}" type="pres">
      <dgm:prSet presAssocID="{9EA7956E-6730-41C1-B96E-518B57618DB9}" presName="linearProcess" presStyleCnt="0"/>
      <dgm:spPr/>
    </dgm:pt>
    <dgm:pt modelId="{32F0C847-8AA7-4C58-9168-1D0184967CCF}" type="pres">
      <dgm:prSet presAssocID="{DA2A2901-E3A2-4B13-82DE-BAF0E554442B}" presName="textNode" presStyleLbl="node1" presStyleIdx="0" presStyleCnt="1" custScaleX="149915" custScaleY="124506" custLinFactNeighborX="-19300" custLinFactNeighborY="-1397">
        <dgm:presLayoutVars>
          <dgm:bulletEnabled val="1"/>
        </dgm:presLayoutVars>
      </dgm:prSet>
      <dgm:spPr/>
    </dgm:pt>
  </dgm:ptLst>
  <dgm:cxnLst>
    <dgm:cxn modelId="{E4FF0D36-B9D7-4BEF-A3CC-C9412E53FF54}" type="presOf" srcId="{9EA7956E-6730-41C1-B96E-518B57618DB9}" destId="{A8861328-C793-490B-B660-24D01DD6264B}" srcOrd="0" destOrd="0" presId="urn:microsoft.com/office/officeart/2005/8/layout/hProcess9"/>
    <dgm:cxn modelId="{6D8D769A-A679-413A-B65D-B8D391D232DF}" srcId="{9EA7956E-6730-41C1-B96E-518B57618DB9}" destId="{DA2A2901-E3A2-4B13-82DE-BAF0E554442B}" srcOrd="0" destOrd="0" parTransId="{8C42B0E7-FECE-4446-9EA4-8BBB797458C1}" sibTransId="{D4A7831F-429C-4BFC-B0DC-D2C3082171C6}"/>
    <dgm:cxn modelId="{E91C7FED-1356-4CE6-91D3-48BAB3A442ED}" type="presOf" srcId="{DA2A2901-E3A2-4B13-82DE-BAF0E554442B}" destId="{32F0C847-8AA7-4C58-9168-1D0184967CCF}" srcOrd="0" destOrd="0" presId="urn:microsoft.com/office/officeart/2005/8/layout/hProcess9"/>
    <dgm:cxn modelId="{A1900C2E-8E52-428C-9DAD-15F25091D91F}" type="presParOf" srcId="{A8861328-C793-490B-B660-24D01DD6264B}" destId="{022C1AEF-0751-46AE-B648-2DE9910AD5DE}" srcOrd="0" destOrd="0" presId="urn:microsoft.com/office/officeart/2005/8/layout/hProcess9"/>
    <dgm:cxn modelId="{68A40A77-0C07-4218-931D-99A074D8D1F2}" type="presParOf" srcId="{A8861328-C793-490B-B660-24D01DD6264B}" destId="{0C6ADAB4-F894-4140-8817-369BA0C1D009}" srcOrd="1" destOrd="0" presId="urn:microsoft.com/office/officeart/2005/8/layout/hProcess9"/>
    <dgm:cxn modelId="{E61C2CD6-F40C-4A4C-8812-D5681A424587}" type="presParOf" srcId="{0C6ADAB4-F894-4140-8817-369BA0C1D009}" destId="{32F0C847-8AA7-4C58-9168-1D0184967CCF}" srcOrd="0" destOrd="0" presId="urn:microsoft.com/office/officeart/2005/8/layout/hProcess9"/>
  </dgm:cxnLst>
  <dgm:bg>
    <a:noFill/>
    <a:effectLst>
      <a:softEdge rad="12700"/>
    </a:effectLst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9363C3-C270-40EA-A23F-C4FBB34A8A6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9C299E3-912A-4507-B72E-3BB2D619E723}">
      <dgm:prSet phldrT="[Testo]" custT="1"/>
      <dgm:spPr>
        <a:noFill/>
        <a:ln>
          <a:solidFill>
            <a:srgbClr val="FF0000"/>
          </a:solidFill>
        </a:ln>
      </dgm:spPr>
      <dgm:t>
        <a:bodyPr/>
        <a:lstStyle/>
        <a:p>
          <a:r>
            <a:rPr lang="it-IT" sz="11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rPr>
            <a:t>RESIDENZIALE</a:t>
          </a:r>
          <a:endParaRPr lang="it-IT" sz="3200" dirty="0">
            <a:ln>
              <a:solidFill>
                <a:srgbClr val="FF0000"/>
              </a:solidFill>
            </a:ln>
            <a:solidFill>
              <a:srgbClr val="FF0000"/>
            </a:solidFill>
            <a:latin typeface="Eras Light ITC" panose="020B0402030504020804" pitchFamily="34" charset="0"/>
          </a:endParaRPr>
        </a:p>
      </dgm:t>
    </dgm:pt>
    <dgm:pt modelId="{27D51EE9-E749-4831-8ABC-473CE81B8BA7}" type="parTrans" cxnId="{8C55489E-B7FD-4044-AF85-20666EC0A4F8}">
      <dgm:prSet/>
      <dgm:spPr>
        <a:ln w="19050"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BBE5E799-C85A-4A93-B315-8004C6348428}" type="sibTrans" cxnId="{8C55489E-B7FD-4044-AF85-20666EC0A4F8}">
      <dgm:prSet/>
      <dgm:spPr/>
      <dgm:t>
        <a:bodyPr/>
        <a:lstStyle/>
        <a:p>
          <a:endParaRPr lang="it-IT"/>
        </a:p>
      </dgm:t>
    </dgm:pt>
    <dgm:pt modelId="{F8CA351D-6020-4A04-AB04-534217E1C44F}">
      <dgm:prSet phldrT="[Testo]" custT="1"/>
      <dgm:spPr>
        <a:noFill/>
        <a:ln>
          <a:solidFill>
            <a:srgbClr val="0000FF"/>
          </a:solidFill>
        </a:ln>
      </dgm:spPr>
      <dgm:t>
        <a:bodyPr/>
        <a:lstStyle/>
        <a:p>
          <a:r>
            <a:rPr lang="it-IT" sz="11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Eras Light ITC" panose="020B0402030504020804" pitchFamily="34" charset="0"/>
            </a:rPr>
            <a:t>DIREZIONALE e di SERVIZIO</a:t>
          </a:r>
        </a:p>
      </dgm:t>
    </dgm:pt>
    <dgm:pt modelId="{D04B8808-3373-4CD0-B659-C5E6D4FD1CFB}" type="parTrans" cxnId="{972F1328-AE49-4B09-9888-2F28AA4EBF66}">
      <dgm:prSet/>
      <dgm:spPr>
        <a:noFill/>
        <a:ln w="19050">
          <a:noFill/>
        </a:ln>
      </dgm:spPr>
      <dgm:t>
        <a:bodyPr/>
        <a:lstStyle/>
        <a:p>
          <a:endParaRPr lang="it-IT"/>
        </a:p>
      </dgm:t>
    </dgm:pt>
    <dgm:pt modelId="{7007F85B-9387-44A2-BEFF-A16AFB6CEAE6}" type="sibTrans" cxnId="{972F1328-AE49-4B09-9888-2F28AA4EBF66}">
      <dgm:prSet/>
      <dgm:spPr/>
      <dgm:t>
        <a:bodyPr/>
        <a:lstStyle/>
        <a:p>
          <a:endParaRPr lang="it-IT"/>
        </a:p>
      </dgm:t>
    </dgm:pt>
    <dgm:pt modelId="{4FABE5EB-2EE7-4F3D-9DF1-C49236BD8956}">
      <dgm:prSet phldrT="[Testo]" custT="1"/>
      <dgm:spPr>
        <a:noFill/>
        <a:ln>
          <a:solidFill>
            <a:srgbClr val="9900FF"/>
          </a:solidFill>
        </a:ln>
      </dgm:spPr>
      <dgm:t>
        <a:bodyPr/>
        <a:lstStyle/>
        <a:p>
          <a:r>
            <a:rPr lang="it-IT" sz="1050" dirty="0">
              <a:ln>
                <a:solidFill>
                  <a:srgbClr val="9900FF"/>
                </a:solidFill>
              </a:ln>
              <a:solidFill>
                <a:srgbClr val="9900FF"/>
              </a:solidFill>
              <a:latin typeface="Eras Light ITC" panose="020B0402030504020804" pitchFamily="34" charset="0"/>
            </a:rPr>
            <a:t>TURISTICO RICETTIVA</a:t>
          </a:r>
        </a:p>
      </dgm:t>
    </dgm:pt>
    <dgm:pt modelId="{B5902170-6CB0-4D9F-A5FC-C4D8002C2F03}" type="parTrans" cxnId="{BA77CDC6-351B-4B30-B35E-55391112FDB3}">
      <dgm:prSet/>
      <dgm:spPr>
        <a:noFill/>
        <a:ln w="19050">
          <a:noFill/>
        </a:ln>
      </dgm:spPr>
      <dgm:t>
        <a:bodyPr/>
        <a:lstStyle/>
        <a:p>
          <a:endParaRPr lang="it-IT"/>
        </a:p>
      </dgm:t>
    </dgm:pt>
    <dgm:pt modelId="{792E5B6F-EB11-433D-BFF6-E1FDD8AB56CC}" type="sibTrans" cxnId="{BA77CDC6-351B-4B30-B35E-55391112FDB3}">
      <dgm:prSet/>
      <dgm:spPr/>
      <dgm:t>
        <a:bodyPr/>
        <a:lstStyle/>
        <a:p>
          <a:endParaRPr lang="it-IT"/>
        </a:p>
      </dgm:t>
    </dgm:pt>
    <dgm:pt modelId="{27536454-D8CF-43F0-AC54-1B6776C0BEC3}">
      <dgm:prSet phldrT="[Testo]" custT="1"/>
      <dgm:spPr>
        <a:noFill/>
        <a:ln>
          <a:solidFill>
            <a:srgbClr val="00B0F0"/>
          </a:solidFill>
        </a:ln>
      </dgm:spPr>
      <dgm:t>
        <a:bodyPr/>
        <a:lstStyle/>
        <a:p>
          <a:r>
            <a:rPr lang="it-IT" sz="1100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Eras Light ITC" panose="020B0402030504020804" pitchFamily="34" charset="0"/>
            </a:rPr>
            <a:t>INDUSTRIALE E ARTIGIANALE</a:t>
          </a:r>
        </a:p>
      </dgm:t>
    </dgm:pt>
    <dgm:pt modelId="{4EC7B513-610B-45D6-86EB-10DB6C52C560}" type="sibTrans" cxnId="{3FECE9E4-213C-401B-BF83-0E9ED9F34031}">
      <dgm:prSet/>
      <dgm:spPr/>
      <dgm:t>
        <a:bodyPr/>
        <a:lstStyle/>
        <a:p>
          <a:endParaRPr lang="it-IT"/>
        </a:p>
      </dgm:t>
    </dgm:pt>
    <dgm:pt modelId="{34647AB0-16D0-48B6-8A6E-C521804B063D}" type="parTrans" cxnId="{3FECE9E4-213C-401B-BF83-0E9ED9F34031}">
      <dgm:prSet/>
      <dgm:spPr>
        <a:noFill/>
        <a:ln w="19050"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6FFD53EF-F551-4955-B165-A6A231060CDB}">
      <dgm:prSet custT="1"/>
      <dgm:spPr>
        <a:noFill/>
        <a:ln>
          <a:solidFill>
            <a:srgbClr val="FF3399"/>
          </a:solidFill>
        </a:ln>
      </dgm:spPr>
      <dgm:t>
        <a:bodyPr/>
        <a:lstStyle/>
        <a:p>
          <a:r>
            <a:rPr lang="it-IT" sz="1100" dirty="0">
              <a:ln>
                <a:solidFill>
                  <a:srgbClr val="FF3399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rPr>
            <a:t>COMMERCIALE al dettaglio</a:t>
          </a:r>
          <a:endParaRPr lang="it-IT" sz="1100" dirty="0">
            <a:ln>
              <a:solidFill>
                <a:srgbClr val="FF3399"/>
              </a:solidFill>
            </a:ln>
          </a:endParaRPr>
        </a:p>
      </dgm:t>
    </dgm:pt>
    <dgm:pt modelId="{EC092050-1B74-4A05-A7AF-484F2555C9F9}" type="parTrans" cxnId="{068B86E5-51D0-4E88-96B4-AD6CD7B0728F}">
      <dgm:prSet/>
      <dgm:spPr>
        <a:noFill/>
        <a:ln w="19050">
          <a:noFill/>
        </a:ln>
      </dgm:spPr>
      <dgm:t>
        <a:bodyPr/>
        <a:lstStyle/>
        <a:p>
          <a:endParaRPr lang="it-IT"/>
        </a:p>
      </dgm:t>
    </dgm:pt>
    <dgm:pt modelId="{9EE753A0-5A9C-4B87-82EB-A73C25E66B61}" type="sibTrans" cxnId="{068B86E5-51D0-4E88-96B4-AD6CD7B0728F}">
      <dgm:prSet/>
      <dgm:spPr/>
      <dgm:t>
        <a:bodyPr/>
        <a:lstStyle/>
        <a:p>
          <a:endParaRPr lang="it-IT"/>
        </a:p>
      </dgm:t>
    </dgm:pt>
    <dgm:pt modelId="{703D0781-45CE-476B-B909-69D39C8C1701}">
      <dgm:prSet phldrT="[Testo]" custT="1"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it-IT" sz="1100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Eras Light ITC" panose="020B0402030504020804" pitchFamily="34" charset="0"/>
            </a:rPr>
            <a:t>COMMERCIALE all’ingrosso e DEPOSITI</a:t>
          </a:r>
        </a:p>
      </dgm:t>
    </dgm:pt>
    <dgm:pt modelId="{4168AE99-901D-4EFC-A997-1D2434F33706}" type="parTrans" cxnId="{EAE50321-2255-4217-8AB3-67EE0D3BAC1D}">
      <dgm:prSet/>
      <dgm:spPr>
        <a:noFill/>
        <a:ln w="19050">
          <a:noFill/>
        </a:ln>
      </dgm:spPr>
      <dgm:t>
        <a:bodyPr/>
        <a:lstStyle/>
        <a:p>
          <a:endParaRPr lang="it-IT"/>
        </a:p>
      </dgm:t>
    </dgm:pt>
    <dgm:pt modelId="{73A72E5D-DC9B-4C2B-9A4E-A39313273DD0}" type="sibTrans" cxnId="{EAE50321-2255-4217-8AB3-67EE0D3BAC1D}">
      <dgm:prSet/>
      <dgm:spPr/>
      <dgm:t>
        <a:bodyPr/>
        <a:lstStyle/>
        <a:p>
          <a:endParaRPr lang="it-IT"/>
        </a:p>
      </dgm:t>
    </dgm:pt>
    <dgm:pt modelId="{85A7A87E-A2FE-4C0C-A82C-92C6ECE77989}">
      <dgm:prSet phldrT="[Testo]" custT="1"/>
      <dgm:spPr>
        <a:noFill/>
        <a:ln w="19050">
          <a:noFill/>
        </a:ln>
      </dgm:spPr>
      <dgm:t>
        <a:bodyPr/>
        <a:lstStyle/>
        <a:p>
          <a:r>
            <a:rPr lang="it-IT" sz="1800" dirty="0">
              <a:ln>
                <a:noFill/>
              </a:ln>
              <a:solidFill>
                <a:schemeClr val="bg1"/>
              </a:solidFill>
              <a:latin typeface="Eras Medium ITC" panose="020B0602030504020804" pitchFamily="34" charset="0"/>
            </a:rPr>
            <a:t>NUOVA  EDIFICAZIONE </a:t>
          </a:r>
          <a:r>
            <a:rPr lang="it-IT" sz="1200" i="0" dirty="0">
              <a:ln>
                <a:noFill/>
              </a:ln>
              <a:solidFill>
                <a:schemeClr val="bg1"/>
              </a:solidFill>
              <a:latin typeface="Eras Light ITC" panose="020B0402030504020804" pitchFamily="34" charset="0"/>
            </a:rPr>
            <a:t>(art. 99 L.R.T. 65/2014)</a:t>
          </a:r>
        </a:p>
      </dgm:t>
    </dgm:pt>
    <dgm:pt modelId="{BA6373B2-A0CF-4F4F-B533-9A937BAC84F5}" type="sibTrans" cxnId="{25A9B7A5-878E-49C8-A5CA-C4E5A272BF1D}">
      <dgm:prSet/>
      <dgm:spPr/>
      <dgm:t>
        <a:bodyPr/>
        <a:lstStyle/>
        <a:p>
          <a:endParaRPr lang="it-IT"/>
        </a:p>
      </dgm:t>
    </dgm:pt>
    <dgm:pt modelId="{52FC26F5-6B1F-485C-9D73-B441725DF665}" type="parTrans" cxnId="{25A9B7A5-878E-49C8-A5CA-C4E5A272BF1D}">
      <dgm:prSet/>
      <dgm:spPr/>
      <dgm:t>
        <a:bodyPr/>
        <a:lstStyle/>
        <a:p>
          <a:endParaRPr lang="it-IT"/>
        </a:p>
      </dgm:t>
    </dgm:pt>
    <dgm:pt modelId="{25AAB130-6035-4318-BD6D-EDC01FA6B98C}" type="pres">
      <dgm:prSet presAssocID="{159363C3-C270-40EA-A23F-C4FBB34A8A6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99C2833-77E6-42B7-BFAF-FB0B94460049}" type="pres">
      <dgm:prSet presAssocID="{85A7A87E-A2FE-4C0C-A82C-92C6ECE77989}" presName="root1" presStyleCnt="0"/>
      <dgm:spPr/>
    </dgm:pt>
    <dgm:pt modelId="{1C9BAF8C-97C7-49A2-B1BE-6D8E0157515C}" type="pres">
      <dgm:prSet presAssocID="{85A7A87E-A2FE-4C0C-A82C-92C6ECE77989}" presName="LevelOneTextNode" presStyleLbl="node0" presStyleIdx="0" presStyleCnt="1" custScaleX="61408" custScaleY="58710">
        <dgm:presLayoutVars>
          <dgm:chPref val="3"/>
        </dgm:presLayoutVars>
      </dgm:prSet>
      <dgm:spPr/>
    </dgm:pt>
    <dgm:pt modelId="{0627EDAD-F276-4EEB-987C-03634A902252}" type="pres">
      <dgm:prSet presAssocID="{85A7A87E-A2FE-4C0C-A82C-92C6ECE77989}" presName="level2hierChild" presStyleCnt="0"/>
      <dgm:spPr/>
    </dgm:pt>
    <dgm:pt modelId="{2A80F066-6B05-4A45-9CB2-5B55E1E0FE23}" type="pres">
      <dgm:prSet presAssocID="{27D51EE9-E749-4831-8ABC-473CE81B8BA7}" presName="conn2-1" presStyleLbl="parChTrans1D2" presStyleIdx="0" presStyleCnt="6"/>
      <dgm:spPr/>
    </dgm:pt>
    <dgm:pt modelId="{C810CE41-E9F2-4A09-9678-765C17A3D0A2}" type="pres">
      <dgm:prSet presAssocID="{27D51EE9-E749-4831-8ABC-473CE81B8BA7}" presName="connTx" presStyleLbl="parChTrans1D2" presStyleIdx="0" presStyleCnt="6"/>
      <dgm:spPr/>
    </dgm:pt>
    <dgm:pt modelId="{931520C4-36B8-454F-8F51-C3FD693765F2}" type="pres">
      <dgm:prSet presAssocID="{19C299E3-912A-4507-B72E-3BB2D619E723}" presName="root2" presStyleCnt="0"/>
      <dgm:spPr/>
    </dgm:pt>
    <dgm:pt modelId="{89151FB0-081B-40C6-8FCC-8DA1AFA1CA27}" type="pres">
      <dgm:prSet presAssocID="{19C299E3-912A-4507-B72E-3BB2D619E723}" presName="LevelTwoTextNode" presStyleLbl="node2" presStyleIdx="0" presStyleCnt="6" custScaleX="88228" custScaleY="34313">
        <dgm:presLayoutVars>
          <dgm:chPref val="3"/>
        </dgm:presLayoutVars>
      </dgm:prSet>
      <dgm:spPr/>
    </dgm:pt>
    <dgm:pt modelId="{93588FB5-EC9A-4831-ACBD-6621F63343D5}" type="pres">
      <dgm:prSet presAssocID="{19C299E3-912A-4507-B72E-3BB2D619E723}" presName="level3hierChild" presStyleCnt="0"/>
      <dgm:spPr/>
    </dgm:pt>
    <dgm:pt modelId="{90A339C2-7F07-4BA6-9C77-A886BAA21C1F}" type="pres">
      <dgm:prSet presAssocID="{34647AB0-16D0-48B6-8A6E-C521804B063D}" presName="conn2-1" presStyleLbl="parChTrans1D2" presStyleIdx="1" presStyleCnt="6"/>
      <dgm:spPr/>
    </dgm:pt>
    <dgm:pt modelId="{F9382CD1-77A6-4C38-91DD-063EDE8DB849}" type="pres">
      <dgm:prSet presAssocID="{34647AB0-16D0-48B6-8A6E-C521804B063D}" presName="connTx" presStyleLbl="parChTrans1D2" presStyleIdx="1" presStyleCnt="6"/>
      <dgm:spPr/>
    </dgm:pt>
    <dgm:pt modelId="{2029AA84-B72E-46BD-90A3-197D942A1587}" type="pres">
      <dgm:prSet presAssocID="{27536454-D8CF-43F0-AC54-1B6776C0BEC3}" presName="root2" presStyleCnt="0"/>
      <dgm:spPr/>
    </dgm:pt>
    <dgm:pt modelId="{4B3306AE-7DB8-40A7-96AF-130D8D715494}" type="pres">
      <dgm:prSet presAssocID="{27536454-D8CF-43F0-AC54-1B6776C0BEC3}" presName="LevelTwoTextNode" presStyleLbl="node2" presStyleIdx="1" presStyleCnt="6" custScaleX="88228" custScaleY="34313" custLinFactNeighborX="492" custLinFactNeighborY="361">
        <dgm:presLayoutVars>
          <dgm:chPref val="3"/>
        </dgm:presLayoutVars>
      </dgm:prSet>
      <dgm:spPr/>
    </dgm:pt>
    <dgm:pt modelId="{A32B5E7F-E13D-4746-BB9A-DBEC12CA9CCA}" type="pres">
      <dgm:prSet presAssocID="{27536454-D8CF-43F0-AC54-1B6776C0BEC3}" presName="level3hierChild" presStyleCnt="0"/>
      <dgm:spPr/>
    </dgm:pt>
    <dgm:pt modelId="{487F1473-21C5-4952-A71C-47B0EABA1CC9}" type="pres">
      <dgm:prSet presAssocID="{EC092050-1B74-4A05-A7AF-484F2555C9F9}" presName="conn2-1" presStyleLbl="parChTrans1D2" presStyleIdx="2" presStyleCnt="6"/>
      <dgm:spPr/>
    </dgm:pt>
    <dgm:pt modelId="{E7E70BDA-102D-46DC-B00E-6287D9F9F32A}" type="pres">
      <dgm:prSet presAssocID="{EC092050-1B74-4A05-A7AF-484F2555C9F9}" presName="connTx" presStyleLbl="parChTrans1D2" presStyleIdx="2" presStyleCnt="6"/>
      <dgm:spPr/>
    </dgm:pt>
    <dgm:pt modelId="{1859DCE2-F156-4FBB-931D-AFD4C179724B}" type="pres">
      <dgm:prSet presAssocID="{6FFD53EF-F551-4955-B165-A6A231060CDB}" presName="root2" presStyleCnt="0"/>
      <dgm:spPr/>
    </dgm:pt>
    <dgm:pt modelId="{9FB8ED5F-120A-4A14-B30D-214BC5589ED4}" type="pres">
      <dgm:prSet presAssocID="{6FFD53EF-F551-4955-B165-A6A231060CDB}" presName="LevelTwoTextNode" presStyleLbl="node2" presStyleIdx="2" presStyleCnt="6" custScaleX="88228" custScaleY="34313">
        <dgm:presLayoutVars>
          <dgm:chPref val="3"/>
        </dgm:presLayoutVars>
      </dgm:prSet>
      <dgm:spPr/>
    </dgm:pt>
    <dgm:pt modelId="{CF47FCA3-ED5C-4AC1-B476-91770E62A913}" type="pres">
      <dgm:prSet presAssocID="{6FFD53EF-F551-4955-B165-A6A231060CDB}" presName="level3hierChild" presStyleCnt="0"/>
      <dgm:spPr/>
    </dgm:pt>
    <dgm:pt modelId="{1AC3D257-5EB9-4648-883B-D08009579DA0}" type="pres">
      <dgm:prSet presAssocID="{B5902170-6CB0-4D9F-A5FC-C4D8002C2F03}" presName="conn2-1" presStyleLbl="parChTrans1D2" presStyleIdx="3" presStyleCnt="6"/>
      <dgm:spPr/>
    </dgm:pt>
    <dgm:pt modelId="{68BDD319-B14C-4036-B024-12A4A557EA68}" type="pres">
      <dgm:prSet presAssocID="{B5902170-6CB0-4D9F-A5FC-C4D8002C2F03}" presName="connTx" presStyleLbl="parChTrans1D2" presStyleIdx="3" presStyleCnt="6"/>
      <dgm:spPr/>
    </dgm:pt>
    <dgm:pt modelId="{A9566F01-7F63-4F83-A432-60EB538352A2}" type="pres">
      <dgm:prSet presAssocID="{4FABE5EB-2EE7-4F3D-9DF1-C49236BD8956}" presName="root2" presStyleCnt="0"/>
      <dgm:spPr/>
    </dgm:pt>
    <dgm:pt modelId="{2FA190E7-C05F-42D1-A88A-16175701028A}" type="pres">
      <dgm:prSet presAssocID="{4FABE5EB-2EE7-4F3D-9DF1-C49236BD8956}" presName="LevelTwoTextNode" presStyleLbl="node2" presStyleIdx="3" presStyleCnt="6" custScaleX="88228" custScaleY="34313">
        <dgm:presLayoutVars>
          <dgm:chPref val="3"/>
        </dgm:presLayoutVars>
      </dgm:prSet>
      <dgm:spPr/>
    </dgm:pt>
    <dgm:pt modelId="{E5283E45-AC6D-4C4B-9AA4-1F7F7D7335C8}" type="pres">
      <dgm:prSet presAssocID="{4FABE5EB-2EE7-4F3D-9DF1-C49236BD8956}" presName="level3hierChild" presStyleCnt="0"/>
      <dgm:spPr/>
    </dgm:pt>
    <dgm:pt modelId="{B62B4381-84A0-4A5E-B9D3-1FB53A3106FE}" type="pres">
      <dgm:prSet presAssocID="{D04B8808-3373-4CD0-B659-C5E6D4FD1CFB}" presName="conn2-1" presStyleLbl="parChTrans1D2" presStyleIdx="4" presStyleCnt="6"/>
      <dgm:spPr/>
    </dgm:pt>
    <dgm:pt modelId="{C650F372-0362-4BD5-8B65-CC9C33C89D23}" type="pres">
      <dgm:prSet presAssocID="{D04B8808-3373-4CD0-B659-C5E6D4FD1CFB}" presName="connTx" presStyleLbl="parChTrans1D2" presStyleIdx="4" presStyleCnt="6"/>
      <dgm:spPr/>
    </dgm:pt>
    <dgm:pt modelId="{6CF63E21-AED6-4415-A7A7-8A9807D7F3B6}" type="pres">
      <dgm:prSet presAssocID="{F8CA351D-6020-4A04-AB04-534217E1C44F}" presName="root2" presStyleCnt="0"/>
      <dgm:spPr/>
    </dgm:pt>
    <dgm:pt modelId="{91B253A4-5D29-4D6D-9255-037E61065398}" type="pres">
      <dgm:prSet presAssocID="{F8CA351D-6020-4A04-AB04-534217E1C44F}" presName="LevelTwoTextNode" presStyleLbl="node2" presStyleIdx="4" presStyleCnt="6" custScaleX="88228" custScaleY="34313">
        <dgm:presLayoutVars>
          <dgm:chPref val="3"/>
        </dgm:presLayoutVars>
      </dgm:prSet>
      <dgm:spPr/>
    </dgm:pt>
    <dgm:pt modelId="{C1ED3CC6-91A3-43D2-BE71-D045502BE2E6}" type="pres">
      <dgm:prSet presAssocID="{F8CA351D-6020-4A04-AB04-534217E1C44F}" presName="level3hierChild" presStyleCnt="0"/>
      <dgm:spPr/>
    </dgm:pt>
    <dgm:pt modelId="{24BE48D5-FA6A-4D67-8E39-BB6247159BE4}" type="pres">
      <dgm:prSet presAssocID="{4168AE99-901D-4EFC-A997-1D2434F33706}" presName="conn2-1" presStyleLbl="parChTrans1D2" presStyleIdx="5" presStyleCnt="6"/>
      <dgm:spPr/>
    </dgm:pt>
    <dgm:pt modelId="{5B90A95C-5022-473C-B612-2B26FD69F41C}" type="pres">
      <dgm:prSet presAssocID="{4168AE99-901D-4EFC-A997-1D2434F33706}" presName="connTx" presStyleLbl="parChTrans1D2" presStyleIdx="5" presStyleCnt="6"/>
      <dgm:spPr/>
    </dgm:pt>
    <dgm:pt modelId="{F114D30C-FFEE-4262-AEB1-A057860E371F}" type="pres">
      <dgm:prSet presAssocID="{703D0781-45CE-476B-B909-69D39C8C1701}" presName="root2" presStyleCnt="0"/>
      <dgm:spPr/>
    </dgm:pt>
    <dgm:pt modelId="{4610CA91-59DF-41C6-A6B9-34B6027F964F}" type="pres">
      <dgm:prSet presAssocID="{703D0781-45CE-476B-B909-69D39C8C1701}" presName="LevelTwoTextNode" presStyleLbl="node2" presStyleIdx="5" presStyleCnt="6" custScaleX="88228" custScaleY="34895">
        <dgm:presLayoutVars>
          <dgm:chPref val="3"/>
        </dgm:presLayoutVars>
      </dgm:prSet>
      <dgm:spPr/>
    </dgm:pt>
    <dgm:pt modelId="{BE6F8004-765A-451E-83C3-9D55E5E4B321}" type="pres">
      <dgm:prSet presAssocID="{703D0781-45CE-476B-B909-69D39C8C1701}" presName="level3hierChild" presStyleCnt="0"/>
      <dgm:spPr/>
    </dgm:pt>
  </dgm:ptLst>
  <dgm:cxnLst>
    <dgm:cxn modelId="{F4E16410-6CE1-485C-94A1-F330B5C89C71}" type="presOf" srcId="{D04B8808-3373-4CD0-B659-C5E6D4FD1CFB}" destId="{C650F372-0362-4BD5-8B65-CC9C33C89D23}" srcOrd="1" destOrd="0" presId="urn:microsoft.com/office/officeart/2008/layout/HorizontalMultiLevelHierarchy"/>
    <dgm:cxn modelId="{A5CC3811-9228-4C98-9C38-FCE2ACE1B4D4}" type="presOf" srcId="{159363C3-C270-40EA-A23F-C4FBB34A8A6F}" destId="{25AAB130-6035-4318-BD6D-EDC01FA6B98C}" srcOrd="0" destOrd="0" presId="urn:microsoft.com/office/officeart/2008/layout/HorizontalMultiLevelHierarchy"/>
    <dgm:cxn modelId="{2C3D1617-F63C-44C9-AC93-61A5B8339E90}" type="presOf" srcId="{34647AB0-16D0-48B6-8A6E-C521804B063D}" destId="{F9382CD1-77A6-4C38-91DD-063EDE8DB849}" srcOrd="1" destOrd="0" presId="urn:microsoft.com/office/officeart/2008/layout/HorizontalMultiLevelHierarchy"/>
    <dgm:cxn modelId="{EAE50321-2255-4217-8AB3-67EE0D3BAC1D}" srcId="{85A7A87E-A2FE-4C0C-A82C-92C6ECE77989}" destId="{703D0781-45CE-476B-B909-69D39C8C1701}" srcOrd="5" destOrd="0" parTransId="{4168AE99-901D-4EFC-A997-1D2434F33706}" sibTransId="{73A72E5D-DC9B-4C2B-9A4E-A39313273DD0}"/>
    <dgm:cxn modelId="{5FBA1126-4B5F-4B45-90E0-2BA6BF28AA16}" type="presOf" srcId="{85A7A87E-A2FE-4C0C-A82C-92C6ECE77989}" destId="{1C9BAF8C-97C7-49A2-B1BE-6D8E0157515C}" srcOrd="0" destOrd="0" presId="urn:microsoft.com/office/officeart/2008/layout/HorizontalMultiLevelHierarchy"/>
    <dgm:cxn modelId="{F1433C27-A8BA-41F2-944D-B10CD54B3A1E}" type="presOf" srcId="{EC092050-1B74-4A05-A7AF-484F2555C9F9}" destId="{E7E70BDA-102D-46DC-B00E-6287D9F9F32A}" srcOrd="1" destOrd="0" presId="urn:microsoft.com/office/officeart/2008/layout/HorizontalMultiLevelHierarchy"/>
    <dgm:cxn modelId="{972F1328-AE49-4B09-9888-2F28AA4EBF66}" srcId="{85A7A87E-A2FE-4C0C-A82C-92C6ECE77989}" destId="{F8CA351D-6020-4A04-AB04-534217E1C44F}" srcOrd="4" destOrd="0" parTransId="{D04B8808-3373-4CD0-B659-C5E6D4FD1CFB}" sibTransId="{7007F85B-9387-44A2-BEFF-A16AFB6CEAE6}"/>
    <dgm:cxn modelId="{EF67062E-5DD9-400D-AED5-A2C223338DDA}" type="presOf" srcId="{27D51EE9-E749-4831-8ABC-473CE81B8BA7}" destId="{C810CE41-E9F2-4A09-9678-765C17A3D0A2}" srcOrd="1" destOrd="0" presId="urn:microsoft.com/office/officeart/2008/layout/HorizontalMultiLevelHierarchy"/>
    <dgm:cxn modelId="{EB0F1C3F-3305-4EB9-9C0A-CF4E5E8A17FB}" type="presOf" srcId="{EC092050-1B74-4A05-A7AF-484F2555C9F9}" destId="{487F1473-21C5-4952-A71C-47B0EABA1CC9}" srcOrd="0" destOrd="0" presId="urn:microsoft.com/office/officeart/2008/layout/HorizontalMultiLevelHierarchy"/>
    <dgm:cxn modelId="{057A6A78-25C8-4C24-B1CC-B05742DC80A1}" type="presOf" srcId="{4FABE5EB-2EE7-4F3D-9DF1-C49236BD8956}" destId="{2FA190E7-C05F-42D1-A88A-16175701028A}" srcOrd="0" destOrd="0" presId="urn:microsoft.com/office/officeart/2008/layout/HorizontalMultiLevelHierarchy"/>
    <dgm:cxn modelId="{33122B5A-D507-4CCC-9A1E-AF3469D0973B}" type="presOf" srcId="{D04B8808-3373-4CD0-B659-C5E6D4FD1CFB}" destId="{B62B4381-84A0-4A5E-B9D3-1FB53A3106FE}" srcOrd="0" destOrd="0" presId="urn:microsoft.com/office/officeart/2008/layout/HorizontalMultiLevelHierarchy"/>
    <dgm:cxn modelId="{6DF1858C-9C4C-4486-BD7E-D473D13CCCEE}" type="presOf" srcId="{B5902170-6CB0-4D9F-A5FC-C4D8002C2F03}" destId="{68BDD319-B14C-4036-B024-12A4A557EA68}" srcOrd="1" destOrd="0" presId="urn:microsoft.com/office/officeart/2008/layout/HorizontalMultiLevelHierarchy"/>
    <dgm:cxn modelId="{8C55489E-B7FD-4044-AF85-20666EC0A4F8}" srcId="{85A7A87E-A2FE-4C0C-A82C-92C6ECE77989}" destId="{19C299E3-912A-4507-B72E-3BB2D619E723}" srcOrd="0" destOrd="0" parTransId="{27D51EE9-E749-4831-8ABC-473CE81B8BA7}" sibTransId="{BBE5E799-C85A-4A93-B315-8004C6348428}"/>
    <dgm:cxn modelId="{25A9B7A5-878E-49C8-A5CA-C4E5A272BF1D}" srcId="{159363C3-C270-40EA-A23F-C4FBB34A8A6F}" destId="{85A7A87E-A2FE-4C0C-A82C-92C6ECE77989}" srcOrd="0" destOrd="0" parTransId="{52FC26F5-6B1F-485C-9D73-B441725DF665}" sibTransId="{BA6373B2-A0CF-4F4F-B533-9A937BAC84F5}"/>
    <dgm:cxn modelId="{4B995FAE-2C63-4A41-926F-BC96C252163F}" type="presOf" srcId="{34647AB0-16D0-48B6-8A6E-C521804B063D}" destId="{90A339C2-7F07-4BA6-9C77-A886BAA21C1F}" srcOrd="0" destOrd="0" presId="urn:microsoft.com/office/officeart/2008/layout/HorizontalMultiLevelHierarchy"/>
    <dgm:cxn modelId="{77F923B2-33E2-4353-A7A9-A6989C5B5795}" type="presOf" srcId="{F8CA351D-6020-4A04-AB04-534217E1C44F}" destId="{91B253A4-5D29-4D6D-9255-037E61065398}" srcOrd="0" destOrd="0" presId="urn:microsoft.com/office/officeart/2008/layout/HorizontalMultiLevelHierarchy"/>
    <dgm:cxn modelId="{9CED2ABC-E75A-4757-B236-9A508C4A2A34}" type="presOf" srcId="{27D51EE9-E749-4831-8ABC-473CE81B8BA7}" destId="{2A80F066-6B05-4A45-9CB2-5B55E1E0FE23}" srcOrd="0" destOrd="0" presId="urn:microsoft.com/office/officeart/2008/layout/HorizontalMultiLevelHierarchy"/>
    <dgm:cxn modelId="{BA77CDC6-351B-4B30-B35E-55391112FDB3}" srcId="{85A7A87E-A2FE-4C0C-A82C-92C6ECE77989}" destId="{4FABE5EB-2EE7-4F3D-9DF1-C49236BD8956}" srcOrd="3" destOrd="0" parTransId="{B5902170-6CB0-4D9F-A5FC-C4D8002C2F03}" sibTransId="{792E5B6F-EB11-433D-BFF6-E1FDD8AB56CC}"/>
    <dgm:cxn modelId="{696288C8-0D52-43C6-9343-E14B2F008155}" type="presOf" srcId="{19C299E3-912A-4507-B72E-3BB2D619E723}" destId="{89151FB0-081B-40C6-8FCC-8DA1AFA1CA27}" srcOrd="0" destOrd="0" presId="urn:microsoft.com/office/officeart/2008/layout/HorizontalMultiLevelHierarchy"/>
    <dgm:cxn modelId="{DF19D9D2-3285-427A-B579-1FC8E0AB230E}" type="presOf" srcId="{6FFD53EF-F551-4955-B165-A6A231060CDB}" destId="{9FB8ED5F-120A-4A14-B30D-214BC5589ED4}" srcOrd="0" destOrd="0" presId="urn:microsoft.com/office/officeart/2008/layout/HorizontalMultiLevelHierarchy"/>
    <dgm:cxn modelId="{2502B9DA-21B5-4E56-B516-C3EEB3F547B5}" type="presOf" srcId="{4168AE99-901D-4EFC-A997-1D2434F33706}" destId="{24BE48D5-FA6A-4D67-8E39-BB6247159BE4}" srcOrd="0" destOrd="0" presId="urn:microsoft.com/office/officeart/2008/layout/HorizontalMultiLevelHierarchy"/>
    <dgm:cxn modelId="{C4C2F3E3-5D25-493F-A46A-9B50180275E4}" type="presOf" srcId="{B5902170-6CB0-4D9F-A5FC-C4D8002C2F03}" destId="{1AC3D257-5EB9-4648-883B-D08009579DA0}" srcOrd="0" destOrd="0" presId="urn:microsoft.com/office/officeart/2008/layout/HorizontalMultiLevelHierarchy"/>
    <dgm:cxn modelId="{3FECE9E4-213C-401B-BF83-0E9ED9F34031}" srcId="{85A7A87E-A2FE-4C0C-A82C-92C6ECE77989}" destId="{27536454-D8CF-43F0-AC54-1B6776C0BEC3}" srcOrd="1" destOrd="0" parTransId="{34647AB0-16D0-48B6-8A6E-C521804B063D}" sibTransId="{4EC7B513-610B-45D6-86EB-10DB6C52C560}"/>
    <dgm:cxn modelId="{068B86E5-51D0-4E88-96B4-AD6CD7B0728F}" srcId="{85A7A87E-A2FE-4C0C-A82C-92C6ECE77989}" destId="{6FFD53EF-F551-4955-B165-A6A231060CDB}" srcOrd="2" destOrd="0" parTransId="{EC092050-1B74-4A05-A7AF-484F2555C9F9}" sibTransId="{9EE753A0-5A9C-4B87-82EB-A73C25E66B61}"/>
    <dgm:cxn modelId="{861A47E9-0284-4E7C-B993-147639C47670}" type="presOf" srcId="{27536454-D8CF-43F0-AC54-1B6776C0BEC3}" destId="{4B3306AE-7DB8-40A7-96AF-130D8D715494}" srcOrd="0" destOrd="0" presId="urn:microsoft.com/office/officeart/2008/layout/HorizontalMultiLevelHierarchy"/>
    <dgm:cxn modelId="{DEB6B0F2-FFA3-4817-A255-63403A7411CE}" type="presOf" srcId="{4168AE99-901D-4EFC-A997-1D2434F33706}" destId="{5B90A95C-5022-473C-B612-2B26FD69F41C}" srcOrd="1" destOrd="0" presId="urn:microsoft.com/office/officeart/2008/layout/HorizontalMultiLevelHierarchy"/>
    <dgm:cxn modelId="{915BE9F2-287B-45FF-824C-3A021497168B}" type="presOf" srcId="{703D0781-45CE-476B-B909-69D39C8C1701}" destId="{4610CA91-59DF-41C6-A6B9-34B6027F964F}" srcOrd="0" destOrd="0" presId="urn:microsoft.com/office/officeart/2008/layout/HorizontalMultiLevelHierarchy"/>
    <dgm:cxn modelId="{5C27431B-990F-4509-8467-4943148EA342}" type="presParOf" srcId="{25AAB130-6035-4318-BD6D-EDC01FA6B98C}" destId="{299C2833-77E6-42B7-BFAF-FB0B94460049}" srcOrd="0" destOrd="0" presId="urn:microsoft.com/office/officeart/2008/layout/HorizontalMultiLevelHierarchy"/>
    <dgm:cxn modelId="{8BC24ACF-D2D2-483F-8D75-41A5572C0902}" type="presParOf" srcId="{299C2833-77E6-42B7-BFAF-FB0B94460049}" destId="{1C9BAF8C-97C7-49A2-B1BE-6D8E0157515C}" srcOrd="0" destOrd="0" presId="urn:microsoft.com/office/officeart/2008/layout/HorizontalMultiLevelHierarchy"/>
    <dgm:cxn modelId="{B067B848-6A05-4C04-859F-2C81E971286D}" type="presParOf" srcId="{299C2833-77E6-42B7-BFAF-FB0B94460049}" destId="{0627EDAD-F276-4EEB-987C-03634A902252}" srcOrd="1" destOrd="0" presId="urn:microsoft.com/office/officeart/2008/layout/HorizontalMultiLevelHierarchy"/>
    <dgm:cxn modelId="{34375141-DE7F-497E-9A99-579DA438B588}" type="presParOf" srcId="{0627EDAD-F276-4EEB-987C-03634A902252}" destId="{2A80F066-6B05-4A45-9CB2-5B55E1E0FE23}" srcOrd="0" destOrd="0" presId="urn:microsoft.com/office/officeart/2008/layout/HorizontalMultiLevelHierarchy"/>
    <dgm:cxn modelId="{37977AC4-EE4F-4685-8618-0461CF2613BC}" type="presParOf" srcId="{2A80F066-6B05-4A45-9CB2-5B55E1E0FE23}" destId="{C810CE41-E9F2-4A09-9678-765C17A3D0A2}" srcOrd="0" destOrd="0" presId="urn:microsoft.com/office/officeart/2008/layout/HorizontalMultiLevelHierarchy"/>
    <dgm:cxn modelId="{FF0B6970-782F-498D-9127-30BC5F853B46}" type="presParOf" srcId="{0627EDAD-F276-4EEB-987C-03634A902252}" destId="{931520C4-36B8-454F-8F51-C3FD693765F2}" srcOrd="1" destOrd="0" presId="urn:microsoft.com/office/officeart/2008/layout/HorizontalMultiLevelHierarchy"/>
    <dgm:cxn modelId="{1A4DCD79-EEF6-40F2-95D1-CDA49BB82B4F}" type="presParOf" srcId="{931520C4-36B8-454F-8F51-C3FD693765F2}" destId="{89151FB0-081B-40C6-8FCC-8DA1AFA1CA27}" srcOrd="0" destOrd="0" presId="urn:microsoft.com/office/officeart/2008/layout/HorizontalMultiLevelHierarchy"/>
    <dgm:cxn modelId="{7FF9E9B3-4A6D-4C80-ADAD-AABC8EF775EB}" type="presParOf" srcId="{931520C4-36B8-454F-8F51-C3FD693765F2}" destId="{93588FB5-EC9A-4831-ACBD-6621F63343D5}" srcOrd="1" destOrd="0" presId="urn:microsoft.com/office/officeart/2008/layout/HorizontalMultiLevelHierarchy"/>
    <dgm:cxn modelId="{CCC23067-7F65-45B2-A87C-D21FCDE24C42}" type="presParOf" srcId="{0627EDAD-F276-4EEB-987C-03634A902252}" destId="{90A339C2-7F07-4BA6-9C77-A886BAA21C1F}" srcOrd="2" destOrd="0" presId="urn:microsoft.com/office/officeart/2008/layout/HorizontalMultiLevelHierarchy"/>
    <dgm:cxn modelId="{C43985FA-8408-47CE-81E9-749D88801885}" type="presParOf" srcId="{90A339C2-7F07-4BA6-9C77-A886BAA21C1F}" destId="{F9382CD1-77A6-4C38-91DD-063EDE8DB849}" srcOrd="0" destOrd="0" presId="urn:microsoft.com/office/officeart/2008/layout/HorizontalMultiLevelHierarchy"/>
    <dgm:cxn modelId="{B6CFE299-99AB-4DB7-98C6-C67A7B2FCDAE}" type="presParOf" srcId="{0627EDAD-F276-4EEB-987C-03634A902252}" destId="{2029AA84-B72E-46BD-90A3-197D942A1587}" srcOrd="3" destOrd="0" presId="urn:microsoft.com/office/officeart/2008/layout/HorizontalMultiLevelHierarchy"/>
    <dgm:cxn modelId="{E7CCB5BE-DD3A-498D-891B-8EFE732A004D}" type="presParOf" srcId="{2029AA84-B72E-46BD-90A3-197D942A1587}" destId="{4B3306AE-7DB8-40A7-96AF-130D8D715494}" srcOrd="0" destOrd="0" presId="urn:microsoft.com/office/officeart/2008/layout/HorizontalMultiLevelHierarchy"/>
    <dgm:cxn modelId="{141CF160-3259-49C6-88F7-DEB5E88E88E7}" type="presParOf" srcId="{2029AA84-B72E-46BD-90A3-197D942A1587}" destId="{A32B5E7F-E13D-4746-BB9A-DBEC12CA9CCA}" srcOrd="1" destOrd="0" presId="urn:microsoft.com/office/officeart/2008/layout/HorizontalMultiLevelHierarchy"/>
    <dgm:cxn modelId="{F86CC148-7E86-4822-BDC6-020591361F70}" type="presParOf" srcId="{0627EDAD-F276-4EEB-987C-03634A902252}" destId="{487F1473-21C5-4952-A71C-47B0EABA1CC9}" srcOrd="4" destOrd="0" presId="urn:microsoft.com/office/officeart/2008/layout/HorizontalMultiLevelHierarchy"/>
    <dgm:cxn modelId="{4BCBD577-A348-4603-9CA1-8DA9D2DE49BD}" type="presParOf" srcId="{487F1473-21C5-4952-A71C-47B0EABA1CC9}" destId="{E7E70BDA-102D-46DC-B00E-6287D9F9F32A}" srcOrd="0" destOrd="0" presId="urn:microsoft.com/office/officeart/2008/layout/HorizontalMultiLevelHierarchy"/>
    <dgm:cxn modelId="{F4A9E369-8144-490A-B11A-0B99F7816C6B}" type="presParOf" srcId="{0627EDAD-F276-4EEB-987C-03634A902252}" destId="{1859DCE2-F156-4FBB-931D-AFD4C179724B}" srcOrd="5" destOrd="0" presId="urn:microsoft.com/office/officeart/2008/layout/HorizontalMultiLevelHierarchy"/>
    <dgm:cxn modelId="{0C043E2C-4ED9-443E-8A1C-1F3F0B163222}" type="presParOf" srcId="{1859DCE2-F156-4FBB-931D-AFD4C179724B}" destId="{9FB8ED5F-120A-4A14-B30D-214BC5589ED4}" srcOrd="0" destOrd="0" presId="urn:microsoft.com/office/officeart/2008/layout/HorizontalMultiLevelHierarchy"/>
    <dgm:cxn modelId="{CC0CA528-FF23-4E0C-A816-AF1C8F9C5510}" type="presParOf" srcId="{1859DCE2-F156-4FBB-931D-AFD4C179724B}" destId="{CF47FCA3-ED5C-4AC1-B476-91770E62A913}" srcOrd="1" destOrd="0" presId="urn:microsoft.com/office/officeart/2008/layout/HorizontalMultiLevelHierarchy"/>
    <dgm:cxn modelId="{71DAAE84-C77A-4896-9E6E-FE7F141367EE}" type="presParOf" srcId="{0627EDAD-F276-4EEB-987C-03634A902252}" destId="{1AC3D257-5EB9-4648-883B-D08009579DA0}" srcOrd="6" destOrd="0" presId="urn:microsoft.com/office/officeart/2008/layout/HorizontalMultiLevelHierarchy"/>
    <dgm:cxn modelId="{1AA19132-F3B4-4515-934E-3C1BB83AD8DF}" type="presParOf" srcId="{1AC3D257-5EB9-4648-883B-D08009579DA0}" destId="{68BDD319-B14C-4036-B024-12A4A557EA68}" srcOrd="0" destOrd="0" presId="urn:microsoft.com/office/officeart/2008/layout/HorizontalMultiLevelHierarchy"/>
    <dgm:cxn modelId="{3215B3D7-E4FD-4E63-A07A-7990B6826966}" type="presParOf" srcId="{0627EDAD-F276-4EEB-987C-03634A902252}" destId="{A9566F01-7F63-4F83-A432-60EB538352A2}" srcOrd="7" destOrd="0" presId="urn:microsoft.com/office/officeart/2008/layout/HorizontalMultiLevelHierarchy"/>
    <dgm:cxn modelId="{BBA55BFB-FE8A-45CC-BE3E-A3D931B93A83}" type="presParOf" srcId="{A9566F01-7F63-4F83-A432-60EB538352A2}" destId="{2FA190E7-C05F-42D1-A88A-16175701028A}" srcOrd="0" destOrd="0" presId="urn:microsoft.com/office/officeart/2008/layout/HorizontalMultiLevelHierarchy"/>
    <dgm:cxn modelId="{B7BD4454-670A-47F2-9823-30D30107B29E}" type="presParOf" srcId="{A9566F01-7F63-4F83-A432-60EB538352A2}" destId="{E5283E45-AC6D-4C4B-9AA4-1F7F7D7335C8}" srcOrd="1" destOrd="0" presId="urn:microsoft.com/office/officeart/2008/layout/HorizontalMultiLevelHierarchy"/>
    <dgm:cxn modelId="{308CBF1D-65A5-46A4-8317-DDEB50B0F262}" type="presParOf" srcId="{0627EDAD-F276-4EEB-987C-03634A902252}" destId="{B62B4381-84A0-4A5E-B9D3-1FB53A3106FE}" srcOrd="8" destOrd="0" presId="urn:microsoft.com/office/officeart/2008/layout/HorizontalMultiLevelHierarchy"/>
    <dgm:cxn modelId="{E7A7518E-BABE-4E1C-B645-979678441545}" type="presParOf" srcId="{B62B4381-84A0-4A5E-B9D3-1FB53A3106FE}" destId="{C650F372-0362-4BD5-8B65-CC9C33C89D23}" srcOrd="0" destOrd="0" presId="urn:microsoft.com/office/officeart/2008/layout/HorizontalMultiLevelHierarchy"/>
    <dgm:cxn modelId="{C2EA52B0-7E3A-44A2-845C-D6F194D532F8}" type="presParOf" srcId="{0627EDAD-F276-4EEB-987C-03634A902252}" destId="{6CF63E21-AED6-4415-A7A7-8A9807D7F3B6}" srcOrd="9" destOrd="0" presId="urn:microsoft.com/office/officeart/2008/layout/HorizontalMultiLevelHierarchy"/>
    <dgm:cxn modelId="{EC33F171-34B5-43CA-857C-3F4E349E53E3}" type="presParOf" srcId="{6CF63E21-AED6-4415-A7A7-8A9807D7F3B6}" destId="{91B253A4-5D29-4D6D-9255-037E61065398}" srcOrd="0" destOrd="0" presId="urn:microsoft.com/office/officeart/2008/layout/HorizontalMultiLevelHierarchy"/>
    <dgm:cxn modelId="{5D00D655-8FD7-4E81-93F9-E7F56595D03B}" type="presParOf" srcId="{6CF63E21-AED6-4415-A7A7-8A9807D7F3B6}" destId="{C1ED3CC6-91A3-43D2-BE71-D045502BE2E6}" srcOrd="1" destOrd="0" presId="urn:microsoft.com/office/officeart/2008/layout/HorizontalMultiLevelHierarchy"/>
    <dgm:cxn modelId="{6A307F2B-7488-40BF-A80D-52EED07C9909}" type="presParOf" srcId="{0627EDAD-F276-4EEB-987C-03634A902252}" destId="{24BE48D5-FA6A-4D67-8E39-BB6247159BE4}" srcOrd="10" destOrd="0" presId="urn:microsoft.com/office/officeart/2008/layout/HorizontalMultiLevelHierarchy"/>
    <dgm:cxn modelId="{D962F94F-9BC7-4B6D-A6BC-DA4A56A94078}" type="presParOf" srcId="{24BE48D5-FA6A-4D67-8E39-BB6247159BE4}" destId="{5B90A95C-5022-473C-B612-2B26FD69F41C}" srcOrd="0" destOrd="0" presId="urn:microsoft.com/office/officeart/2008/layout/HorizontalMultiLevelHierarchy"/>
    <dgm:cxn modelId="{145A59AB-5795-4D7C-899F-9F8B0D0934BF}" type="presParOf" srcId="{0627EDAD-F276-4EEB-987C-03634A902252}" destId="{F114D30C-FFEE-4262-AEB1-A057860E371F}" srcOrd="11" destOrd="0" presId="urn:microsoft.com/office/officeart/2008/layout/HorizontalMultiLevelHierarchy"/>
    <dgm:cxn modelId="{284BBA37-3FD3-46B2-B5C1-7569476F19D8}" type="presParOf" srcId="{F114D30C-FFEE-4262-AEB1-A057860E371F}" destId="{4610CA91-59DF-41C6-A6B9-34B6027F964F}" srcOrd="0" destOrd="0" presId="urn:microsoft.com/office/officeart/2008/layout/HorizontalMultiLevelHierarchy"/>
    <dgm:cxn modelId="{928630FE-8B52-4F48-BCBB-96F6AAA2844F}" type="presParOf" srcId="{F114D30C-FFEE-4262-AEB1-A057860E371F}" destId="{BE6F8004-765A-451E-83C3-9D55E5E4B32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7B8766-BB6C-4AB9-8BC9-8A35E0C0461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5F06A8F-8452-4E20-898C-E8361C3452B4}">
      <dgm:prSet phldrT="[Testo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it-IT" sz="1400" b="1" dirty="0">
              <a:solidFill>
                <a:srgbClr val="4C4C4C"/>
              </a:solidFill>
              <a:latin typeface="Avenir Next W01"/>
            </a:rPr>
            <a:t>DEI MASSIMI BATTENTI PER TR=200 ANNI</a:t>
          </a:r>
          <a:endParaRPr lang="it-IT" sz="1400" b="1" dirty="0"/>
        </a:p>
      </dgm:t>
    </dgm:pt>
    <dgm:pt modelId="{9C16E1F0-08F6-4C6E-ACFD-3B99F412B07D}" type="parTrans" cxnId="{E6B9CAE6-B5A5-4665-9BAF-851CBCFA74EB}">
      <dgm:prSet/>
      <dgm:spPr/>
      <dgm:t>
        <a:bodyPr/>
        <a:lstStyle/>
        <a:p>
          <a:endParaRPr lang="it-IT"/>
        </a:p>
      </dgm:t>
    </dgm:pt>
    <dgm:pt modelId="{25EC72B4-5E8B-4CDA-9084-F577D845C87C}" type="sibTrans" cxnId="{E6B9CAE6-B5A5-4665-9BAF-851CBCFA74EB}">
      <dgm:prSet/>
      <dgm:spPr/>
      <dgm:t>
        <a:bodyPr/>
        <a:lstStyle/>
        <a:p>
          <a:endParaRPr lang="it-IT"/>
        </a:p>
      </dgm:t>
    </dgm:pt>
    <dgm:pt modelId="{C3AD4B88-2314-4927-A346-DC0ED1884E06}">
      <dgm:prSet phldrT="[Testo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it-IT" sz="1400" b="1" dirty="0">
              <a:solidFill>
                <a:srgbClr val="4C4C4C"/>
              </a:solidFill>
              <a:latin typeface="Avenir Next W01"/>
            </a:rPr>
            <a:t>DELLE MASSIME VELOCITÀ PER TR=200 ANNI</a:t>
          </a:r>
          <a:endParaRPr lang="it-IT" sz="1400" b="1" dirty="0"/>
        </a:p>
      </dgm:t>
    </dgm:pt>
    <dgm:pt modelId="{74436757-F33C-44C8-A766-A7204AE5D9FA}" type="parTrans" cxnId="{1ED143C0-8E61-491E-A7B7-3DE730C6AAA3}">
      <dgm:prSet/>
      <dgm:spPr/>
      <dgm:t>
        <a:bodyPr/>
        <a:lstStyle/>
        <a:p>
          <a:endParaRPr lang="it-IT"/>
        </a:p>
      </dgm:t>
    </dgm:pt>
    <dgm:pt modelId="{D100F6EE-18D3-447D-BEBB-0AD314FDF0F9}" type="sibTrans" cxnId="{1ED143C0-8E61-491E-A7B7-3DE730C6AAA3}">
      <dgm:prSet/>
      <dgm:spPr/>
      <dgm:t>
        <a:bodyPr/>
        <a:lstStyle/>
        <a:p>
          <a:endParaRPr lang="it-IT"/>
        </a:p>
      </dgm:t>
    </dgm:pt>
    <dgm:pt modelId="{9D30A323-38AC-420D-9C2C-4D889EBB94BB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it-IT" sz="1400" b="1" dirty="0">
              <a:solidFill>
                <a:srgbClr val="4C4C4C"/>
              </a:solidFill>
              <a:latin typeface="Avenir Next W01"/>
            </a:rPr>
            <a:t>DELLA MAGNITUDO IDRAULICA </a:t>
          </a:r>
        </a:p>
      </dgm:t>
    </dgm:pt>
    <dgm:pt modelId="{59D5F331-AFAD-4590-B6DF-577A87565171}" type="parTrans" cxnId="{FCAE9DFE-4D27-4E3A-94FF-53C351740447}">
      <dgm:prSet/>
      <dgm:spPr/>
      <dgm:t>
        <a:bodyPr/>
        <a:lstStyle/>
        <a:p>
          <a:endParaRPr lang="it-IT"/>
        </a:p>
      </dgm:t>
    </dgm:pt>
    <dgm:pt modelId="{0F3CD193-26F4-46DA-9585-1A05F505170F}" type="sibTrans" cxnId="{FCAE9DFE-4D27-4E3A-94FF-53C351740447}">
      <dgm:prSet/>
      <dgm:spPr/>
      <dgm:t>
        <a:bodyPr/>
        <a:lstStyle/>
        <a:p>
          <a:endParaRPr lang="it-IT"/>
        </a:p>
      </dgm:t>
    </dgm:pt>
    <dgm:pt modelId="{D16F0C80-A77C-4676-A189-D9D0E9DD8F8E}" type="pres">
      <dgm:prSet presAssocID="{FF7B8766-BB6C-4AB9-8BC9-8A35E0C0461F}" presName="linear" presStyleCnt="0">
        <dgm:presLayoutVars>
          <dgm:dir/>
          <dgm:animLvl val="lvl"/>
          <dgm:resizeHandles val="exact"/>
        </dgm:presLayoutVars>
      </dgm:prSet>
      <dgm:spPr/>
    </dgm:pt>
    <dgm:pt modelId="{40E03AB1-207B-4CBB-8D49-F490A70267B4}" type="pres">
      <dgm:prSet presAssocID="{C5F06A8F-8452-4E20-898C-E8361C3452B4}" presName="parentLin" presStyleCnt="0"/>
      <dgm:spPr/>
    </dgm:pt>
    <dgm:pt modelId="{ABF050F9-A391-4E99-9CA9-AEACE75D76C1}" type="pres">
      <dgm:prSet presAssocID="{C5F06A8F-8452-4E20-898C-E8361C3452B4}" presName="parentLeftMargin" presStyleLbl="node1" presStyleIdx="0" presStyleCnt="3"/>
      <dgm:spPr/>
    </dgm:pt>
    <dgm:pt modelId="{E193FF68-F096-43AD-B615-72F1D01E3DD2}" type="pres">
      <dgm:prSet presAssocID="{C5F06A8F-8452-4E20-898C-E8361C3452B4}" presName="parentText" presStyleLbl="node1" presStyleIdx="0" presStyleCnt="3" custScaleX="91403" custScaleY="68561">
        <dgm:presLayoutVars>
          <dgm:chMax val="0"/>
          <dgm:bulletEnabled val="1"/>
        </dgm:presLayoutVars>
      </dgm:prSet>
      <dgm:spPr/>
    </dgm:pt>
    <dgm:pt modelId="{7E9CAE3B-D660-4EDE-B878-71B732503C9B}" type="pres">
      <dgm:prSet presAssocID="{C5F06A8F-8452-4E20-898C-E8361C3452B4}" presName="negativeSpace" presStyleCnt="0"/>
      <dgm:spPr/>
    </dgm:pt>
    <dgm:pt modelId="{692D1E7D-E25A-46F1-ADF0-7ADF6DB02035}" type="pres">
      <dgm:prSet presAssocID="{C5F06A8F-8452-4E20-898C-E8361C3452B4}" presName="childText" presStyleLbl="conFgAcc1" presStyleIdx="0" presStyleCnt="3">
        <dgm:presLayoutVars>
          <dgm:bulletEnabled val="1"/>
        </dgm:presLayoutVars>
      </dgm:prSet>
      <dgm:spPr/>
    </dgm:pt>
    <dgm:pt modelId="{4361738F-93FE-42AC-A072-77B30B45B2A0}" type="pres">
      <dgm:prSet presAssocID="{25EC72B4-5E8B-4CDA-9084-F577D845C87C}" presName="spaceBetweenRectangles" presStyleCnt="0"/>
      <dgm:spPr/>
    </dgm:pt>
    <dgm:pt modelId="{6762619D-E035-4953-AC84-C52A03C580A9}" type="pres">
      <dgm:prSet presAssocID="{C3AD4B88-2314-4927-A346-DC0ED1884E06}" presName="parentLin" presStyleCnt="0"/>
      <dgm:spPr/>
    </dgm:pt>
    <dgm:pt modelId="{1666A130-3642-442D-8D12-3DCBE54A0A64}" type="pres">
      <dgm:prSet presAssocID="{C3AD4B88-2314-4927-A346-DC0ED1884E06}" presName="parentLeftMargin" presStyleLbl="node1" presStyleIdx="0" presStyleCnt="3"/>
      <dgm:spPr/>
    </dgm:pt>
    <dgm:pt modelId="{341D9B50-F1AF-42D5-9508-7C0E2065A110}" type="pres">
      <dgm:prSet presAssocID="{C3AD4B88-2314-4927-A346-DC0ED1884E06}" presName="parentText" presStyleLbl="node1" presStyleIdx="1" presStyleCnt="3" custScaleX="91885" custScaleY="61463">
        <dgm:presLayoutVars>
          <dgm:chMax val="0"/>
          <dgm:bulletEnabled val="1"/>
        </dgm:presLayoutVars>
      </dgm:prSet>
      <dgm:spPr/>
    </dgm:pt>
    <dgm:pt modelId="{371571A9-6DB7-4B95-A499-09903BC7CC15}" type="pres">
      <dgm:prSet presAssocID="{C3AD4B88-2314-4927-A346-DC0ED1884E06}" presName="negativeSpace" presStyleCnt="0"/>
      <dgm:spPr/>
    </dgm:pt>
    <dgm:pt modelId="{941E5F0A-4313-47E1-9E8B-679FEF2712B3}" type="pres">
      <dgm:prSet presAssocID="{C3AD4B88-2314-4927-A346-DC0ED1884E06}" presName="childText" presStyleLbl="conFgAcc1" presStyleIdx="1" presStyleCnt="3" custLinFactNeighborY="-39525">
        <dgm:presLayoutVars>
          <dgm:bulletEnabled val="1"/>
        </dgm:presLayoutVars>
      </dgm:prSet>
      <dgm:spPr/>
    </dgm:pt>
    <dgm:pt modelId="{C990AE64-6610-4429-B8E1-6EF69A2605E1}" type="pres">
      <dgm:prSet presAssocID="{D100F6EE-18D3-447D-BEBB-0AD314FDF0F9}" presName="spaceBetweenRectangles" presStyleCnt="0"/>
      <dgm:spPr/>
    </dgm:pt>
    <dgm:pt modelId="{8A6A0BE4-F7EC-499C-BF2C-A68A93D9F90C}" type="pres">
      <dgm:prSet presAssocID="{9D30A323-38AC-420D-9C2C-4D889EBB94BB}" presName="parentLin" presStyleCnt="0"/>
      <dgm:spPr/>
    </dgm:pt>
    <dgm:pt modelId="{7FB1C28B-2F39-44C6-B953-AAA526A44D42}" type="pres">
      <dgm:prSet presAssocID="{9D30A323-38AC-420D-9C2C-4D889EBB94BB}" presName="parentLeftMargin" presStyleLbl="node1" presStyleIdx="1" presStyleCnt="3"/>
      <dgm:spPr/>
    </dgm:pt>
    <dgm:pt modelId="{D34CA1CC-6923-46B1-BC6E-B2A4645E8F88}" type="pres">
      <dgm:prSet presAssocID="{9D30A323-38AC-420D-9C2C-4D889EBB94BB}" presName="parentText" presStyleLbl="node1" presStyleIdx="2" presStyleCnt="3" custScaleX="91102" custScaleY="66400">
        <dgm:presLayoutVars>
          <dgm:chMax val="0"/>
          <dgm:bulletEnabled val="1"/>
        </dgm:presLayoutVars>
      </dgm:prSet>
      <dgm:spPr/>
    </dgm:pt>
    <dgm:pt modelId="{2FB5EEED-18BE-4BFC-A1CB-7D12039C96C7}" type="pres">
      <dgm:prSet presAssocID="{9D30A323-38AC-420D-9C2C-4D889EBB94BB}" presName="negativeSpace" presStyleCnt="0"/>
      <dgm:spPr/>
    </dgm:pt>
    <dgm:pt modelId="{7D846E2B-6FC3-4110-87DC-DF23BA5D6238}" type="pres">
      <dgm:prSet presAssocID="{9D30A323-38AC-420D-9C2C-4D889EBB94BB}" presName="childText" presStyleLbl="conFgAcc1" presStyleIdx="2" presStyleCnt="3" custLinFactNeighborY="14460">
        <dgm:presLayoutVars>
          <dgm:bulletEnabled val="1"/>
        </dgm:presLayoutVars>
      </dgm:prSet>
      <dgm:spPr/>
    </dgm:pt>
  </dgm:ptLst>
  <dgm:cxnLst>
    <dgm:cxn modelId="{0573700D-75E3-4BCE-8A7C-E49B818CE774}" type="presOf" srcId="{C5F06A8F-8452-4E20-898C-E8361C3452B4}" destId="{E193FF68-F096-43AD-B615-72F1D01E3DD2}" srcOrd="1" destOrd="0" presId="urn:microsoft.com/office/officeart/2005/8/layout/list1"/>
    <dgm:cxn modelId="{FD94F618-4A50-48F9-95E3-1D87BC940144}" type="presOf" srcId="{FF7B8766-BB6C-4AB9-8BC9-8A35E0C0461F}" destId="{D16F0C80-A77C-4676-A189-D9D0E9DD8F8E}" srcOrd="0" destOrd="0" presId="urn:microsoft.com/office/officeart/2005/8/layout/list1"/>
    <dgm:cxn modelId="{0E29C867-D59A-4B4F-9D74-EB2AD0D31835}" type="presOf" srcId="{C3AD4B88-2314-4927-A346-DC0ED1884E06}" destId="{341D9B50-F1AF-42D5-9508-7C0E2065A110}" srcOrd="1" destOrd="0" presId="urn:microsoft.com/office/officeart/2005/8/layout/list1"/>
    <dgm:cxn modelId="{B47B0A86-466D-43D2-AF13-9984249544C8}" type="presOf" srcId="{9D30A323-38AC-420D-9C2C-4D889EBB94BB}" destId="{7FB1C28B-2F39-44C6-B953-AAA526A44D42}" srcOrd="0" destOrd="0" presId="urn:microsoft.com/office/officeart/2005/8/layout/list1"/>
    <dgm:cxn modelId="{4BE6DD99-5AB0-4BB5-9D1F-CE6AB8518E18}" type="presOf" srcId="{C3AD4B88-2314-4927-A346-DC0ED1884E06}" destId="{1666A130-3642-442D-8D12-3DCBE54A0A64}" srcOrd="0" destOrd="0" presId="urn:microsoft.com/office/officeart/2005/8/layout/list1"/>
    <dgm:cxn modelId="{1ED143C0-8E61-491E-A7B7-3DE730C6AAA3}" srcId="{FF7B8766-BB6C-4AB9-8BC9-8A35E0C0461F}" destId="{C3AD4B88-2314-4927-A346-DC0ED1884E06}" srcOrd="1" destOrd="0" parTransId="{74436757-F33C-44C8-A766-A7204AE5D9FA}" sibTransId="{D100F6EE-18D3-447D-BEBB-0AD314FDF0F9}"/>
    <dgm:cxn modelId="{F909EBDB-4F2D-4683-99B3-89B98F274156}" type="presOf" srcId="{C5F06A8F-8452-4E20-898C-E8361C3452B4}" destId="{ABF050F9-A391-4E99-9CA9-AEACE75D76C1}" srcOrd="0" destOrd="0" presId="urn:microsoft.com/office/officeart/2005/8/layout/list1"/>
    <dgm:cxn modelId="{E6B9CAE6-B5A5-4665-9BAF-851CBCFA74EB}" srcId="{FF7B8766-BB6C-4AB9-8BC9-8A35E0C0461F}" destId="{C5F06A8F-8452-4E20-898C-E8361C3452B4}" srcOrd="0" destOrd="0" parTransId="{9C16E1F0-08F6-4C6E-ACFD-3B99F412B07D}" sibTransId="{25EC72B4-5E8B-4CDA-9084-F577D845C87C}"/>
    <dgm:cxn modelId="{7CF756FA-8FBD-4CA8-A15F-AA15308B2554}" type="presOf" srcId="{9D30A323-38AC-420D-9C2C-4D889EBB94BB}" destId="{D34CA1CC-6923-46B1-BC6E-B2A4645E8F88}" srcOrd="1" destOrd="0" presId="urn:microsoft.com/office/officeart/2005/8/layout/list1"/>
    <dgm:cxn modelId="{FCAE9DFE-4D27-4E3A-94FF-53C351740447}" srcId="{FF7B8766-BB6C-4AB9-8BC9-8A35E0C0461F}" destId="{9D30A323-38AC-420D-9C2C-4D889EBB94BB}" srcOrd="2" destOrd="0" parTransId="{59D5F331-AFAD-4590-B6DF-577A87565171}" sibTransId="{0F3CD193-26F4-46DA-9585-1A05F505170F}"/>
    <dgm:cxn modelId="{5BCE9C9E-3E56-47C7-A809-213BD9CF6FC8}" type="presParOf" srcId="{D16F0C80-A77C-4676-A189-D9D0E9DD8F8E}" destId="{40E03AB1-207B-4CBB-8D49-F490A70267B4}" srcOrd="0" destOrd="0" presId="urn:microsoft.com/office/officeart/2005/8/layout/list1"/>
    <dgm:cxn modelId="{0D186BB8-FAAF-47FA-9449-42648719960B}" type="presParOf" srcId="{40E03AB1-207B-4CBB-8D49-F490A70267B4}" destId="{ABF050F9-A391-4E99-9CA9-AEACE75D76C1}" srcOrd="0" destOrd="0" presId="urn:microsoft.com/office/officeart/2005/8/layout/list1"/>
    <dgm:cxn modelId="{31C03461-F3FA-4B77-9BF4-D3EDEEB2A6EE}" type="presParOf" srcId="{40E03AB1-207B-4CBB-8D49-F490A70267B4}" destId="{E193FF68-F096-43AD-B615-72F1D01E3DD2}" srcOrd="1" destOrd="0" presId="urn:microsoft.com/office/officeart/2005/8/layout/list1"/>
    <dgm:cxn modelId="{55B7CE87-50DF-48AD-8715-8F62D0CD2D9A}" type="presParOf" srcId="{D16F0C80-A77C-4676-A189-D9D0E9DD8F8E}" destId="{7E9CAE3B-D660-4EDE-B878-71B732503C9B}" srcOrd="1" destOrd="0" presId="urn:microsoft.com/office/officeart/2005/8/layout/list1"/>
    <dgm:cxn modelId="{56FE6046-8B2D-4881-B2FB-CCC2917D6D59}" type="presParOf" srcId="{D16F0C80-A77C-4676-A189-D9D0E9DD8F8E}" destId="{692D1E7D-E25A-46F1-ADF0-7ADF6DB02035}" srcOrd="2" destOrd="0" presId="urn:microsoft.com/office/officeart/2005/8/layout/list1"/>
    <dgm:cxn modelId="{F5A4DC87-4B14-45BE-8DDF-1AE73FD7490C}" type="presParOf" srcId="{D16F0C80-A77C-4676-A189-D9D0E9DD8F8E}" destId="{4361738F-93FE-42AC-A072-77B30B45B2A0}" srcOrd="3" destOrd="0" presId="urn:microsoft.com/office/officeart/2005/8/layout/list1"/>
    <dgm:cxn modelId="{5689EB09-FCEE-474B-A88C-595A30A9AFD7}" type="presParOf" srcId="{D16F0C80-A77C-4676-A189-D9D0E9DD8F8E}" destId="{6762619D-E035-4953-AC84-C52A03C580A9}" srcOrd="4" destOrd="0" presId="urn:microsoft.com/office/officeart/2005/8/layout/list1"/>
    <dgm:cxn modelId="{B07ED102-3C4D-4CC6-89B4-6369DBAD5571}" type="presParOf" srcId="{6762619D-E035-4953-AC84-C52A03C580A9}" destId="{1666A130-3642-442D-8D12-3DCBE54A0A64}" srcOrd="0" destOrd="0" presId="urn:microsoft.com/office/officeart/2005/8/layout/list1"/>
    <dgm:cxn modelId="{6F1CACCA-DAFD-4CC3-A732-C4DB0EE56016}" type="presParOf" srcId="{6762619D-E035-4953-AC84-C52A03C580A9}" destId="{341D9B50-F1AF-42D5-9508-7C0E2065A110}" srcOrd="1" destOrd="0" presId="urn:microsoft.com/office/officeart/2005/8/layout/list1"/>
    <dgm:cxn modelId="{5E91B280-A146-4609-9FD6-FF963C141500}" type="presParOf" srcId="{D16F0C80-A77C-4676-A189-D9D0E9DD8F8E}" destId="{371571A9-6DB7-4B95-A499-09903BC7CC15}" srcOrd="5" destOrd="0" presId="urn:microsoft.com/office/officeart/2005/8/layout/list1"/>
    <dgm:cxn modelId="{99701235-B441-4663-9DC3-DDF3A76E13B8}" type="presParOf" srcId="{D16F0C80-A77C-4676-A189-D9D0E9DD8F8E}" destId="{941E5F0A-4313-47E1-9E8B-679FEF2712B3}" srcOrd="6" destOrd="0" presId="urn:microsoft.com/office/officeart/2005/8/layout/list1"/>
    <dgm:cxn modelId="{B710FA5C-384E-4D1D-9A4C-C545E9FB59EC}" type="presParOf" srcId="{D16F0C80-A77C-4676-A189-D9D0E9DD8F8E}" destId="{C990AE64-6610-4429-B8E1-6EF69A2605E1}" srcOrd="7" destOrd="0" presId="urn:microsoft.com/office/officeart/2005/8/layout/list1"/>
    <dgm:cxn modelId="{95D98A1D-C339-4EAD-870A-1D9ACA583FE2}" type="presParOf" srcId="{D16F0C80-A77C-4676-A189-D9D0E9DD8F8E}" destId="{8A6A0BE4-F7EC-499C-BF2C-A68A93D9F90C}" srcOrd="8" destOrd="0" presId="urn:microsoft.com/office/officeart/2005/8/layout/list1"/>
    <dgm:cxn modelId="{376D87BC-377C-4CB8-B9E9-A2CA1D4FAFFB}" type="presParOf" srcId="{8A6A0BE4-F7EC-499C-BF2C-A68A93D9F90C}" destId="{7FB1C28B-2F39-44C6-B953-AAA526A44D42}" srcOrd="0" destOrd="0" presId="urn:microsoft.com/office/officeart/2005/8/layout/list1"/>
    <dgm:cxn modelId="{93ED08D5-3F68-4E83-A8CF-ECD2CC4FE8D1}" type="presParOf" srcId="{8A6A0BE4-F7EC-499C-BF2C-A68A93D9F90C}" destId="{D34CA1CC-6923-46B1-BC6E-B2A4645E8F88}" srcOrd="1" destOrd="0" presId="urn:microsoft.com/office/officeart/2005/8/layout/list1"/>
    <dgm:cxn modelId="{D108BACB-1EAC-4117-9396-A3BDF7776DC6}" type="presParOf" srcId="{D16F0C80-A77C-4676-A189-D9D0E9DD8F8E}" destId="{2FB5EEED-18BE-4BFC-A1CB-7D12039C96C7}" srcOrd="9" destOrd="0" presId="urn:microsoft.com/office/officeart/2005/8/layout/list1"/>
    <dgm:cxn modelId="{D214B08A-AC25-4154-A2F1-36DCE84B3ABC}" type="presParOf" srcId="{D16F0C80-A77C-4676-A189-D9D0E9DD8F8E}" destId="{7D846E2B-6FC3-4110-87DC-DF23BA5D623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C1AEF-0751-46AE-B648-2DE9910AD5DE}">
      <dsp:nvSpPr>
        <dsp:cNvPr id="0" name=""/>
        <dsp:cNvSpPr/>
      </dsp:nvSpPr>
      <dsp:spPr>
        <a:xfrm>
          <a:off x="685799" y="0"/>
          <a:ext cx="7772399" cy="2837176"/>
        </a:xfrm>
        <a:prstGeom prst="rightArrow">
          <a:avLst/>
        </a:prstGeom>
        <a:gradFill flip="none" rotWithShape="0">
          <a:gsLst>
            <a:gs pos="0">
              <a:srgbClr val="006666">
                <a:tint val="66000"/>
                <a:satMod val="160000"/>
              </a:srgbClr>
            </a:gs>
            <a:gs pos="50000">
              <a:srgbClr val="006666">
                <a:tint val="44500"/>
                <a:satMod val="160000"/>
              </a:srgbClr>
            </a:gs>
            <a:gs pos="100000">
              <a:srgbClr val="006666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rgbClr val="006666"/>
          </a:solidFill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F0C847-8AA7-4C58-9168-1D0184967CCF}">
      <dsp:nvSpPr>
        <dsp:cNvPr id="0" name=""/>
        <dsp:cNvSpPr/>
      </dsp:nvSpPr>
      <dsp:spPr>
        <a:xfrm>
          <a:off x="6412" y="338588"/>
          <a:ext cx="1241686" cy="215999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AVVIO DEL PROCEDIMENTO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it-IT" sz="1000" b="1" kern="1200" dirty="0">
              <a:latin typeface="Eras Light ITC" panose="020B0402030504020804" pitchFamily="34" charset="0"/>
            </a:rPr>
          </a:br>
          <a:r>
            <a:rPr lang="it-IT" sz="1000" b="0" kern="1200" dirty="0">
              <a:latin typeface="Eras Light ITC" panose="020B0402030504020804" pitchFamily="34" charset="0"/>
            </a:rPr>
            <a:t>Il comune elabora il documento di avvio, indicando gli obiettivi del Piano e una prima ipotesi di quadro conoscitivo, e lo trasmette agli enti interessati</a:t>
          </a:r>
        </a:p>
      </dsp:txBody>
      <dsp:txXfrm>
        <a:off x="67026" y="399202"/>
        <a:ext cx="1120458" cy="2038770"/>
      </dsp:txXfrm>
    </dsp:sp>
    <dsp:sp modelId="{D17158AF-8568-4E02-88E8-1DBE75A993C7}">
      <dsp:nvSpPr>
        <dsp:cNvPr id="0" name=""/>
        <dsp:cNvSpPr/>
      </dsp:nvSpPr>
      <dsp:spPr>
        <a:xfrm>
          <a:off x="1401019" y="338588"/>
          <a:ext cx="1145300" cy="215999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REDAZIONE BOZZA DI PIANO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                       </a:t>
          </a:r>
          <a:r>
            <a:rPr lang="it-IT" sz="1000" b="0" kern="1200" dirty="0">
              <a:latin typeface="Eras Light ITC" panose="020B0402030504020804" pitchFamily="34" charset="0"/>
            </a:rPr>
            <a:t>L’ufficio di Piano composto da responsabili e tecnici degli uffici comunali e da consulenti esterni, procede alla redazione della bozza di Piano                                       </a:t>
          </a:r>
        </a:p>
      </dsp:txBody>
      <dsp:txXfrm>
        <a:off x="1456928" y="394497"/>
        <a:ext cx="1033482" cy="2048180"/>
      </dsp:txXfrm>
    </dsp:sp>
    <dsp:sp modelId="{3680B352-589E-446A-AA3E-6665486B9A07}">
      <dsp:nvSpPr>
        <dsp:cNvPr id="0" name=""/>
        <dsp:cNvSpPr/>
      </dsp:nvSpPr>
      <dsp:spPr>
        <a:xfrm>
          <a:off x="2699241" y="338588"/>
          <a:ext cx="1145300" cy="215999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ADOZIONE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 </a:t>
          </a:r>
          <a:r>
            <a:rPr lang="it-IT" sz="1000" kern="1200" dirty="0">
              <a:latin typeface="Eras Light ITC" panose="020B0402030504020804" pitchFamily="34" charset="0"/>
            </a:rPr>
            <a:t>                                </a:t>
          </a:r>
          <a:r>
            <a:rPr lang="it-IT" sz="1000" b="0" kern="1200" dirty="0">
              <a:latin typeface="Eras Light ITC" panose="020B0402030504020804" pitchFamily="34" charset="0"/>
            </a:rPr>
            <a:t>Il documento è trasmesso al Consiglio Comunale per l’adozione dello strumento</a:t>
          </a:r>
        </a:p>
      </dsp:txBody>
      <dsp:txXfrm>
        <a:off x="2755150" y="394497"/>
        <a:ext cx="1033482" cy="2048180"/>
      </dsp:txXfrm>
    </dsp:sp>
    <dsp:sp modelId="{F236303F-E03F-4AB1-9E80-E2CEF89279F9}">
      <dsp:nvSpPr>
        <dsp:cNvPr id="0" name=""/>
        <dsp:cNvSpPr/>
      </dsp:nvSpPr>
      <dsp:spPr>
        <a:xfrm>
          <a:off x="3997463" y="338588"/>
          <a:ext cx="1145300" cy="215999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OSSERVAZIONI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Eras Light ITC" panose="020B0402030504020804" pitchFamily="34" charset="0"/>
            </a:rPr>
            <a:t>                             </a:t>
          </a:r>
          <a:r>
            <a:rPr lang="it-IT" sz="1000" b="0" kern="1200" dirty="0">
              <a:latin typeface="Eras Light ITC" panose="020B0402030504020804" pitchFamily="34" charset="0"/>
            </a:rPr>
            <a:t>Il Piano è tramesso a Regione, Provincia pubblicato sul BURT e depositato per 60 gg in cui chiunque può prendere visione e presentare osservazioni</a:t>
          </a:r>
        </a:p>
      </dsp:txBody>
      <dsp:txXfrm>
        <a:off x="4053372" y="394497"/>
        <a:ext cx="1033482" cy="2048180"/>
      </dsp:txXfrm>
    </dsp:sp>
    <dsp:sp modelId="{45AA76AB-64AD-4893-A3CE-AC3160E99E00}">
      <dsp:nvSpPr>
        <dsp:cNvPr id="0" name=""/>
        <dsp:cNvSpPr/>
      </dsp:nvSpPr>
      <dsp:spPr>
        <a:xfrm>
          <a:off x="5260762" y="347803"/>
          <a:ext cx="1245458" cy="215999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Eras Light ITC" panose="020B0402030504020804" pitchFamily="34" charset="0"/>
            </a:rPr>
            <a:t>APPROVAZIONE CONTRODEDUZIONI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Eras Light ITC" panose="020B0402030504020804" pitchFamily="34" charset="0"/>
            </a:rPr>
            <a:t>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0" kern="1200" dirty="0">
              <a:latin typeface="Eras Light ITC" panose="020B0402030504020804" pitchFamily="34" charset="0"/>
            </a:rPr>
            <a:t>Esaminate le osservazioni ed eventualmente modificato lo strumento, il Consiglio approva le controdeduzioni e trasmettere il tutto agli enti esterni</a:t>
          </a:r>
        </a:p>
      </dsp:txBody>
      <dsp:txXfrm>
        <a:off x="5321560" y="408601"/>
        <a:ext cx="1123862" cy="2038402"/>
      </dsp:txXfrm>
    </dsp:sp>
    <dsp:sp modelId="{66172D0B-5E23-4D93-AE46-371FFC3AD4D4}">
      <dsp:nvSpPr>
        <dsp:cNvPr id="0" name=""/>
        <dsp:cNvSpPr/>
      </dsp:nvSpPr>
      <dsp:spPr>
        <a:xfrm>
          <a:off x="6694064" y="338588"/>
          <a:ext cx="1145300" cy="215999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Eras Light ITC" panose="020B0402030504020804" pitchFamily="34" charset="0"/>
            </a:rPr>
            <a:t>CONFERENZA PAESAGGISTICA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900" b="1" kern="1200" dirty="0">
            <a:latin typeface="Eras Light ITC" panose="020B04020305040208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Eras Light ITC" panose="020B0402030504020804" pitchFamily="34" charset="0"/>
            </a:rPr>
            <a:t> </a:t>
          </a:r>
          <a:r>
            <a:rPr lang="it-IT" sz="900" kern="1200" dirty="0">
              <a:latin typeface="Eras Light ITC" panose="020B0402030504020804" pitchFamily="34" charset="0"/>
            </a:rPr>
            <a:t>Regione e Soprintendenza verificano il rispetto del PIT</a:t>
          </a:r>
        </a:p>
      </dsp:txBody>
      <dsp:txXfrm>
        <a:off x="6749973" y="394497"/>
        <a:ext cx="1033482" cy="2048180"/>
      </dsp:txXfrm>
    </dsp:sp>
    <dsp:sp modelId="{B06614DF-DBB9-4135-A5E6-FBE555E3CA50}">
      <dsp:nvSpPr>
        <dsp:cNvPr id="0" name=""/>
        <dsp:cNvSpPr/>
      </dsp:nvSpPr>
      <dsp:spPr>
        <a:xfrm>
          <a:off x="7998698" y="345953"/>
          <a:ext cx="1145300" cy="215999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Eras Light ITC" panose="020B0402030504020804" pitchFamily="34" charset="0"/>
            </a:rPr>
            <a:t>APPROVAZIONE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0" kern="1200" dirty="0">
              <a:latin typeface="Eras Light ITC" panose="020B0402030504020804" pitchFamily="34" charset="0"/>
            </a:rPr>
            <a:t>                      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0" kern="1200" dirty="0">
              <a:latin typeface="Eras Light ITC" panose="020B0402030504020804" pitchFamily="34" charset="0"/>
            </a:rPr>
            <a:t>Il Consiglio approva a seguito di modifiche e/o integrazioni della Conferenza. Il Piano è rinviato in Regione per verifiche e dopo il parere favorevole. Il Comune da avviso sul BURT. Dopo 30 gg acquista efficacia</a:t>
          </a:r>
        </a:p>
      </dsp:txBody>
      <dsp:txXfrm>
        <a:off x="8054607" y="401862"/>
        <a:ext cx="1033482" cy="20481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C1AEF-0751-46AE-B648-2DE9910AD5DE}">
      <dsp:nvSpPr>
        <dsp:cNvPr id="0" name=""/>
        <dsp:cNvSpPr/>
      </dsp:nvSpPr>
      <dsp:spPr>
        <a:xfrm>
          <a:off x="1317885" y="0"/>
          <a:ext cx="7681539" cy="1636776"/>
        </a:xfrm>
        <a:prstGeom prst="rightArrow">
          <a:avLst/>
        </a:prstGeom>
        <a:gradFill flip="none" rotWithShape="0">
          <a:gsLst>
            <a:gs pos="0">
              <a:srgbClr val="006666">
                <a:tint val="66000"/>
                <a:satMod val="160000"/>
              </a:srgbClr>
            </a:gs>
            <a:gs pos="50000">
              <a:srgbClr val="006666">
                <a:tint val="44500"/>
                <a:satMod val="160000"/>
              </a:srgbClr>
            </a:gs>
            <a:gs pos="100000">
              <a:srgbClr val="006666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rgbClr val="006666"/>
          </a:solidFill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F0C847-8AA7-4C58-9168-1D0184967CCF}">
      <dsp:nvSpPr>
        <dsp:cNvPr id="0" name=""/>
        <dsp:cNvSpPr/>
      </dsp:nvSpPr>
      <dsp:spPr>
        <a:xfrm>
          <a:off x="738191" y="278389"/>
          <a:ext cx="1676753" cy="107999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solidFill>
                <a:schemeClr val="bg1"/>
              </a:solidFill>
              <a:latin typeface="Eras Light ITC" panose="020B0402030504020804" pitchFamily="34" charset="0"/>
            </a:rPr>
            <a:t>DOCUMENTO PRELIMINARE GARANTE</a:t>
          </a:r>
        </a:p>
      </dsp:txBody>
      <dsp:txXfrm>
        <a:off x="790912" y="331110"/>
        <a:ext cx="1571311" cy="974555"/>
      </dsp:txXfrm>
    </dsp:sp>
    <dsp:sp modelId="{D17158AF-8568-4E02-88E8-1DBE75A993C7}">
      <dsp:nvSpPr>
        <dsp:cNvPr id="0" name=""/>
        <dsp:cNvSpPr/>
      </dsp:nvSpPr>
      <dsp:spPr>
        <a:xfrm>
          <a:off x="2869579" y="278389"/>
          <a:ext cx="1682934" cy="107999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solidFill>
                <a:schemeClr val="bg1"/>
              </a:solidFill>
              <a:latin typeface="Eras Light ITC" panose="020B0402030504020804" pitchFamily="34" charset="0"/>
            </a:rPr>
            <a:t>PROGRAMMA INCONTRI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0" kern="1200" dirty="0">
              <a:solidFill>
                <a:schemeClr val="bg1"/>
              </a:solidFill>
              <a:latin typeface="Eras Light ITC" panose="020B0402030504020804" pitchFamily="34" charset="0"/>
            </a:rPr>
            <a:t>- cittadinanza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0" kern="1200" dirty="0">
              <a:solidFill>
                <a:schemeClr val="bg1"/>
              </a:solidFill>
              <a:latin typeface="Eras Light ITC" panose="020B0402030504020804" pitchFamily="34" charset="0"/>
            </a:rPr>
            <a:t>- categorie professionali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0" kern="1200" dirty="0">
              <a:solidFill>
                <a:schemeClr val="bg1"/>
              </a:solidFill>
              <a:latin typeface="Eras Light ITC" panose="020B0402030504020804" pitchFamily="34" charset="0"/>
            </a:rPr>
            <a:t>- categorie economiche</a:t>
          </a:r>
        </a:p>
      </dsp:txBody>
      <dsp:txXfrm>
        <a:off x="2922300" y="331110"/>
        <a:ext cx="1577492" cy="974555"/>
      </dsp:txXfrm>
    </dsp:sp>
    <dsp:sp modelId="{3680B352-589E-446A-AA3E-6665486B9A07}">
      <dsp:nvSpPr>
        <dsp:cNvPr id="0" name=""/>
        <dsp:cNvSpPr/>
      </dsp:nvSpPr>
      <dsp:spPr>
        <a:xfrm>
          <a:off x="5004369" y="278389"/>
          <a:ext cx="1439502" cy="107999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solidFill>
                <a:schemeClr val="bg1"/>
              </a:solidFill>
              <a:latin typeface="Eras Light ITC" panose="020B0402030504020804" pitchFamily="34" charset="0"/>
            </a:rPr>
            <a:t>RAPPORTO GARANTE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0" kern="1200" dirty="0">
              <a:solidFill>
                <a:schemeClr val="bg1"/>
              </a:solidFill>
              <a:latin typeface="Eras Light ITC" panose="020B0402030504020804" pitchFamily="34" charset="0"/>
            </a:rPr>
            <a:t>Sintesi dei contributi pervenuti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 </a:t>
          </a:r>
          <a:r>
            <a:rPr lang="it-IT" sz="1000" kern="1200" dirty="0">
              <a:latin typeface="Eras Light ITC" panose="020B0402030504020804" pitchFamily="34" charset="0"/>
            </a:rPr>
            <a:t>                                </a:t>
          </a:r>
          <a:endParaRPr lang="it-IT" sz="1000" b="0" kern="1200" dirty="0">
            <a:latin typeface="Eras Light ITC" panose="020B0402030504020804" pitchFamily="34" charset="0"/>
          </a:endParaRPr>
        </a:p>
      </dsp:txBody>
      <dsp:txXfrm>
        <a:off x="5057090" y="331110"/>
        <a:ext cx="1334060" cy="974555"/>
      </dsp:txXfrm>
    </dsp:sp>
    <dsp:sp modelId="{F236303F-E03F-4AB1-9E80-E2CEF89279F9}">
      <dsp:nvSpPr>
        <dsp:cNvPr id="0" name=""/>
        <dsp:cNvSpPr/>
      </dsp:nvSpPr>
      <dsp:spPr>
        <a:xfrm>
          <a:off x="6895726" y="278389"/>
          <a:ext cx="1400407" cy="1079997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0" kern="1200" dirty="0">
              <a:solidFill>
                <a:schemeClr val="bg1"/>
              </a:solidFill>
              <a:latin typeface="Eras Light ITC" panose="020B0402030504020804" pitchFamily="34" charset="0"/>
            </a:rPr>
            <a:t>Informativa in merito alle osservazioni pervenute e criteri di valutazione degli stessi</a:t>
          </a:r>
        </a:p>
      </dsp:txBody>
      <dsp:txXfrm>
        <a:off x="6948447" y="331110"/>
        <a:ext cx="1294965" cy="9745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C1AEF-0751-46AE-B648-2DE9910AD5DE}">
      <dsp:nvSpPr>
        <dsp:cNvPr id="0" name=""/>
        <dsp:cNvSpPr/>
      </dsp:nvSpPr>
      <dsp:spPr>
        <a:xfrm>
          <a:off x="677782" y="0"/>
          <a:ext cx="7681539" cy="1636776"/>
        </a:xfrm>
        <a:prstGeom prst="rightArrow">
          <a:avLst/>
        </a:prstGeom>
        <a:gradFill flip="none" rotWithShape="0">
          <a:gsLst>
            <a:gs pos="0">
              <a:srgbClr val="006666">
                <a:tint val="66000"/>
                <a:satMod val="160000"/>
              </a:srgbClr>
            </a:gs>
            <a:gs pos="50000">
              <a:srgbClr val="006666">
                <a:tint val="44500"/>
                <a:satMod val="160000"/>
              </a:srgbClr>
            </a:gs>
            <a:gs pos="100000">
              <a:srgbClr val="006666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rgbClr val="006666"/>
          </a:solidFill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F0C847-8AA7-4C58-9168-1D0184967CCF}">
      <dsp:nvSpPr>
        <dsp:cNvPr id="0" name=""/>
        <dsp:cNvSpPr/>
      </dsp:nvSpPr>
      <dsp:spPr>
        <a:xfrm>
          <a:off x="1395017" y="401664"/>
          <a:ext cx="1800001" cy="81515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solidFill>
                <a:schemeClr val="bg1"/>
              </a:solidFill>
              <a:latin typeface="Eras Light ITC" panose="020B0402030504020804" pitchFamily="34" charset="0"/>
            </a:rPr>
            <a:t>DOCUMENTO PRELIMINARE</a:t>
          </a:r>
        </a:p>
      </dsp:txBody>
      <dsp:txXfrm>
        <a:off x="1434809" y="441456"/>
        <a:ext cx="1720417" cy="735569"/>
      </dsp:txXfrm>
    </dsp:sp>
    <dsp:sp modelId="{D17158AF-8568-4E02-88E8-1DBE75A993C7}">
      <dsp:nvSpPr>
        <dsp:cNvPr id="0" name=""/>
        <dsp:cNvSpPr/>
      </dsp:nvSpPr>
      <dsp:spPr>
        <a:xfrm>
          <a:off x="3615027" y="410608"/>
          <a:ext cx="1807050" cy="81555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solidFill>
                <a:schemeClr val="bg1"/>
              </a:solidFill>
              <a:latin typeface="Eras Light ITC" panose="020B0402030504020804" pitchFamily="34" charset="0"/>
            </a:rPr>
            <a:t>RAPPORTO AMBIENTALE E SINTESI NON TECNICA</a:t>
          </a:r>
        </a:p>
      </dsp:txBody>
      <dsp:txXfrm>
        <a:off x="3654839" y="450420"/>
        <a:ext cx="1727426" cy="735935"/>
      </dsp:txXfrm>
    </dsp:sp>
    <dsp:sp modelId="{3680B352-589E-446A-AA3E-6665486B9A07}">
      <dsp:nvSpPr>
        <dsp:cNvPr id="0" name=""/>
        <dsp:cNvSpPr/>
      </dsp:nvSpPr>
      <dsp:spPr>
        <a:xfrm>
          <a:off x="5873932" y="410608"/>
          <a:ext cx="1800001" cy="81555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000" b="1" kern="1200" dirty="0">
            <a:solidFill>
              <a:schemeClr val="bg1"/>
            </a:solidFill>
            <a:latin typeface="Eras Light ITC" panose="020B0402030504020804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solidFill>
                <a:schemeClr val="bg1"/>
              </a:solidFill>
              <a:latin typeface="Eras Light ITC" panose="020B0402030504020804" pitchFamily="34" charset="0"/>
            </a:rPr>
            <a:t>PARERE MOTIVATO AUTORITÀ COMPETENTE</a:t>
          </a:r>
          <a:endParaRPr lang="it-IT" sz="1000" b="0" kern="1200" dirty="0">
            <a:solidFill>
              <a:schemeClr val="bg1"/>
            </a:solidFill>
            <a:latin typeface="Eras Light ITC" panose="020B0402030504020804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 </a:t>
          </a:r>
          <a:r>
            <a:rPr lang="it-IT" sz="1000" kern="1200" dirty="0">
              <a:latin typeface="Eras Light ITC" panose="020B0402030504020804" pitchFamily="34" charset="0"/>
            </a:rPr>
            <a:t>                                </a:t>
          </a:r>
          <a:endParaRPr lang="it-IT" sz="1000" b="0" kern="1200" dirty="0">
            <a:latin typeface="Eras Light ITC" panose="020B0402030504020804" pitchFamily="34" charset="0"/>
          </a:endParaRPr>
        </a:p>
      </dsp:txBody>
      <dsp:txXfrm>
        <a:off x="5913744" y="450420"/>
        <a:ext cx="1720377" cy="735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C1AEF-0751-46AE-B648-2DE9910AD5DE}">
      <dsp:nvSpPr>
        <dsp:cNvPr id="0" name=""/>
        <dsp:cNvSpPr/>
      </dsp:nvSpPr>
      <dsp:spPr>
        <a:xfrm>
          <a:off x="496229" y="0"/>
          <a:ext cx="8139896" cy="1636776"/>
        </a:xfrm>
        <a:prstGeom prst="rightArrow">
          <a:avLst/>
        </a:prstGeom>
        <a:gradFill flip="none" rotWithShape="0">
          <a:gsLst>
            <a:gs pos="0">
              <a:srgbClr val="006666">
                <a:tint val="66000"/>
                <a:satMod val="160000"/>
              </a:srgbClr>
            </a:gs>
            <a:gs pos="50000">
              <a:srgbClr val="006666">
                <a:tint val="44500"/>
                <a:satMod val="160000"/>
              </a:srgbClr>
            </a:gs>
            <a:gs pos="100000">
              <a:srgbClr val="006666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rgbClr val="006666"/>
          </a:solidFill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F0C847-8AA7-4C58-9168-1D0184967CCF}">
      <dsp:nvSpPr>
        <dsp:cNvPr id="0" name=""/>
        <dsp:cNvSpPr/>
      </dsp:nvSpPr>
      <dsp:spPr>
        <a:xfrm>
          <a:off x="1963107" y="401664"/>
          <a:ext cx="4064392" cy="815153"/>
        </a:xfrm>
        <a:prstGeom prst="roundRect">
          <a:avLst/>
        </a:prstGeom>
        <a:solidFill>
          <a:srgbClr val="006666"/>
        </a:solidFill>
        <a:ln>
          <a:solidFill>
            <a:srgbClr val="006666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solidFill>
                <a:schemeClr val="bg1"/>
              </a:solidFill>
              <a:latin typeface="Eras Light ITC" panose="020B0402030504020804" pitchFamily="34" charset="0"/>
            </a:rPr>
            <a:t>ITER APPROVAZIONE DEL PIANO OPERATIVO COMUNALE</a:t>
          </a:r>
        </a:p>
      </dsp:txBody>
      <dsp:txXfrm>
        <a:off x="2002899" y="441456"/>
        <a:ext cx="3984808" cy="7355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E48D5-FA6A-4D67-8E39-BB6247159BE4}">
      <dsp:nvSpPr>
        <dsp:cNvPr id="0" name=""/>
        <dsp:cNvSpPr/>
      </dsp:nvSpPr>
      <dsp:spPr>
        <a:xfrm>
          <a:off x="1769742" y="2291598"/>
          <a:ext cx="571249" cy="1291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624" y="0"/>
              </a:lnTo>
              <a:lnTo>
                <a:pt x="285624" y="1291255"/>
              </a:lnTo>
              <a:lnTo>
                <a:pt x="571249" y="1291255"/>
              </a:lnTo>
            </a:path>
          </a:pathLst>
        </a:cu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20068" y="2901926"/>
        <a:ext cx="70598" cy="70598"/>
      </dsp:txXfrm>
    </dsp:sp>
    <dsp:sp modelId="{B62B4381-84A0-4A5E-B9D3-1FB53A3106FE}">
      <dsp:nvSpPr>
        <dsp:cNvPr id="0" name=""/>
        <dsp:cNvSpPr/>
      </dsp:nvSpPr>
      <dsp:spPr>
        <a:xfrm>
          <a:off x="1769742" y="2291598"/>
          <a:ext cx="571249" cy="772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624" y="0"/>
              </a:lnTo>
              <a:lnTo>
                <a:pt x="285624" y="772218"/>
              </a:lnTo>
              <a:lnTo>
                <a:pt x="571249" y="772218"/>
              </a:lnTo>
            </a:path>
          </a:pathLst>
        </a:cu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31353" y="2653694"/>
        <a:ext cx="48027" cy="48027"/>
      </dsp:txXfrm>
    </dsp:sp>
    <dsp:sp modelId="{1AC3D257-5EB9-4648-883B-D08009579DA0}">
      <dsp:nvSpPr>
        <dsp:cNvPr id="0" name=""/>
        <dsp:cNvSpPr/>
      </dsp:nvSpPr>
      <dsp:spPr>
        <a:xfrm>
          <a:off x="1769742" y="2291598"/>
          <a:ext cx="571249" cy="255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624" y="0"/>
              </a:lnTo>
              <a:lnTo>
                <a:pt x="285624" y="255716"/>
              </a:lnTo>
              <a:lnTo>
                <a:pt x="571249" y="255716"/>
              </a:lnTo>
            </a:path>
          </a:pathLst>
        </a:cu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39720" y="2403810"/>
        <a:ext cx="31293" cy="31293"/>
      </dsp:txXfrm>
    </dsp:sp>
    <dsp:sp modelId="{487F1473-21C5-4952-A71C-47B0EABA1CC9}">
      <dsp:nvSpPr>
        <dsp:cNvPr id="0" name=""/>
        <dsp:cNvSpPr/>
      </dsp:nvSpPr>
      <dsp:spPr>
        <a:xfrm>
          <a:off x="1769742" y="2030813"/>
          <a:ext cx="571249" cy="260785"/>
        </a:xfrm>
        <a:custGeom>
          <a:avLst/>
          <a:gdLst/>
          <a:ahLst/>
          <a:cxnLst/>
          <a:rect l="0" t="0" r="0" b="0"/>
          <a:pathLst>
            <a:path>
              <a:moveTo>
                <a:pt x="0" y="260785"/>
              </a:moveTo>
              <a:lnTo>
                <a:pt x="285624" y="260785"/>
              </a:lnTo>
              <a:lnTo>
                <a:pt x="285624" y="0"/>
              </a:lnTo>
              <a:lnTo>
                <a:pt x="571249" y="0"/>
              </a:lnTo>
            </a:path>
          </a:pathLst>
        </a:cu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39668" y="2145506"/>
        <a:ext cx="31398" cy="31398"/>
      </dsp:txXfrm>
    </dsp:sp>
    <dsp:sp modelId="{90A339C2-7F07-4BA6-9C77-A886BAA21C1F}">
      <dsp:nvSpPr>
        <dsp:cNvPr id="0" name=""/>
        <dsp:cNvSpPr/>
      </dsp:nvSpPr>
      <dsp:spPr>
        <a:xfrm>
          <a:off x="1769742" y="1517455"/>
          <a:ext cx="585302" cy="774143"/>
        </a:xfrm>
        <a:custGeom>
          <a:avLst/>
          <a:gdLst/>
          <a:ahLst/>
          <a:cxnLst/>
          <a:rect l="0" t="0" r="0" b="0"/>
          <a:pathLst>
            <a:path>
              <a:moveTo>
                <a:pt x="0" y="774143"/>
              </a:moveTo>
              <a:lnTo>
                <a:pt x="292651" y="774143"/>
              </a:lnTo>
              <a:lnTo>
                <a:pt x="292651" y="0"/>
              </a:lnTo>
              <a:lnTo>
                <a:pt x="585302" y="0"/>
              </a:lnTo>
            </a:path>
          </a:pathLst>
        </a:custGeom>
        <a:noFill/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38131" y="1880264"/>
        <a:ext cx="48525" cy="48525"/>
      </dsp:txXfrm>
    </dsp:sp>
    <dsp:sp modelId="{2A80F066-6B05-4A45-9CB2-5B55E1E0FE23}">
      <dsp:nvSpPr>
        <dsp:cNvPr id="0" name=""/>
        <dsp:cNvSpPr/>
      </dsp:nvSpPr>
      <dsp:spPr>
        <a:xfrm>
          <a:off x="1769742" y="997809"/>
          <a:ext cx="571249" cy="1293789"/>
        </a:xfrm>
        <a:custGeom>
          <a:avLst/>
          <a:gdLst/>
          <a:ahLst/>
          <a:cxnLst/>
          <a:rect l="0" t="0" r="0" b="0"/>
          <a:pathLst>
            <a:path>
              <a:moveTo>
                <a:pt x="0" y="1293789"/>
              </a:moveTo>
              <a:lnTo>
                <a:pt x="285624" y="1293789"/>
              </a:lnTo>
              <a:lnTo>
                <a:pt x="285624" y="0"/>
              </a:lnTo>
              <a:lnTo>
                <a:pt x="571249" y="0"/>
              </a:lnTo>
            </a:path>
          </a:pathLst>
        </a:custGeom>
        <a:noFill/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20010" y="1609346"/>
        <a:ext cx="70714" cy="70714"/>
      </dsp:txXfrm>
    </dsp:sp>
    <dsp:sp modelId="{1C9BAF8C-97C7-49A2-B1BE-6D8E0157515C}">
      <dsp:nvSpPr>
        <dsp:cNvPr id="0" name=""/>
        <dsp:cNvSpPr/>
      </dsp:nvSpPr>
      <dsp:spPr>
        <a:xfrm rot="16200000">
          <a:off x="156972" y="2024225"/>
          <a:ext cx="2690794" cy="534745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n>
                <a:noFill/>
              </a:ln>
              <a:solidFill>
                <a:schemeClr val="bg1"/>
              </a:solidFill>
              <a:latin typeface="Eras Medium ITC" panose="020B0602030504020804" pitchFamily="34" charset="0"/>
            </a:rPr>
            <a:t>NUOVA  EDIFICAZIONE </a:t>
          </a:r>
          <a:r>
            <a:rPr lang="it-IT" sz="1200" i="0" kern="1200" dirty="0">
              <a:ln>
                <a:noFill/>
              </a:ln>
              <a:solidFill>
                <a:schemeClr val="bg1"/>
              </a:solidFill>
              <a:latin typeface="Eras Light ITC" panose="020B0402030504020804" pitchFamily="34" charset="0"/>
            </a:rPr>
            <a:t>(art. 99 L.R.T. 65/2014)</a:t>
          </a:r>
        </a:p>
      </dsp:txBody>
      <dsp:txXfrm>
        <a:off x="156972" y="2024225"/>
        <a:ext cx="2690794" cy="534745"/>
      </dsp:txXfrm>
    </dsp:sp>
    <dsp:sp modelId="{89151FB0-081B-40C6-8FCC-8DA1AFA1CA27}">
      <dsp:nvSpPr>
        <dsp:cNvPr id="0" name=""/>
        <dsp:cNvSpPr/>
      </dsp:nvSpPr>
      <dsp:spPr>
        <a:xfrm>
          <a:off x="2340992" y="848409"/>
          <a:ext cx="2520010" cy="298800"/>
        </a:xfrm>
        <a:prstGeom prst="rect">
          <a:avLst/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rPr>
            <a:t>RESIDENZIALE</a:t>
          </a:r>
          <a:endParaRPr lang="it-IT" sz="3200" kern="1200" dirty="0">
            <a:ln>
              <a:solidFill>
                <a:srgbClr val="FF0000"/>
              </a:solidFill>
            </a:ln>
            <a:solidFill>
              <a:srgbClr val="FF0000"/>
            </a:solidFill>
            <a:latin typeface="Eras Light ITC" panose="020B0402030504020804" pitchFamily="34" charset="0"/>
          </a:endParaRPr>
        </a:p>
      </dsp:txBody>
      <dsp:txXfrm>
        <a:off x="2340992" y="848409"/>
        <a:ext cx="2520010" cy="298800"/>
      </dsp:txXfrm>
    </dsp:sp>
    <dsp:sp modelId="{4B3306AE-7DB8-40A7-96AF-130D8D715494}">
      <dsp:nvSpPr>
        <dsp:cNvPr id="0" name=""/>
        <dsp:cNvSpPr/>
      </dsp:nvSpPr>
      <dsp:spPr>
        <a:xfrm>
          <a:off x="2355044" y="1368054"/>
          <a:ext cx="2520010" cy="298800"/>
        </a:xfrm>
        <a:prstGeom prst="rect">
          <a:avLst/>
        </a:prstGeom>
        <a:noFill/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Eras Light ITC" panose="020B0402030504020804" pitchFamily="34" charset="0"/>
            </a:rPr>
            <a:t>INDUSTRIALE E ARTIGIANALE</a:t>
          </a:r>
        </a:p>
      </dsp:txBody>
      <dsp:txXfrm>
        <a:off x="2355044" y="1368054"/>
        <a:ext cx="2520010" cy="298800"/>
      </dsp:txXfrm>
    </dsp:sp>
    <dsp:sp modelId="{9FB8ED5F-120A-4A14-B30D-214BC5589ED4}">
      <dsp:nvSpPr>
        <dsp:cNvPr id="0" name=""/>
        <dsp:cNvSpPr/>
      </dsp:nvSpPr>
      <dsp:spPr>
        <a:xfrm>
          <a:off x="2340992" y="1881413"/>
          <a:ext cx="2520010" cy="298800"/>
        </a:xfrm>
        <a:prstGeom prst="rect">
          <a:avLst/>
        </a:prstGeom>
        <a:noFill/>
        <a:ln w="12700" cap="flat" cmpd="sng" algn="ctr">
          <a:solidFill>
            <a:srgbClr val="FF33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n>
                <a:solidFill>
                  <a:srgbClr val="FF3399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rPr>
            <a:t>COMMERCIALE al dettaglio</a:t>
          </a:r>
          <a:endParaRPr lang="it-IT" sz="1100" kern="1200" dirty="0">
            <a:ln>
              <a:solidFill>
                <a:srgbClr val="FF3399"/>
              </a:solidFill>
            </a:ln>
          </a:endParaRPr>
        </a:p>
      </dsp:txBody>
      <dsp:txXfrm>
        <a:off x="2340992" y="1881413"/>
        <a:ext cx="2520010" cy="298800"/>
      </dsp:txXfrm>
    </dsp:sp>
    <dsp:sp modelId="{2FA190E7-C05F-42D1-A88A-16175701028A}">
      <dsp:nvSpPr>
        <dsp:cNvPr id="0" name=""/>
        <dsp:cNvSpPr/>
      </dsp:nvSpPr>
      <dsp:spPr>
        <a:xfrm>
          <a:off x="2340992" y="2397915"/>
          <a:ext cx="2520010" cy="298800"/>
        </a:xfrm>
        <a:prstGeom prst="rect">
          <a:avLst/>
        </a:prstGeom>
        <a:noFill/>
        <a:ln w="12700" cap="flat" cmpd="sng" algn="ctr">
          <a:solidFill>
            <a:srgbClr val="99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kern="1200" dirty="0">
              <a:ln>
                <a:solidFill>
                  <a:srgbClr val="9900FF"/>
                </a:solidFill>
              </a:ln>
              <a:solidFill>
                <a:srgbClr val="9900FF"/>
              </a:solidFill>
              <a:latin typeface="Eras Light ITC" panose="020B0402030504020804" pitchFamily="34" charset="0"/>
            </a:rPr>
            <a:t>TURISTICO RICETTIVA</a:t>
          </a:r>
        </a:p>
      </dsp:txBody>
      <dsp:txXfrm>
        <a:off x="2340992" y="2397915"/>
        <a:ext cx="2520010" cy="298800"/>
      </dsp:txXfrm>
    </dsp:sp>
    <dsp:sp modelId="{91B253A4-5D29-4D6D-9255-037E61065398}">
      <dsp:nvSpPr>
        <dsp:cNvPr id="0" name=""/>
        <dsp:cNvSpPr/>
      </dsp:nvSpPr>
      <dsp:spPr>
        <a:xfrm>
          <a:off x="2340992" y="2914417"/>
          <a:ext cx="2520010" cy="298800"/>
        </a:xfrm>
        <a:prstGeom prst="rect">
          <a:avLst/>
        </a:prstGeom>
        <a:noFill/>
        <a:ln w="12700" cap="flat" cmpd="sng" algn="ctr">
          <a:solidFill>
            <a:srgbClr val="00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Eras Light ITC" panose="020B0402030504020804" pitchFamily="34" charset="0"/>
            </a:rPr>
            <a:t>DIREZIONALE e di SERVIZIO</a:t>
          </a:r>
        </a:p>
      </dsp:txBody>
      <dsp:txXfrm>
        <a:off x="2340992" y="2914417"/>
        <a:ext cx="2520010" cy="298800"/>
      </dsp:txXfrm>
    </dsp:sp>
    <dsp:sp modelId="{4610CA91-59DF-41C6-A6B9-34B6027F964F}">
      <dsp:nvSpPr>
        <dsp:cNvPr id="0" name=""/>
        <dsp:cNvSpPr/>
      </dsp:nvSpPr>
      <dsp:spPr>
        <a:xfrm>
          <a:off x="2340992" y="3430919"/>
          <a:ext cx="2520010" cy="303868"/>
        </a:xfrm>
        <a:prstGeom prst="rect">
          <a:avLst/>
        </a:prstGeom>
        <a:noFill/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Eras Light ITC" panose="020B0402030504020804" pitchFamily="34" charset="0"/>
            </a:rPr>
            <a:t>COMMERCIALE all’ingrosso e DEPOSITI</a:t>
          </a:r>
        </a:p>
      </dsp:txBody>
      <dsp:txXfrm>
        <a:off x="2340992" y="3430919"/>
        <a:ext cx="2520010" cy="3038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D1E7D-E25A-46F1-ADF0-7ADF6DB02035}">
      <dsp:nvSpPr>
        <dsp:cNvPr id="0" name=""/>
        <dsp:cNvSpPr/>
      </dsp:nvSpPr>
      <dsp:spPr>
        <a:xfrm>
          <a:off x="0" y="145329"/>
          <a:ext cx="730495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3FF68-F096-43AD-B615-72F1D01E3DD2}">
      <dsp:nvSpPr>
        <dsp:cNvPr id="0" name=""/>
        <dsp:cNvSpPr/>
      </dsp:nvSpPr>
      <dsp:spPr>
        <a:xfrm>
          <a:off x="365247" y="46704"/>
          <a:ext cx="4673863" cy="36430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277" tIns="0" rIns="19327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rgbClr val="4C4C4C"/>
              </a:solidFill>
              <a:latin typeface="Avenir Next W01"/>
            </a:rPr>
            <a:t>DEI MASSIMI BATTENTI PER TR=200 ANNI</a:t>
          </a:r>
          <a:endParaRPr lang="it-IT" sz="1400" b="1" kern="1200" dirty="0"/>
        </a:p>
      </dsp:txBody>
      <dsp:txXfrm>
        <a:off x="383031" y="64488"/>
        <a:ext cx="4638295" cy="328737"/>
      </dsp:txXfrm>
    </dsp:sp>
    <dsp:sp modelId="{941E5F0A-4313-47E1-9E8B-679FEF2712B3}">
      <dsp:nvSpPr>
        <dsp:cNvPr id="0" name=""/>
        <dsp:cNvSpPr/>
      </dsp:nvSpPr>
      <dsp:spPr>
        <a:xfrm>
          <a:off x="0" y="718621"/>
          <a:ext cx="730495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1D9B50-F1AF-42D5-9508-7C0E2065A110}">
      <dsp:nvSpPr>
        <dsp:cNvPr id="0" name=""/>
        <dsp:cNvSpPr/>
      </dsp:nvSpPr>
      <dsp:spPr>
        <a:xfrm>
          <a:off x="365247" y="696129"/>
          <a:ext cx="4698510" cy="326589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277" tIns="0" rIns="19327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rgbClr val="4C4C4C"/>
              </a:solidFill>
              <a:latin typeface="Avenir Next W01"/>
            </a:rPr>
            <a:t>DELLE MASSIME VELOCITÀ PER TR=200 ANNI</a:t>
          </a:r>
          <a:endParaRPr lang="it-IT" sz="1400" b="1" kern="1200" dirty="0"/>
        </a:p>
      </dsp:txBody>
      <dsp:txXfrm>
        <a:off x="381190" y="712072"/>
        <a:ext cx="4666624" cy="294703"/>
      </dsp:txXfrm>
    </dsp:sp>
    <dsp:sp modelId="{7D846E2B-6FC3-4110-87DC-DF23BA5D6238}">
      <dsp:nvSpPr>
        <dsp:cNvPr id="0" name=""/>
        <dsp:cNvSpPr/>
      </dsp:nvSpPr>
      <dsp:spPr>
        <a:xfrm>
          <a:off x="0" y="1433400"/>
          <a:ext cx="730495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4CA1CC-6923-46B1-BC6E-B2A4645E8F88}">
      <dsp:nvSpPr>
        <dsp:cNvPr id="0" name=""/>
        <dsp:cNvSpPr/>
      </dsp:nvSpPr>
      <dsp:spPr>
        <a:xfrm>
          <a:off x="365247" y="1307839"/>
          <a:ext cx="4658472" cy="352823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277" tIns="0" rIns="19327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rgbClr val="4C4C4C"/>
              </a:solidFill>
              <a:latin typeface="Avenir Next W01"/>
            </a:rPr>
            <a:t>DELLA MAGNITUDO IDRAULICA </a:t>
          </a:r>
        </a:p>
      </dsp:txBody>
      <dsp:txXfrm>
        <a:off x="382470" y="1325062"/>
        <a:ext cx="4624026" cy="318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6" cy="497759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744" y="0"/>
            <a:ext cx="2946345" cy="497759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7EA8EB66-E6A1-4E7F-BF6F-7B305D4D4910}" type="datetimeFigureOut">
              <a:rPr lang="it-IT" smtClean="0"/>
              <a:t>16/02/2024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927" y="4777848"/>
            <a:ext cx="5437822" cy="3907564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880"/>
            <a:ext cx="2946346" cy="497759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744" y="9428880"/>
            <a:ext cx="2946345" cy="497759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B048C796-0698-49CD-A2B5-C290602A25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22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7305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1958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682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306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230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878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494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3315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694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D7BFF-5E49-7701-C953-3F0E1F93A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EEC927D-A57C-46A5-8E92-663D050EB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0B96A0F-FD73-D392-5DE2-4A55F08A8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36C0F5-0B17-498F-D275-1CE863B5A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949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D0FFC-A559-9B0B-AED3-479AC29DF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15978DE-FB80-D954-08B1-6683F9FE9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3F9874E-17D9-DEFD-E1B3-4AE0CFDAD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922728-E852-F14F-049C-4E8862F2A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12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285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55354-F904-16ED-0908-FB17AB5C0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82ED78F-09DC-6C2B-9F8C-0FD34A049A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06D89BA-BECD-66E8-80D8-1AE2A5C3F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88749DD-AA92-5F24-2AF9-5EAF1AFAE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0348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68">
              <a:defRPr/>
            </a:pPr>
            <a:fld id="{B048C796-0698-49CD-A2B5-C290602A2562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456468">
                <a:defRPr/>
              </a:pPr>
              <a:t>12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63553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68">
              <a:defRPr/>
            </a:pPr>
            <a:fld id="{B048C796-0698-49CD-A2B5-C290602A2562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456468">
                <a:defRPr/>
              </a:pPr>
              <a:t>13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721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468">
              <a:defRPr/>
            </a:pPr>
            <a:fld id="{B048C796-0698-49CD-A2B5-C290602A2562}" type="slidenum">
              <a:rPr lang="it-IT">
                <a:solidFill>
                  <a:prstClr val="black"/>
                </a:solidFill>
                <a:latin typeface="Calibri" panose="020F0502020204030204"/>
              </a:rPr>
              <a:pPr defTabSz="456468">
                <a:defRPr/>
              </a:pPr>
              <a:t>14</a:t>
            </a:fld>
            <a:endParaRPr lang="it-IT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95813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Adottato DCC n.48/2003 e Approvato con DCC n. 24/2004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9680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Adottato DCC n.48/2003 e Approvato con DCC n. 24/2004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353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Adottato DCC n.48/2003 e Approvato con DCC n. 24/2004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009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0668E-20ED-BFBA-6949-685DBB2AA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C16F8EB-AD56-098A-7361-133AEE22C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514C1C9-8609-BBE3-B9D6-6E88E850C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Adottato DCC n.48/2003 e Approvato con DCC n. 24/2004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FD8FB5-ED19-0D9F-DD2C-C31150E89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29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16/02/2024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0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16/02/2024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44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16/02/2024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30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16/02/2024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229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16/02/2024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28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16/02/2024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72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16/02/2024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901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16/02/2024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237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16/02/2024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590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16/02/2024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58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16/02/2024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11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D15A0-FC4B-455A-9472-68BACE7C3103}" type="datetimeFigureOut">
              <a:rPr lang="it-IT" smtClean="0"/>
              <a:t>16/02/2024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13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file:///\\c-pierazzini\SCAMBIO\UFF-URB\10a_POC\Iniziativa%20Informazione%20e%20Partecipazione\UTOE_4_COMPRESSA.pdf" TargetMode="Externa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file:///\\c-pierazzini\SCAMBIO\UFF-URB\10a_POC\Iniziativa%20Informazione%20e%20Partecipazione\UTOE_7.pdf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file:///\\c-pierazzini\SCAMBIO\UFF-URB\10a_POC\Iniziativa%20Informazione%20e%20Partecipazione\utoe_14.pdf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file:///\\c-pierazzini\SCAMBIO\UFF-URB\10a_POC\Iniziativa%20Informazione%20e%20Partecipazione\ALL_1A_QC_METODOLOGIA_ANALISI.pdf" TargetMode="External"/><Relationship Id="rId3" Type="http://schemas.openxmlformats.org/officeDocument/2006/relationships/slide" Target="slide16.xml"/><Relationship Id="rId7" Type="http://schemas.openxmlformats.org/officeDocument/2006/relationships/slide" Target="slide2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hyperlink" Target="file:///\\c-pierazzini\SCAMBIO\UFF-URB\10a_POC\Iniziativa%20Informazione%20e%20Partecipazione\standard.pdf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\\c-pierazzini\SCAMBIO\UFF-URB\10a_POC\Iniziativa%20Informazione%20e%20Partecipazione\interventi.pdf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file:///\\c-pierazzini\SCAMBIO\UFF-URB\10a_POC\Iniziativa%20Informazione%20e%20Partecipazione\vincoli_PSI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file:///\\c-pierazzini\SCAMBIO\UFF-URB\10a_POC\Iniziativa%20Informazione%20e%20Partecipazione\vincoli_RU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file:///\\c-pierazzini\SCAMBIO\UFF-URB\10a_POC\Iniziativa%20Informazione%20e%20Partecipazione\pdc_peep.pdf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47.png"/><Relationship Id="rId9" Type="http://schemas.microsoft.com/office/2007/relationships/diagramDrawing" Target="../diagrams/drawing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comune.pisa.it/it/ufficio/materiali-la-consultazione-formato-pdf-allegati-alla-delibera-di-approvazione-comune-di" TargetMode="Externa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sit.comune.pisa.it/portal/home/gallery.html?view=grid&amp;sortOrder=asc&amp;sortField=titl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hyperlink" Target="https://docs.google.com/forms/d/17b3Y-1v7203j5SjXMWOzBNwx3PEmjrpbducvbzPYves/viewform?pli=1&amp;pli=1&amp;edit_requested=true" TargetMode="External"/><Relationship Id="rId4" Type="http://schemas.openxmlformats.org/officeDocument/2006/relationships/hyperlink" Target="mailto:comune.pisa@postacert.toscana.i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garantedellacomunicazione@comune.pisa.it" TargetMode="External"/><Relationship Id="rId4" Type="http://schemas.openxmlformats.org/officeDocument/2006/relationships/hyperlink" Target="https://www.comune.pisa.it/it/ufficio/garante-dellinformazione-e-della-partecipazion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1.jpeg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088"/>
            <a:ext cx="9144000" cy="62338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45911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 di testo 2">
            <a:extLst>
              <a:ext uri="{FF2B5EF4-FFF2-40B4-BE49-F238E27FC236}">
                <a16:creationId xmlns:a16="http://schemas.microsoft.com/office/drawing/2014/main" id="{F8F73053-1013-4462-929B-19B6EB4C3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2880" y="2020515"/>
            <a:ext cx="2040255" cy="46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it-IT" sz="1800" b="1" dirty="0">
                <a:ln>
                  <a:noFill/>
                </a:ln>
                <a:solidFill>
                  <a:srgbClr val="595959"/>
                </a:solidFill>
                <a:effectLst>
                  <a:reflection blurRad="6350" stA="53000" endA="300" endPos="35500" dir="5400000" sy="-90000" algn="bl"/>
                </a:effectLst>
                <a:latin typeface="Eras Light ITC" panose="020B0402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COMUNE DI PISA</a:t>
            </a:r>
            <a:endParaRPr lang="it-IT" sz="1100" b="1" dirty="0">
              <a:effectLst/>
              <a:latin typeface="Eras Light ITC" panose="020B04020305040208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5.png" descr="Risultati immagini per logo comune di pisa">
            <a:extLst>
              <a:ext uri="{FF2B5EF4-FFF2-40B4-BE49-F238E27FC236}">
                <a16:creationId xmlns:a16="http://schemas.microsoft.com/office/drawing/2014/main" id="{41DE4A60-E57C-46EB-A533-8B8217E603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2810" y="2433764"/>
            <a:ext cx="590550" cy="718185"/>
          </a:xfrm>
          <a:prstGeom prst="rect">
            <a:avLst/>
          </a:prstGeom>
          <a:ln/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4C6E25E0-50CD-4080-8978-A0D1B8BB80C5}"/>
              </a:ext>
            </a:extLst>
          </p:cNvPr>
          <p:cNvSpPr txBox="1">
            <a:spLocks/>
          </p:cNvSpPr>
          <p:nvPr/>
        </p:nvSpPr>
        <p:spPr>
          <a:xfrm>
            <a:off x="364431" y="1750365"/>
            <a:ext cx="3251974" cy="1476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dirty="0">
                <a:latin typeface="Eras Light ITC" panose="020B0402030504020804" pitchFamily="34" charset="0"/>
              </a:rPr>
              <a:t>Giovedì 15 Gennaio 2024</a:t>
            </a:r>
          </a:p>
          <a:p>
            <a:r>
              <a:rPr lang="it-IT" sz="2200" dirty="0">
                <a:latin typeface="Eras Light ITC" panose="020B0402030504020804" pitchFamily="34" charset="0"/>
              </a:rPr>
              <a:t>Ordini Professionali</a:t>
            </a:r>
          </a:p>
          <a:p>
            <a:r>
              <a:rPr lang="it-IT" sz="2200" dirty="0">
                <a:latin typeface="Eras Light ITC" panose="020B0402030504020804" pitchFamily="34" charset="0"/>
              </a:rPr>
              <a:t>«Sala Regia»</a:t>
            </a:r>
          </a:p>
          <a:p>
            <a:r>
              <a:rPr lang="it-IT" sz="2200" dirty="0">
                <a:latin typeface="Eras Light ITC" panose="020B0402030504020804" pitchFamily="34" charset="0"/>
              </a:rPr>
              <a:t>Ore 18.00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29CA291D-B334-E782-0F41-CBB4E646DF89}"/>
              </a:ext>
            </a:extLst>
          </p:cNvPr>
          <p:cNvSpPr txBox="1">
            <a:spLocks/>
          </p:cNvSpPr>
          <p:nvPr/>
        </p:nvSpPr>
        <p:spPr>
          <a:xfrm>
            <a:off x="370107" y="1105838"/>
            <a:ext cx="8323028" cy="1196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it-IT" sz="3200" dirty="0">
                <a:solidFill>
                  <a:srgbClr val="006666"/>
                </a:solidFill>
                <a:latin typeface="Arial Rounded MT Bold" panose="020F0704030504030204" pitchFamily="34" charset="0"/>
              </a:rPr>
            </a:br>
            <a:r>
              <a:rPr lang="it-IT" sz="3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PIANO OPERATIVO COMUNALE (P.O.C.) </a:t>
            </a:r>
            <a:r>
              <a:rPr lang="it-IT" sz="24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L’AMMINISTRAZIONE INCONTRA I PROFESSIONISTI</a:t>
            </a:r>
            <a:br>
              <a:rPr lang="it-IT" sz="3200" dirty="0">
                <a:solidFill>
                  <a:srgbClr val="006666"/>
                </a:solidFill>
                <a:latin typeface="Arial Rounded MT Bold" panose="020F0704030504030204" pitchFamily="34" charset="0"/>
              </a:rPr>
            </a:br>
            <a:br>
              <a:rPr lang="it-IT" sz="3200" dirty="0">
                <a:solidFill>
                  <a:srgbClr val="006666"/>
                </a:solidFill>
                <a:latin typeface="Arial Rounded MT Bold" panose="020F0704030504030204" pitchFamily="34" charset="0"/>
              </a:rPr>
            </a:br>
            <a:endParaRPr lang="it-IT" sz="2800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150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38C28-A370-2A61-89FD-6436A2F1C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DA2EC74F-4403-9099-05B6-FECB3E51ABC7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70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BB55A21-5E3B-48DD-0AE7-DD189DE69BEF}"/>
              </a:ext>
            </a:extLst>
          </p:cNvPr>
          <p:cNvSpPr/>
          <p:nvPr/>
        </p:nvSpPr>
        <p:spPr>
          <a:xfrm>
            <a:off x="0" y="4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93CF283-E391-D128-A3AD-31243F94B8D9}"/>
              </a:ext>
            </a:extLst>
          </p:cNvPr>
          <p:cNvSpPr/>
          <p:nvPr/>
        </p:nvSpPr>
        <p:spPr>
          <a:xfrm>
            <a:off x="0" y="6553863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66FFFE-CC82-A2A8-DD12-64B4C2D3692B}"/>
              </a:ext>
            </a:extLst>
          </p:cNvPr>
          <p:cNvCxnSpPr/>
          <p:nvPr/>
        </p:nvCxnSpPr>
        <p:spPr>
          <a:xfrm>
            <a:off x="0" y="795133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CB6900D0-AA2D-B5EB-BF65-974B89B3187A}"/>
              </a:ext>
            </a:extLst>
          </p:cNvPr>
          <p:cNvSpPr txBox="1">
            <a:spLocks/>
          </p:cNvSpPr>
          <p:nvPr/>
        </p:nvSpPr>
        <p:spPr>
          <a:xfrm>
            <a:off x="82694" y="205702"/>
            <a:ext cx="9299052" cy="69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SECONDA: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La ricognizione e mappatura dei contributi pervenuti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AAF63F2-8E52-34B5-8425-5AD2A6BA11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4" b="1508"/>
          <a:stretch/>
        </p:blipFill>
        <p:spPr>
          <a:xfrm>
            <a:off x="1964157" y="897461"/>
            <a:ext cx="5215686" cy="55540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0442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ALLEGATO 1A: QUADRO CONOSCITIVO METODOLOGIA DI ANALISI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3E2CD6-291E-B1A5-4FC6-64DCB926C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20" y="864451"/>
            <a:ext cx="7959012" cy="560775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4" name="Sottotitolo 2">
            <a:extLst>
              <a:ext uri="{FF2B5EF4-FFF2-40B4-BE49-F238E27FC236}">
                <a16:creationId xmlns:a16="http://schemas.microsoft.com/office/drawing/2014/main" id="{486ABA65-8410-679B-C5D6-38401839C6E2}"/>
              </a:ext>
            </a:extLst>
          </p:cNvPr>
          <p:cNvSpPr txBox="1">
            <a:spLocks/>
          </p:cNvSpPr>
          <p:nvPr/>
        </p:nvSpPr>
        <p:spPr>
          <a:xfrm>
            <a:off x="81168" y="200413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PARTE SECONDA: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Le elaborazioni avviate e la relativa metodologia di lettura e di analisi della struttura urbana  e territoriale</a:t>
            </a:r>
          </a:p>
        </p:txBody>
      </p:sp>
    </p:spTree>
    <p:extLst>
      <p:ext uri="{BB962C8B-B14F-4D97-AF65-F5344CB8AC3E}">
        <p14:creationId xmlns:p14="http://schemas.microsoft.com/office/powerpoint/2010/main" val="2092957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B1DD8EF-3A9E-47E3-1CEA-DBD812D38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01" y="875053"/>
            <a:ext cx="8754998" cy="557725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UTOE 4P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 : PORTA A LUCCA – PRATALE NORD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486ABA65-8410-679B-C5D6-38401839C6E2}"/>
              </a:ext>
            </a:extLst>
          </p:cNvPr>
          <p:cNvSpPr txBox="1">
            <a:spLocks/>
          </p:cNvSpPr>
          <p:nvPr/>
        </p:nvSpPr>
        <p:spPr>
          <a:xfrm>
            <a:off x="81168" y="200413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PARTE SECONDA: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Le elaborazioni avviate e la relativa metodologia di lettura e di analisi della struttura urbana  e territoriale</a:t>
            </a:r>
          </a:p>
        </p:txBody>
      </p:sp>
      <p:sp>
        <p:nvSpPr>
          <p:cNvPr id="9" name="Pulsante di azione: Informazioni 8">
            <a:hlinkClick r:id="rId5" action="ppaction://hlinkfile" highlightClick="1"/>
            <a:extLst>
              <a:ext uri="{FF2B5EF4-FFF2-40B4-BE49-F238E27FC236}">
                <a16:creationId xmlns:a16="http://schemas.microsoft.com/office/drawing/2014/main" id="{81582BB5-0F99-EB63-E93E-8ADE6EFEFB7A}"/>
              </a:ext>
            </a:extLst>
          </p:cNvPr>
          <p:cNvSpPr/>
          <p:nvPr/>
        </p:nvSpPr>
        <p:spPr>
          <a:xfrm>
            <a:off x="241153" y="1238056"/>
            <a:ext cx="242596" cy="298580"/>
          </a:xfrm>
          <a:prstGeom prst="actionButtonInformation">
            <a:avLst/>
          </a:prstGeom>
          <a:noFill/>
          <a:ln>
            <a:solidFill>
              <a:srgbClr val="00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36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UTOE 7P: PISANOVA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 - CISANELLO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486ABA65-8410-679B-C5D6-38401839C6E2}"/>
              </a:ext>
            </a:extLst>
          </p:cNvPr>
          <p:cNvSpPr txBox="1">
            <a:spLocks/>
          </p:cNvSpPr>
          <p:nvPr/>
        </p:nvSpPr>
        <p:spPr>
          <a:xfrm>
            <a:off x="81168" y="200413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PARTE SECONDA: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Le elaborazioni avviate e la relativa metodologia di lettura e di analisi della struttura urbana  e territoriale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335B083-EE28-F670-FAC0-D1CD4E4D3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4" y="875053"/>
            <a:ext cx="8827932" cy="56124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Pulsante di azione: Informazioni 8">
            <a:hlinkClick r:id="rId5" action="ppaction://hlinkfile" highlightClick="1"/>
            <a:extLst>
              <a:ext uri="{FF2B5EF4-FFF2-40B4-BE49-F238E27FC236}">
                <a16:creationId xmlns:a16="http://schemas.microsoft.com/office/drawing/2014/main" id="{81582BB5-0F99-EB63-E93E-8ADE6EFEFB7A}"/>
              </a:ext>
            </a:extLst>
          </p:cNvPr>
          <p:cNvSpPr/>
          <p:nvPr/>
        </p:nvSpPr>
        <p:spPr>
          <a:xfrm>
            <a:off x="233264" y="986129"/>
            <a:ext cx="242596" cy="298580"/>
          </a:xfrm>
          <a:prstGeom prst="actionButtonInformation">
            <a:avLst/>
          </a:prstGeom>
          <a:noFill/>
          <a:ln>
            <a:solidFill>
              <a:srgbClr val="00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91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UTOE 14P: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 PORTA A MARE – SAN PIERO A GRADO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486ABA65-8410-679B-C5D6-38401839C6E2}"/>
              </a:ext>
            </a:extLst>
          </p:cNvPr>
          <p:cNvSpPr txBox="1">
            <a:spLocks/>
          </p:cNvSpPr>
          <p:nvPr/>
        </p:nvSpPr>
        <p:spPr>
          <a:xfrm>
            <a:off x="81168" y="200413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PARTE SECONDA: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Le elaborazioni avviate e la relativa metodologia di lettura e di analisi della struttura urbana  e territoriale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397F77C-345B-39B3-75C6-E7E36F4E9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2" y="903227"/>
            <a:ext cx="8639175" cy="55721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Pulsante di azione: Informazioni 2">
            <a:hlinkClick r:id="rId5" action="ppaction://hlinkfile" highlightClick="1"/>
            <a:extLst>
              <a:ext uri="{FF2B5EF4-FFF2-40B4-BE49-F238E27FC236}">
                <a16:creationId xmlns:a16="http://schemas.microsoft.com/office/drawing/2014/main" id="{A44FA3DA-8C41-2440-9E9D-FC5FF083DB20}"/>
              </a:ext>
            </a:extLst>
          </p:cNvPr>
          <p:cNvSpPr/>
          <p:nvPr/>
        </p:nvSpPr>
        <p:spPr>
          <a:xfrm>
            <a:off x="354563" y="998290"/>
            <a:ext cx="242596" cy="298580"/>
          </a:xfrm>
          <a:prstGeom prst="actionButtonInformation">
            <a:avLst/>
          </a:prstGeom>
          <a:noFill/>
          <a:ln>
            <a:solidFill>
              <a:srgbClr val="00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54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81168" y="200413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PARTE SECONDA: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Le elaborazioni avviate e la relativa metodologia di lettura e di analisi della struttura urbana  e territoriale</a:t>
            </a: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ALLEGATO 1A: QUADRO CONOSCITIVO METODOLOGIA DI ANALISI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F2F5F08-5C52-E607-C34D-6DBBAECED6B4}"/>
              </a:ext>
            </a:extLst>
          </p:cNvPr>
          <p:cNvSpPr txBox="1">
            <a:spLocks/>
          </p:cNvSpPr>
          <p:nvPr/>
        </p:nvSpPr>
        <p:spPr>
          <a:xfrm>
            <a:off x="81168" y="1151989"/>
            <a:ext cx="9299052" cy="438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INDICE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DB8D24D7-E852-C632-42CC-1084E7FE9BD2}"/>
              </a:ext>
            </a:extLst>
          </p:cNvPr>
          <p:cNvSpPr txBox="1">
            <a:spLocks/>
          </p:cNvSpPr>
          <p:nvPr/>
        </p:nvSpPr>
        <p:spPr>
          <a:xfrm>
            <a:off x="-2811" y="2044894"/>
            <a:ext cx="9299052" cy="31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02 - PIANO STRUTTURALE INTERCOMUNALE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6A5F19AB-9EF5-DE1E-E767-BCDACDB45E18}"/>
              </a:ext>
            </a:extLst>
          </p:cNvPr>
          <p:cNvSpPr txBox="1">
            <a:spLocks/>
          </p:cNvSpPr>
          <p:nvPr/>
        </p:nvSpPr>
        <p:spPr>
          <a:xfrm>
            <a:off x="-2811" y="2356585"/>
            <a:ext cx="9299052" cy="31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03 - ‘’I MORFOTIPI DELLE URBANIZZAZIONI CONTEMPORANEE’’ TAV.4 QC DEL PSI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6F5ADE8F-F1CA-097F-90EA-93C18CC8BD61}"/>
              </a:ext>
            </a:extLst>
          </p:cNvPr>
          <p:cNvSpPr txBox="1">
            <a:spLocks/>
          </p:cNvSpPr>
          <p:nvPr/>
        </p:nvSpPr>
        <p:spPr>
          <a:xfrm>
            <a:off x="-2811" y="2672181"/>
            <a:ext cx="9299052" cy="31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04 - REGOLAMENTO URBANISTICO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B0BF71CC-97A7-4FE4-6B33-576513BFB720}"/>
              </a:ext>
            </a:extLst>
          </p:cNvPr>
          <p:cNvSpPr txBox="1">
            <a:spLocks/>
          </p:cNvSpPr>
          <p:nvPr/>
        </p:nvSpPr>
        <p:spPr>
          <a:xfrm>
            <a:off x="-2811" y="2986799"/>
            <a:ext cx="9299052" cy="31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05 - LEGENDA REGOLAMENTO URBANISTICO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742D097E-35DD-8ADC-9B18-A685E26992CA}"/>
              </a:ext>
            </a:extLst>
          </p:cNvPr>
          <p:cNvSpPr txBox="1">
            <a:spLocks/>
          </p:cNvSpPr>
          <p:nvPr/>
        </p:nvSpPr>
        <p:spPr>
          <a:xfrm>
            <a:off x="-2811" y="3299890"/>
            <a:ext cx="9299052" cy="31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06 - STANDARD URBANISTICI ai sensi del D.M. 1444/68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A3A50C70-9FA8-1D44-7669-D34CA409CD74}"/>
              </a:ext>
            </a:extLst>
          </p:cNvPr>
          <p:cNvSpPr txBox="1">
            <a:spLocks/>
          </p:cNvSpPr>
          <p:nvPr/>
        </p:nvSpPr>
        <p:spPr>
          <a:xfrm>
            <a:off x="-2811" y="3617280"/>
            <a:ext cx="9299052" cy="31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07 - MASTERPLANE DEL VERDE PUBBLICO 2016-2025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ACE0DCE9-F286-0995-4FBB-438504E651FA}"/>
              </a:ext>
            </a:extLst>
          </p:cNvPr>
          <p:cNvSpPr txBox="1">
            <a:spLocks/>
          </p:cNvSpPr>
          <p:nvPr/>
        </p:nvSpPr>
        <p:spPr>
          <a:xfrm>
            <a:off x="-2811" y="3931122"/>
            <a:ext cx="9299052" cy="31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08 - INTERVENTI IN ATTO E FUTURI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BDF3E173-9452-7049-7D1F-9684D0E4D370}"/>
              </a:ext>
            </a:extLst>
          </p:cNvPr>
          <p:cNvSpPr txBox="1">
            <a:spLocks/>
          </p:cNvSpPr>
          <p:nvPr/>
        </p:nvSpPr>
        <p:spPr>
          <a:xfrm>
            <a:off x="-2811" y="4239837"/>
            <a:ext cx="9299052" cy="31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09 - ‘’RICONOSCIMENTI DI CUI ALLE DIRETTIVE DELLA SEZ.4 DELLE SCHEDE DEL VINCOLO’’ TAV.5 STA DEL PSI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1F9EAEB5-6BAE-7ABA-29DF-43645841AB3C}"/>
              </a:ext>
            </a:extLst>
          </p:cNvPr>
          <p:cNvSpPr txBox="1">
            <a:spLocks/>
          </p:cNvSpPr>
          <p:nvPr/>
        </p:nvSpPr>
        <p:spPr>
          <a:xfrm>
            <a:off x="-2811" y="4738671"/>
            <a:ext cx="9299052" cy="31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10 - RICOGNIZIONE DEL QUADRO CONOSCITIVO REGOLAMENTO URBANISTICO VIGENTE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18" name="Sottotitolo 2">
            <a:extLst>
              <a:ext uri="{FF2B5EF4-FFF2-40B4-BE49-F238E27FC236}">
                <a16:creationId xmlns:a16="http://schemas.microsoft.com/office/drawing/2014/main" id="{1A838578-7D2C-DAC7-42C5-FE935464E110}"/>
              </a:ext>
            </a:extLst>
          </p:cNvPr>
          <p:cNvSpPr txBox="1">
            <a:spLocks/>
          </p:cNvSpPr>
          <p:nvPr/>
        </p:nvSpPr>
        <p:spPr>
          <a:xfrm>
            <a:off x="-2811" y="5047386"/>
            <a:ext cx="9299052" cy="31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11 – PIANO GESTIONE RISCHIO ALLUVIONI (PGRA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)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9" name="Sottotitolo 2">
            <a:extLst>
              <a:ext uri="{FF2B5EF4-FFF2-40B4-BE49-F238E27FC236}">
                <a16:creationId xmlns:a16="http://schemas.microsoft.com/office/drawing/2014/main" id="{439BDED5-DD33-23BC-D8DF-98E8255B7184}"/>
              </a:ext>
            </a:extLst>
          </p:cNvPr>
          <p:cNvSpPr txBox="1">
            <a:spLocks/>
          </p:cNvSpPr>
          <p:nvPr/>
        </p:nvSpPr>
        <p:spPr>
          <a:xfrm>
            <a:off x="-2811" y="5365716"/>
            <a:ext cx="9299052" cy="31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12 – PIANI ATTUATIVI E PERMESSI A COSTRUIRE CONVENZIONATI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20" name="Sottotitolo 2">
            <a:extLst>
              <a:ext uri="{FF2B5EF4-FFF2-40B4-BE49-F238E27FC236}">
                <a16:creationId xmlns:a16="http://schemas.microsoft.com/office/drawing/2014/main" id="{F1F6163A-7F7A-F23D-7988-BE45351356C4}"/>
              </a:ext>
            </a:extLst>
          </p:cNvPr>
          <p:cNvSpPr txBox="1">
            <a:spLocks/>
          </p:cNvSpPr>
          <p:nvPr/>
        </p:nvSpPr>
        <p:spPr>
          <a:xfrm>
            <a:off x="-2811" y="5662071"/>
            <a:ext cx="9299052" cy="31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13 – PIANI ATTUATIVI E PERMESSI A COSTRUIRE CONVENZIONATI – BASE REGOLAMENTO URBANISTICO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21" name="Sottotitolo 2">
            <a:extLst>
              <a:ext uri="{FF2B5EF4-FFF2-40B4-BE49-F238E27FC236}">
                <a16:creationId xmlns:a16="http://schemas.microsoft.com/office/drawing/2014/main" id="{09F145DC-D7E5-ECBA-BB58-AEE49F53E38B}"/>
              </a:ext>
            </a:extLst>
          </p:cNvPr>
          <p:cNvSpPr txBox="1">
            <a:spLocks/>
          </p:cNvSpPr>
          <p:nvPr/>
        </p:nvSpPr>
        <p:spPr>
          <a:xfrm>
            <a:off x="-2811" y="5958426"/>
            <a:ext cx="9299052" cy="31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14 – AREE PRIMO PROGRAMMA PEEP E PEEP 95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AE8AD33-497F-B582-1640-0143B457BC23}"/>
              </a:ext>
            </a:extLst>
          </p:cNvPr>
          <p:cNvSpPr txBox="1"/>
          <p:nvPr/>
        </p:nvSpPr>
        <p:spPr>
          <a:xfrm>
            <a:off x="-2811" y="1664011"/>
            <a:ext cx="4707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01 - INQUADRAMENTO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12" name="Pulsante di azione: Informazioni 11">
            <a:hlinkClick r:id="rId8" action="ppaction://hlinkfile" highlightClick="1"/>
            <a:extLst>
              <a:ext uri="{FF2B5EF4-FFF2-40B4-BE49-F238E27FC236}">
                <a16:creationId xmlns:a16="http://schemas.microsoft.com/office/drawing/2014/main" id="{90F5F88B-EAA4-72F2-1B9E-125BCD83DEAA}"/>
              </a:ext>
            </a:extLst>
          </p:cNvPr>
          <p:cNvSpPr/>
          <p:nvPr/>
        </p:nvSpPr>
        <p:spPr>
          <a:xfrm>
            <a:off x="8742783" y="897831"/>
            <a:ext cx="242596" cy="298580"/>
          </a:xfrm>
          <a:prstGeom prst="actionButtonInformation">
            <a:avLst/>
          </a:prstGeom>
          <a:noFill/>
          <a:ln>
            <a:solidFill>
              <a:srgbClr val="00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525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66B3974-3D31-C39B-A7C7-CEA100CD47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6"/>
          <a:stretch/>
        </p:blipFill>
        <p:spPr>
          <a:xfrm>
            <a:off x="4699988" y="930450"/>
            <a:ext cx="4272846" cy="27214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CC8708-68F9-157F-3ED3-299CA18884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5"/>
          <a:stretch/>
        </p:blipFill>
        <p:spPr>
          <a:xfrm>
            <a:off x="4699988" y="3768610"/>
            <a:ext cx="4272846" cy="27214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06 - STANDARD URBANISTICI ai sensi del D.M. 1444/68</a:t>
            </a: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486ABA65-8410-679B-C5D6-38401839C6E2}"/>
              </a:ext>
            </a:extLst>
          </p:cNvPr>
          <p:cNvSpPr txBox="1">
            <a:spLocks/>
          </p:cNvSpPr>
          <p:nvPr/>
        </p:nvSpPr>
        <p:spPr>
          <a:xfrm>
            <a:off x="81168" y="200413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PARTE SECONDA: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Le elaborazioni avviate e la relativa metodologia di lettura e di analisi della struttura urbana  e territoriale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3050F4E-D2D8-CB68-D5A4-EF1FE850E2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/>
          <a:stretch/>
        </p:blipFill>
        <p:spPr>
          <a:xfrm>
            <a:off x="254155" y="938402"/>
            <a:ext cx="4272846" cy="269379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19F7585-91FD-A9A3-CEE9-2CE3A213E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842" y="4010649"/>
            <a:ext cx="3876994" cy="2328755"/>
          </a:xfrm>
          <a:prstGeom prst="rect">
            <a:avLst/>
          </a:prstGeom>
        </p:spPr>
      </p:pic>
      <p:sp>
        <p:nvSpPr>
          <p:cNvPr id="3" name="Pulsante di azione: Informazioni 2">
            <a:hlinkClick r:id="rId7" action="ppaction://hlinkfile" highlightClick="1"/>
            <a:extLst>
              <a:ext uri="{FF2B5EF4-FFF2-40B4-BE49-F238E27FC236}">
                <a16:creationId xmlns:a16="http://schemas.microsoft.com/office/drawing/2014/main" id="{43C33330-E8E3-4140-19B3-1D2295A44CF1}"/>
              </a:ext>
            </a:extLst>
          </p:cNvPr>
          <p:cNvSpPr/>
          <p:nvPr/>
        </p:nvSpPr>
        <p:spPr>
          <a:xfrm>
            <a:off x="161468" y="4010649"/>
            <a:ext cx="242596" cy="298580"/>
          </a:xfrm>
          <a:prstGeom prst="actionButtonInformation">
            <a:avLst/>
          </a:prstGeom>
          <a:noFill/>
          <a:ln>
            <a:solidFill>
              <a:srgbClr val="00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023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08 – INTERVENTI IN ATTO E FUTURI</a:t>
            </a: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486ABA65-8410-679B-C5D6-38401839C6E2}"/>
              </a:ext>
            </a:extLst>
          </p:cNvPr>
          <p:cNvSpPr txBox="1">
            <a:spLocks/>
          </p:cNvSpPr>
          <p:nvPr/>
        </p:nvSpPr>
        <p:spPr>
          <a:xfrm>
            <a:off x="81168" y="200413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PARTE SECONDA: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Le elaborazioni avviate e la relativa metodologia di lettura e di analisi della struttura urbana  e territoriale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9E1277B-4AAE-76E6-BF56-25021D092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3"/>
          <a:stretch/>
        </p:blipFill>
        <p:spPr>
          <a:xfrm>
            <a:off x="4671576" y="3790459"/>
            <a:ext cx="4291684" cy="273043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CCE8AD4-021F-FB31-BE0D-5FC7C008B2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7"/>
          <a:stretch/>
        </p:blipFill>
        <p:spPr>
          <a:xfrm>
            <a:off x="180742" y="2293702"/>
            <a:ext cx="4291684" cy="27263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1838FA5-C36A-5F36-C24B-93897B1609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9"/>
          <a:stretch/>
        </p:blipFill>
        <p:spPr>
          <a:xfrm>
            <a:off x="4671575" y="903027"/>
            <a:ext cx="4283469" cy="27337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Pulsante di azione: Informazioni 2">
            <a:hlinkClick r:id="rId6" action="ppaction://hlinkfile" highlightClick="1"/>
            <a:extLst>
              <a:ext uri="{FF2B5EF4-FFF2-40B4-BE49-F238E27FC236}">
                <a16:creationId xmlns:a16="http://schemas.microsoft.com/office/drawing/2014/main" id="{CCC8C598-0067-F59C-51EF-8227A2549BE2}"/>
              </a:ext>
            </a:extLst>
          </p:cNvPr>
          <p:cNvSpPr/>
          <p:nvPr/>
        </p:nvSpPr>
        <p:spPr>
          <a:xfrm>
            <a:off x="261257" y="972099"/>
            <a:ext cx="242596" cy="298580"/>
          </a:xfrm>
          <a:prstGeom prst="actionButtonInformation">
            <a:avLst/>
          </a:prstGeom>
          <a:noFill/>
          <a:ln>
            <a:solidFill>
              <a:srgbClr val="00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575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31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09 - ’RICONOSCIMENTI DI CUI ALLE DIRETTIVE DELLA SEZ.4 DELLE SCHEDE DEL VINCOLO’’ TAV.5 STA DEL PSI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486ABA65-8410-679B-C5D6-38401839C6E2}"/>
              </a:ext>
            </a:extLst>
          </p:cNvPr>
          <p:cNvSpPr txBox="1">
            <a:spLocks/>
          </p:cNvSpPr>
          <p:nvPr/>
        </p:nvSpPr>
        <p:spPr>
          <a:xfrm>
            <a:off x="81168" y="200413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PARTE SECONDA: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Le elaborazioni avviate e la relativa metodologia di lettura e di analisi della struttura urbana  e territoriale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FF4FC24-E336-8E2A-EA02-46BC82019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98"/>
          <a:stretch/>
        </p:blipFill>
        <p:spPr>
          <a:xfrm>
            <a:off x="987357" y="875053"/>
            <a:ext cx="7169285" cy="562886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Pulsante di azione: Informazioni 9">
            <a:hlinkClick r:id="rId4" action="ppaction://hlinkfile" highlightClick="1"/>
            <a:extLst>
              <a:ext uri="{FF2B5EF4-FFF2-40B4-BE49-F238E27FC236}">
                <a16:creationId xmlns:a16="http://schemas.microsoft.com/office/drawing/2014/main" id="{0615D6AB-1732-C680-FF9B-8B823A66F707}"/>
              </a:ext>
            </a:extLst>
          </p:cNvPr>
          <p:cNvSpPr/>
          <p:nvPr/>
        </p:nvSpPr>
        <p:spPr>
          <a:xfrm>
            <a:off x="354563" y="998290"/>
            <a:ext cx="242596" cy="298580"/>
          </a:xfrm>
          <a:prstGeom prst="actionButtonInformation">
            <a:avLst/>
          </a:prstGeom>
          <a:noFill/>
          <a:ln>
            <a:solidFill>
              <a:srgbClr val="00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703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31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10 - RICOGNIZIONE DEL QUADRO CONOSCITIVO REGOLAMENTO URBANISTICO VIGENTE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486ABA65-8410-679B-C5D6-38401839C6E2}"/>
              </a:ext>
            </a:extLst>
          </p:cNvPr>
          <p:cNvSpPr txBox="1">
            <a:spLocks/>
          </p:cNvSpPr>
          <p:nvPr/>
        </p:nvSpPr>
        <p:spPr>
          <a:xfrm>
            <a:off x="81168" y="200413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PARTE SECONDA: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Le elaborazioni avviate e la relativa metodologia di lettura e di analisi della struttura urbana  e territoriale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203327D-FF78-15C3-245D-8D6CDF844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90" y="843863"/>
            <a:ext cx="7411432" cy="56748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Pulsante di azione: Informazioni 2">
            <a:hlinkClick r:id="rId4" action="ppaction://hlinkfile" highlightClick="1"/>
            <a:extLst>
              <a:ext uri="{FF2B5EF4-FFF2-40B4-BE49-F238E27FC236}">
                <a16:creationId xmlns:a16="http://schemas.microsoft.com/office/drawing/2014/main" id="{832D1A24-A9F7-A782-031C-0A0755553FD7}"/>
              </a:ext>
            </a:extLst>
          </p:cNvPr>
          <p:cNvSpPr/>
          <p:nvPr/>
        </p:nvSpPr>
        <p:spPr>
          <a:xfrm>
            <a:off x="354563" y="998290"/>
            <a:ext cx="242596" cy="298580"/>
          </a:xfrm>
          <a:prstGeom prst="actionButtonInformation">
            <a:avLst/>
          </a:prstGeom>
          <a:noFill/>
          <a:ln>
            <a:solidFill>
              <a:srgbClr val="00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057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9278F074-BEEC-4185-87BF-B5358146A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447" y="2800633"/>
            <a:ext cx="1789043" cy="312083"/>
          </a:xfrm>
        </p:spPr>
        <p:txBody>
          <a:bodyPr>
            <a:normAutofit/>
          </a:bodyPr>
          <a:lstStyle/>
          <a:p>
            <a:r>
              <a:rPr lang="it-IT" sz="1600" b="1" dirty="0">
                <a:latin typeface="Eras Light ITC" panose="020B0402030504020804" pitchFamily="34" charset="0"/>
              </a:rPr>
              <a:t>SECONDA PARTE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8961C013-0117-456B-86E8-4D9CCDEEAD2E}"/>
              </a:ext>
            </a:extLst>
          </p:cNvPr>
          <p:cNvSpPr txBox="1">
            <a:spLocks/>
          </p:cNvSpPr>
          <p:nvPr/>
        </p:nvSpPr>
        <p:spPr>
          <a:xfrm>
            <a:off x="179565" y="3649573"/>
            <a:ext cx="1718806" cy="312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latin typeface="Eras Light ITC" panose="020B0402030504020804" pitchFamily="34" charset="0"/>
              </a:rPr>
              <a:t>TERZA PARTE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8D736B73-B4C3-4DEC-ADFB-E2579CBD9328}"/>
              </a:ext>
            </a:extLst>
          </p:cNvPr>
          <p:cNvSpPr txBox="1">
            <a:spLocks/>
          </p:cNvSpPr>
          <p:nvPr/>
        </p:nvSpPr>
        <p:spPr>
          <a:xfrm>
            <a:off x="263382" y="4743165"/>
            <a:ext cx="1488879" cy="3120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latin typeface="Eras Light ITC" panose="020B0402030504020804" pitchFamily="34" charset="0"/>
              </a:rPr>
              <a:t>QUARTA PARTE</a:t>
            </a: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EB683AD1-A16E-44CB-A78A-D7A9B222DDF0}"/>
              </a:ext>
            </a:extLst>
          </p:cNvPr>
          <p:cNvSpPr txBox="1">
            <a:spLocks/>
          </p:cNvSpPr>
          <p:nvPr/>
        </p:nvSpPr>
        <p:spPr>
          <a:xfrm>
            <a:off x="2273082" y="3620498"/>
            <a:ext cx="6671807" cy="388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dirty="0">
                <a:solidFill>
                  <a:srgbClr val="006666"/>
                </a:solidFill>
                <a:latin typeface="Arial Narrow" panose="020B0606020202030204" pitchFamily="34" charset="0"/>
              </a:rPr>
              <a:t>&gt;</a:t>
            </a: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600" dirty="0">
                <a:latin typeface="Eras Light ITC" panose="020B0402030504020804" pitchFamily="34" charset="0"/>
              </a:rPr>
              <a:t>Le risorse patrimoniali individuate dal Piano Strutturale </a:t>
            </a:r>
            <a:r>
              <a:rPr lang="it-IT" sz="1800" dirty="0">
                <a:latin typeface="Eras Light ITC" panose="020B0402030504020804" pitchFamily="34" charset="0"/>
              </a:rPr>
              <a:t>Intercomunale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4799330D-82AE-42F8-96B6-EE7D6EC30ABA}"/>
              </a:ext>
            </a:extLst>
          </p:cNvPr>
          <p:cNvSpPr txBox="1">
            <a:spLocks/>
          </p:cNvSpPr>
          <p:nvPr/>
        </p:nvSpPr>
        <p:spPr>
          <a:xfrm>
            <a:off x="2234980" y="1785631"/>
            <a:ext cx="5025887" cy="432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dirty="0">
                <a:solidFill>
                  <a:srgbClr val="006666"/>
                </a:solidFill>
                <a:latin typeface="Arial Narrow" panose="020B0606020202030204" pitchFamily="34" charset="0"/>
              </a:rPr>
              <a:t>&gt;</a:t>
            </a: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600" dirty="0">
                <a:latin typeface="Eras Light ITC" panose="020B0402030504020804" pitchFamily="34" charset="0"/>
              </a:rPr>
              <a:t>I contenuti dell’avvio del procedimento del POC</a:t>
            </a:r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C019D5E2-2ACE-4F1F-9DA1-0FC421AE0BB8}"/>
              </a:ext>
            </a:extLst>
          </p:cNvPr>
          <p:cNvSpPr txBox="1">
            <a:spLocks/>
          </p:cNvSpPr>
          <p:nvPr/>
        </p:nvSpPr>
        <p:spPr>
          <a:xfrm>
            <a:off x="2150867" y="2860574"/>
            <a:ext cx="6576394" cy="682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dirty="0">
                <a:solidFill>
                  <a:srgbClr val="006666"/>
                </a:solidFill>
                <a:latin typeface="Arial Narrow" panose="020B0606020202030204" pitchFamily="34" charset="0"/>
              </a:rPr>
              <a:t>&gt;</a:t>
            </a: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600" dirty="0">
                <a:latin typeface="Eras Light ITC" panose="020B0402030504020804" pitchFamily="34" charset="0"/>
              </a:rPr>
              <a:t>Le elaborazioni avviate e la relativa metodologia di lettura e di analisi della struttura urbana e territoriale</a:t>
            </a: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5AF1E754-DBD2-4107-A7A7-49BBDC631B35}"/>
              </a:ext>
            </a:extLst>
          </p:cNvPr>
          <p:cNvSpPr txBox="1">
            <a:spLocks/>
          </p:cNvSpPr>
          <p:nvPr/>
        </p:nvSpPr>
        <p:spPr>
          <a:xfrm>
            <a:off x="2150867" y="2479350"/>
            <a:ext cx="5025887" cy="408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dirty="0">
                <a:solidFill>
                  <a:srgbClr val="006666"/>
                </a:solidFill>
                <a:latin typeface="Arial Narrow" panose="020B0606020202030204" pitchFamily="34" charset="0"/>
              </a:rPr>
              <a:t>&gt;</a:t>
            </a: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600" dirty="0">
                <a:latin typeface="Eras Light ITC" panose="020B0402030504020804" pitchFamily="34" charset="0"/>
              </a:rPr>
              <a:t>La ricognizione e mappatura dei contributi pervenuti</a:t>
            </a: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-55662" y="246310"/>
            <a:ext cx="4413058" cy="312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Programma dell’iniziativa </a:t>
            </a:r>
          </a:p>
        </p:txBody>
      </p:sp>
      <p:sp>
        <p:nvSpPr>
          <p:cNvPr id="17" name="Parentesi graffa aperta 16">
            <a:extLst>
              <a:ext uri="{FF2B5EF4-FFF2-40B4-BE49-F238E27FC236}">
                <a16:creationId xmlns:a16="http://schemas.microsoft.com/office/drawing/2014/main" id="{16B72F91-B1F8-48BB-8F8D-817B690E24F7}"/>
              </a:ext>
            </a:extLst>
          </p:cNvPr>
          <p:cNvSpPr/>
          <p:nvPr/>
        </p:nvSpPr>
        <p:spPr>
          <a:xfrm>
            <a:off x="2003727" y="2335830"/>
            <a:ext cx="253782" cy="1103810"/>
          </a:xfrm>
          <a:prstGeom prst="leftBrace">
            <a:avLst>
              <a:gd name="adj1" fmla="val 8333"/>
              <a:gd name="adj2" fmla="val 51016"/>
            </a:avLst>
          </a:prstGeom>
          <a:noFill/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ottotitolo 2">
            <a:extLst>
              <a:ext uri="{FF2B5EF4-FFF2-40B4-BE49-F238E27FC236}">
                <a16:creationId xmlns:a16="http://schemas.microsoft.com/office/drawing/2014/main" id="{7633D727-00A0-4AE3-8625-46AB7B7D3F91}"/>
              </a:ext>
            </a:extLst>
          </p:cNvPr>
          <p:cNvSpPr txBox="1">
            <a:spLocks/>
          </p:cNvSpPr>
          <p:nvPr/>
        </p:nvSpPr>
        <p:spPr>
          <a:xfrm>
            <a:off x="2234981" y="1213370"/>
            <a:ext cx="6654245" cy="682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dirty="0">
                <a:solidFill>
                  <a:srgbClr val="006666"/>
                </a:solidFill>
                <a:latin typeface="Arial Narrow" panose="020B0606020202030204" pitchFamily="34" charset="0"/>
              </a:rPr>
              <a:t>&gt;</a:t>
            </a: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600" dirty="0">
                <a:latin typeface="Eras Light ITC" panose="020B0402030504020804" pitchFamily="34" charset="0"/>
              </a:rPr>
              <a:t>Dal Bando per la manifestazione di interesse all’avvio del procedimento per la formazione del POC</a:t>
            </a:r>
          </a:p>
        </p:txBody>
      </p:sp>
      <p:sp>
        <p:nvSpPr>
          <p:cNvPr id="24" name="Parentesi graffa aperta 23">
            <a:extLst>
              <a:ext uri="{FF2B5EF4-FFF2-40B4-BE49-F238E27FC236}">
                <a16:creationId xmlns:a16="http://schemas.microsoft.com/office/drawing/2014/main" id="{EE3B51D0-722A-462F-9F45-E7D0A288F139}"/>
              </a:ext>
            </a:extLst>
          </p:cNvPr>
          <p:cNvSpPr/>
          <p:nvPr/>
        </p:nvSpPr>
        <p:spPr>
          <a:xfrm>
            <a:off x="2019300" y="3620498"/>
            <a:ext cx="253782" cy="699843"/>
          </a:xfrm>
          <a:prstGeom prst="leftBrace">
            <a:avLst>
              <a:gd name="adj1" fmla="val 8333"/>
              <a:gd name="adj2" fmla="val 51016"/>
            </a:avLst>
          </a:prstGeom>
          <a:noFill/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Sottotitolo 2">
            <a:extLst>
              <a:ext uri="{FF2B5EF4-FFF2-40B4-BE49-F238E27FC236}">
                <a16:creationId xmlns:a16="http://schemas.microsoft.com/office/drawing/2014/main" id="{69C5E895-B162-47FD-84BD-5B75825576E1}"/>
              </a:ext>
            </a:extLst>
          </p:cNvPr>
          <p:cNvSpPr txBox="1">
            <a:spLocks/>
          </p:cNvSpPr>
          <p:nvPr/>
        </p:nvSpPr>
        <p:spPr>
          <a:xfrm>
            <a:off x="2217419" y="4552893"/>
            <a:ext cx="6671807" cy="388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dirty="0">
                <a:solidFill>
                  <a:srgbClr val="006666"/>
                </a:solidFill>
                <a:latin typeface="Arial Narrow" panose="020B0606020202030204" pitchFamily="34" charset="0"/>
              </a:rPr>
              <a:t>&gt;</a:t>
            </a: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600" dirty="0">
                <a:latin typeface="Eras Light ITC" panose="020B0402030504020804" pitchFamily="34" charset="0"/>
              </a:rPr>
              <a:t>La costruzione e l’implementazione dei dati territoriali attraverso il SIT</a:t>
            </a:r>
          </a:p>
        </p:txBody>
      </p:sp>
      <p:sp>
        <p:nvSpPr>
          <p:cNvPr id="26" name="Sottotitolo 2">
            <a:extLst>
              <a:ext uri="{FF2B5EF4-FFF2-40B4-BE49-F238E27FC236}">
                <a16:creationId xmlns:a16="http://schemas.microsoft.com/office/drawing/2014/main" id="{59E870F9-9D5E-4482-A9BF-66B5CBDDDE84}"/>
              </a:ext>
            </a:extLst>
          </p:cNvPr>
          <p:cNvSpPr txBox="1">
            <a:spLocks/>
          </p:cNvSpPr>
          <p:nvPr/>
        </p:nvSpPr>
        <p:spPr>
          <a:xfrm>
            <a:off x="2217419" y="4912040"/>
            <a:ext cx="6671807" cy="388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dirty="0">
                <a:solidFill>
                  <a:srgbClr val="006666"/>
                </a:solidFill>
                <a:latin typeface="Arial Narrow" panose="020B0606020202030204" pitchFamily="34" charset="0"/>
              </a:rPr>
              <a:t>&gt;</a:t>
            </a: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600" dirty="0">
                <a:latin typeface="Eras Light ITC" panose="020B0402030504020804" pitchFamily="34" charset="0"/>
              </a:rPr>
              <a:t>I contenuti disponibili: Battenti idraulici – Vincoli sovraordinati</a:t>
            </a:r>
          </a:p>
        </p:txBody>
      </p:sp>
      <p:sp>
        <p:nvSpPr>
          <p:cNvPr id="27" name="Parentesi graffa aperta 26">
            <a:extLst>
              <a:ext uri="{FF2B5EF4-FFF2-40B4-BE49-F238E27FC236}">
                <a16:creationId xmlns:a16="http://schemas.microsoft.com/office/drawing/2014/main" id="{ECA9F0EC-6462-49E5-AB5B-F4E50C568F4C}"/>
              </a:ext>
            </a:extLst>
          </p:cNvPr>
          <p:cNvSpPr/>
          <p:nvPr/>
        </p:nvSpPr>
        <p:spPr>
          <a:xfrm>
            <a:off x="2019300" y="4439331"/>
            <a:ext cx="198119" cy="919915"/>
          </a:xfrm>
          <a:prstGeom prst="leftBrace">
            <a:avLst>
              <a:gd name="adj1" fmla="val 8333"/>
              <a:gd name="adj2" fmla="val 51016"/>
            </a:avLst>
          </a:prstGeom>
          <a:noFill/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Sottotitolo 2">
            <a:extLst>
              <a:ext uri="{FF2B5EF4-FFF2-40B4-BE49-F238E27FC236}">
                <a16:creationId xmlns:a16="http://schemas.microsoft.com/office/drawing/2014/main" id="{933887E6-090D-4444-81CF-1D97492359BF}"/>
              </a:ext>
            </a:extLst>
          </p:cNvPr>
          <p:cNvSpPr txBox="1">
            <a:spLocks/>
          </p:cNvSpPr>
          <p:nvPr/>
        </p:nvSpPr>
        <p:spPr>
          <a:xfrm>
            <a:off x="230257" y="1432783"/>
            <a:ext cx="1789043" cy="312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latin typeface="Eras Light ITC" panose="020B0402030504020804" pitchFamily="34" charset="0"/>
              </a:rPr>
              <a:t>PRIMA PARTE</a:t>
            </a:r>
          </a:p>
        </p:txBody>
      </p:sp>
      <p:sp>
        <p:nvSpPr>
          <p:cNvPr id="30" name="Parentesi graffa aperta 29">
            <a:extLst>
              <a:ext uri="{FF2B5EF4-FFF2-40B4-BE49-F238E27FC236}">
                <a16:creationId xmlns:a16="http://schemas.microsoft.com/office/drawing/2014/main" id="{A8B9DFD5-DE5D-4A3E-AE0E-73319E9DCFFD}"/>
              </a:ext>
            </a:extLst>
          </p:cNvPr>
          <p:cNvSpPr/>
          <p:nvPr/>
        </p:nvSpPr>
        <p:spPr>
          <a:xfrm>
            <a:off x="2070650" y="1206345"/>
            <a:ext cx="164329" cy="924119"/>
          </a:xfrm>
          <a:prstGeom prst="leftBrace">
            <a:avLst>
              <a:gd name="adj1" fmla="val 8333"/>
              <a:gd name="adj2" fmla="val 51016"/>
            </a:avLst>
          </a:prstGeom>
          <a:noFill/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52FCA4D9-4437-47D4-9C51-64F252C056A0}"/>
              </a:ext>
            </a:extLst>
          </p:cNvPr>
          <p:cNvSpPr txBox="1">
            <a:spLocks/>
          </p:cNvSpPr>
          <p:nvPr/>
        </p:nvSpPr>
        <p:spPr>
          <a:xfrm>
            <a:off x="263382" y="5639039"/>
            <a:ext cx="1488879" cy="312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latin typeface="Eras Light ITC" panose="020B0402030504020804" pitchFamily="34" charset="0"/>
              </a:rPr>
              <a:t>QUINTA PARTE</a:t>
            </a:r>
          </a:p>
        </p:txBody>
      </p:sp>
      <p:sp>
        <p:nvSpPr>
          <p:cNvPr id="33" name="Sottotitolo 2">
            <a:extLst>
              <a:ext uri="{FF2B5EF4-FFF2-40B4-BE49-F238E27FC236}">
                <a16:creationId xmlns:a16="http://schemas.microsoft.com/office/drawing/2014/main" id="{82439D21-8030-431D-BA2C-1381565EC5E1}"/>
              </a:ext>
            </a:extLst>
          </p:cNvPr>
          <p:cNvSpPr txBox="1">
            <a:spLocks/>
          </p:cNvSpPr>
          <p:nvPr/>
        </p:nvSpPr>
        <p:spPr>
          <a:xfrm>
            <a:off x="2200530" y="5580577"/>
            <a:ext cx="2594108" cy="388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dirty="0">
                <a:solidFill>
                  <a:srgbClr val="006666"/>
                </a:solidFill>
                <a:latin typeface="Arial Narrow" panose="020B0606020202030204" pitchFamily="34" charset="0"/>
              </a:rPr>
              <a:t>&gt;</a:t>
            </a: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600" dirty="0">
                <a:latin typeface="Eras Light ITC" panose="020B0402030504020804" pitchFamily="34" charset="0"/>
              </a:rPr>
              <a:t>Come partecipare</a:t>
            </a:r>
          </a:p>
        </p:txBody>
      </p:sp>
      <p:sp>
        <p:nvSpPr>
          <p:cNvPr id="35" name="Parentesi graffa aperta 34">
            <a:extLst>
              <a:ext uri="{FF2B5EF4-FFF2-40B4-BE49-F238E27FC236}">
                <a16:creationId xmlns:a16="http://schemas.microsoft.com/office/drawing/2014/main" id="{F27366DC-4737-47E1-98E2-53DA5FA41C22}"/>
              </a:ext>
            </a:extLst>
          </p:cNvPr>
          <p:cNvSpPr/>
          <p:nvPr/>
        </p:nvSpPr>
        <p:spPr>
          <a:xfrm>
            <a:off x="2031558" y="5468792"/>
            <a:ext cx="198119" cy="557605"/>
          </a:xfrm>
          <a:prstGeom prst="leftBrace">
            <a:avLst>
              <a:gd name="adj1" fmla="val 8333"/>
              <a:gd name="adj2" fmla="val 51016"/>
            </a:avLst>
          </a:prstGeom>
          <a:noFill/>
          <a:ln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AF5D5066-E608-D0D8-FB0D-EA5A3EEB42D2}"/>
              </a:ext>
            </a:extLst>
          </p:cNvPr>
          <p:cNvSpPr txBox="1">
            <a:spLocks/>
          </p:cNvSpPr>
          <p:nvPr/>
        </p:nvSpPr>
        <p:spPr>
          <a:xfrm>
            <a:off x="2257509" y="3984886"/>
            <a:ext cx="6671807" cy="388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dirty="0">
                <a:solidFill>
                  <a:srgbClr val="006666"/>
                </a:solidFill>
                <a:latin typeface="Arial Narrow" panose="020B0606020202030204" pitchFamily="34" charset="0"/>
              </a:rPr>
              <a:t>&gt;</a:t>
            </a:r>
            <a:r>
              <a:rPr lang="it-IT" sz="1800" dirty="0">
                <a:latin typeface="Arial Narrow" panose="020B0606020202030204" pitchFamily="34" charset="0"/>
              </a:rPr>
              <a:t> </a:t>
            </a:r>
            <a:r>
              <a:rPr lang="it-IT" sz="1600" dirty="0">
                <a:latin typeface="Eras Light ITC" panose="020B0402030504020804" pitchFamily="34" charset="0"/>
              </a:rPr>
              <a:t>Il territorio urbanizzato, territorio rurale, parco</a:t>
            </a:r>
            <a:endParaRPr lang="it-IT" sz="1800" dirty="0"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652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12 – PIANI ATTUATIVI E PERMESSI A COSTRUIRE CONVENZIONATI  E 14 – AREE PRIMO PROGRAMMA PEEP E PEEP 95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486ABA65-8410-679B-C5D6-38401839C6E2}"/>
              </a:ext>
            </a:extLst>
          </p:cNvPr>
          <p:cNvSpPr txBox="1">
            <a:spLocks/>
          </p:cNvSpPr>
          <p:nvPr/>
        </p:nvSpPr>
        <p:spPr>
          <a:xfrm>
            <a:off x="81168" y="200413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PARTE SECONDA: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Le elaborazioni avviate e la relativa metodologia di lettura e di analisi della struttura urbana  e territoriale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658818B-52A1-9EC7-F06A-EF992BB1F560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876609" y="2220975"/>
            <a:ext cx="3588557" cy="31968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Sottotitolo 2">
            <a:extLst>
              <a:ext uri="{FF2B5EF4-FFF2-40B4-BE49-F238E27FC236}">
                <a16:creationId xmlns:a16="http://schemas.microsoft.com/office/drawing/2014/main" id="{D46D2213-6454-EC8A-824B-8CA01A90792F}"/>
              </a:ext>
            </a:extLst>
          </p:cNvPr>
          <p:cNvSpPr txBox="1">
            <a:spLocks/>
          </p:cNvSpPr>
          <p:nvPr/>
        </p:nvSpPr>
        <p:spPr>
          <a:xfrm>
            <a:off x="81168" y="1898913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12 – PIANI ATTUATIVI E PERMESSI A COSTRUIRE CONVENZIONATI  </a:t>
            </a:r>
            <a:r>
              <a:rPr lang="it-IT" sz="1200" b="1" dirty="0">
                <a:solidFill>
                  <a:srgbClr val="006666"/>
                </a:solidFill>
                <a:latin typeface="Eras Light ITC" panose="020B0402030504020804" pitchFamily="34" charset="0"/>
              </a:rPr>
              <a:t>     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14 – AREE PRIMO PROGRAMMA PEEP E PEEP 95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FD7A13A-CA39-3142-F11F-8FFE6029F3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40" b="265"/>
          <a:stretch/>
        </p:blipFill>
        <p:spPr>
          <a:xfrm>
            <a:off x="711793" y="2236233"/>
            <a:ext cx="3588557" cy="31662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6" name="Pulsante di azione: Informazioni 15">
            <a:hlinkClick r:id="rId5" action="ppaction://hlinkfile" highlightClick="1"/>
            <a:extLst>
              <a:ext uri="{FF2B5EF4-FFF2-40B4-BE49-F238E27FC236}">
                <a16:creationId xmlns:a16="http://schemas.microsoft.com/office/drawing/2014/main" id="{6D303B2A-2354-3B93-11E3-2DFD71F87B30}"/>
              </a:ext>
            </a:extLst>
          </p:cNvPr>
          <p:cNvSpPr/>
          <p:nvPr/>
        </p:nvSpPr>
        <p:spPr>
          <a:xfrm>
            <a:off x="354563" y="998290"/>
            <a:ext cx="242596" cy="298580"/>
          </a:xfrm>
          <a:prstGeom prst="actionButtonInformation">
            <a:avLst/>
          </a:prstGeom>
          <a:noFill/>
          <a:ln>
            <a:solidFill>
              <a:srgbClr val="0066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915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DD55CE06-C6E4-6FC1-E9CF-E8661C22F8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573337"/>
            <a:ext cx="9144000" cy="6060731"/>
          </a:xfrm>
          <a:prstGeom prst="rect">
            <a:avLst/>
          </a:prstGeom>
          <a:ln>
            <a:noFill/>
          </a:ln>
        </p:spPr>
      </p:pic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0" y="223932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SECONDA: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Le elaborazioni avviate e la relativa metodologia di lettura e di analisi della struttura urbana  e territoriale</a:t>
            </a: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200" b="1" dirty="0">
                <a:solidFill>
                  <a:schemeClr val="bg1"/>
                </a:solidFill>
                <a:latin typeface="Eras Light ITC" panose="020B0402030504020804" pitchFamily="34" charset="0"/>
              </a:rPr>
              <a:t>CLASSIFICAZIONE ACUSTICA –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UTOE 4P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 : PORTA A LUCCA – PRATALE NORD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  <a:p>
            <a:pPr algn="l">
              <a:spcBef>
                <a:spcPts val="0"/>
              </a:spcBef>
            </a:pPr>
            <a:endParaRPr lang="it-IT" sz="1200" b="1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094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81168" y="146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SECONDA: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Le elaborazioni avviate e la relativa metodologia di lettura e di analisi della struttura urbana  e territoriale</a:t>
            </a: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200" b="1" dirty="0">
                <a:solidFill>
                  <a:schemeClr val="bg1"/>
                </a:solidFill>
                <a:latin typeface="Eras Light ITC" panose="020B0402030504020804" pitchFamily="34" charset="0"/>
              </a:rPr>
              <a:t>CLASSIFICAZIONE ACUSTICA –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UTOE 7P: PISANOVA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 - CISANELLO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  <a:p>
            <a:pPr algn="l">
              <a:spcBef>
                <a:spcPts val="0"/>
              </a:spcBef>
            </a:pPr>
            <a:endParaRPr lang="it-IT" sz="1200" b="1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0C207B-F546-1427-952C-0A12A23D10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5"/>
          <a:stretch/>
        </p:blipFill>
        <p:spPr>
          <a:xfrm>
            <a:off x="0" y="784502"/>
            <a:ext cx="9144000" cy="581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33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C11947C2-8763-420A-9856-0EEB3882F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837"/>
            <a:ext cx="9144000" cy="6145765"/>
          </a:xfrm>
          <a:prstGeom prst="rect">
            <a:avLst/>
          </a:prstGeom>
        </p:spPr>
      </p:pic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81168" y="146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SECONDA: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Le elaborazioni avviate e la relativa metodologia di lettura e di analisi della struttura urbana  e territoriale</a:t>
            </a: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200" b="1" dirty="0">
                <a:solidFill>
                  <a:schemeClr val="bg1"/>
                </a:solidFill>
                <a:latin typeface="Eras Light ITC" panose="020B0402030504020804" pitchFamily="34" charset="0"/>
              </a:rPr>
              <a:t>CLASSIFICAZIONE ACUSTICA –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UTOE 14P: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 PORTA A MARE – SAN PIERO A GRADO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  <a:p>
            <a:pPr algn="l">
              <a:spcBef>
                <a:spcPts val="0"/>
              </a:spcBef>
            </a:pPr>
            <a:endParaRPr lang="it-IT" sz="1200" b="1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91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C94A3-1F18-8320-80CF-9C6CAAB34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46BF5AF9-478A-3487-2508-932F62C0E354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F4C4066-5251-9DFA-26F3-16C3960F93C4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BB44670-2DED-085E-F791-B75C3FB40887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2E4D9FDB-6010-EBAA-02C7-6D36E6253B46}"/>
              </a:ext>
            </a:extLst>
          </p:cNvPr>
          <p:cNvSpPr txBox="1">
            <a:spLocks/>
          </p:cNvSpPr>
          <p:nvPr/>
        </p:nvSpPr>
        <p:spPr>
          <a:xfrm>
            <a:off x="81168" y="146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SECONDA: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Le elaborazioni avviate e la relativa metodologia di lettura e di analisi della struttura urbana  e territoriale</a:t>
            </a: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1C89AA00-5ECF-3E04-0ACB-86DC898C81B8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200" b="1" dirty="0">
                <a:solidFill>
                  <a:schemeClr val="bg1"/>
                </a:solidFill>
                <a:latin typeface="Eras Light ITC" panose="020B0402030504020804" pitchFamily="34" charset="0"/>
              </a:rPr>
              <a:t>CLASSIFICAZIONE ACUSTICA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774CBC-AC76-0C14-82B1-3090A30CD0D2}"/>
              </a:ext>
            </a:extLst>
          </p:cNvPr>
          <p:cNvSpPr txBox="1"/>
          <p:nvPr/>
        </p:nvSpPr>
        <p:spPr>
          <a:xfrm>
            <a:off x="81168" y="1018459"/>
            <a:ext cx="8872695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b="1" dirty="0">
                <a:latin typeface="Eras Light ITC" panose="020B0402030504020804" pitchFamily="34" charset="0"/>
              </a:rPr>
              <a:t>Classe acustica I - Aree particolarmente protette (50-40)</a:t>
            </a:r>
          </a:p>
          <a:p>
            <a:pPr algn="just"/>
            <a:r>
              <a:rPr lang="it-IT" sz="1400" dirty="0">
                <a:latin typeface="Eras Light ITC" panose="020B0402030504020804" pitchFamily="34" charset="0"/>
              </a:rPr>
              <a:t>Rientrano in questa classe le aree nelle quali la quiete rappresenta un elemento di base per la loro utilizzazione: </a:t>
            </a:r>
            <a:r>
              <a:rPr lang="it-IT" sz="1400" b="1" dirty="0">
                <a:latin typeface="Eras Light ITC" panose="020B0402030504020804" pitchFamily="34" charset="0"/>
              </a:rPr>
              <a:t>aree ospedaliere, scolastiche, aree destinate al riposo ed allo svago, aree residenziali rurali, aree di particolare interesse urbanistico, parchi pubblici, ecc.</a:t>
            </a:r>
          </a:p>
          <a:p>
            <a:pPr algn="just"/>
            <a:r>
              <a:rPr lang="it-IT" sz="1400" dirty="0">
                <a:latin typeface="Eras Light ITC" panose="020B0402030504020804" pitchFamily="34" charset="0"/>
              </a:rPr>
              <a:t> </a:t>
            </a:r>
          </a:p>
          <a:p>
            <a:pPr algn="just"/>
            <a:r>
              <a:rPr lang="it-IT" sz="1400" b="1" dirty="0">
                <a:latin typeface="Eras Light ITC" panose="020B0402030504020804" pitchFamily="34" charset="0"/>
              </a:rPr>
              <a:t>Classe acustica II - Aree prevalentemente residenziali (55-45)</a:t>
            </a:r>
          </a:p>
          <a:p>
            <a:pPr algn="just"/>
            <a:r>
              <a:rPr lang="it-IT" sz="1400" dirty="0">
                <a:latin typeface="Eras Light ITC" panose="020B0402030504020804" pitchFamily="34" charset="0"/>
              </a:rPr>
              <a:t>Rientrano in questa classe le aree urbane interessate prevalentemente da </a:t>
            </a:r>
            <a:r>
              <a:rPr lang="it-IT" sz="1400" b="1" dirty="0">
                <a:latin typeface="Eras Light ITC" panose="020B0402030504020804" pitchFamily="34" charset="0"/>
              </a:rPr>
              <a:t>traffico veicolare locale, con bassa densità di popolazione, con limitata presenza di attività commerciali ed assenza di attività industriali e artigianali.</a:t>
            </a:r>
          </a:p>
          <a:p>
            <a:pPr algn="just"/>
            <a:endParaRPr lang="it-IT" sz="1400" dirty="0">
              <a:latin typeface="Eras Light ITC" panose="020B0402030504020804" pitchFamily="34" charset="0"/>
            </a:endParaRPr>
          </a:p>
          <a:p>
            <a:pPr algn="just"/>
            <a:r>
              <a:rPr lang="it-IT" sz="1400" b="1" dirty="0">
                <a:latin typeface="Eras Light ITC" panose="020B0402030504020804" pitchFamily="34" charset="0"/>
              </a:rPr>
              <a:t>Classe acustica III - Aree di tipo misto (60-65)</a:t>
            </a:r>
          </a:p>
          <a:p>
            <a:pPr algn="just"/>
            <a:r>
              <a:rPr lang="it-IT" sz="1400" dirty="0">
                <a:latin typeface="Eras Light ITC" panose="020B0402030504020804" pitchFamily="34" charset="0"/>
              </a:rPr>
              <a:t>Rientrano in questa classe le aree urbane interessate da </a:t>
            </a:r>
            <a:r>
              <a:rPr lang="it-IT" sz="1400" b="1" dirty="0">
                <a:latin typeface="Eras Light ITC" panose="020B0402030504020804" pitchFamily="34" charset="0"/>
              </a:rPr>
              <a:t>traffico veicolare locale o di attraversamento, con media densità di popolazione, con presenza di attività commerciali, uffici, con limitata presenza di attività artigianali e con assenza di attività industriali;</a:t>
            </a:r>
            <a:r>
              <a:rPr lang="it-IT" sz="1400" dirty="0">
                <a:latin typeface="Eras Light ITC" panose="020B0402030504020804" pitchFamily="34" charset="0"/>
              </a:rPr>
              <a:t> aree rurali interessate da attività che impiegano macchine operatrici.</a:t>
            </a:r>
          </a:p>
          <a:p>
            <a:pPr algn="just"/>
            <a:endParaRPr lang="it-IT" sz="1400" dirty="0">
              <a:latin typeface="Eras Light ITC" panose="020B0402030504020804" pitchFamily="34" charset="0"/>
            </a:endParaRPr>
          </a:p>
          <a:p>
            <a:pPr algn="just"/>
            <a:r>
              <a:rPr lang="it-IT" sz="1400" b="1" dirty="0">
                <a:latin typeface="Eras Light ITC" panose="020B0402030504020804" pitchFamily="34" charset="0"/>
              </a:rPr>
              <a:t>Classe acustica IV - Aree di intensa attività umana (65-55)</a:t>
            </a:r>
          </a:p>
          <a:p>
            <a:pPr algn="just"/>
            <a:r>
              <a:rPr lang="it-IT" sz="1400" dirty="0">
                <a:latin typeface="Eras Light ITC" panose="020B0402030504020804" pitchFamily="34" charset="0"/>
              </a:rPr>
              <a:t>Rientrano in questa classe le aree urbane interessate da </a:t>
            </a:r>
            <a:r>
              <a:rPr lang="it-IT" sz="1400" b="1" dirty="0">
                <a:latin typeface="Eras Light ITC" panose="020B0402030504020804" pitchFamily="34" charset="0"/>
              </a:rPr>
              <a:t>intenso traffico veicolare, con alta densità di popolazione, con elevata presenza di attività commerciali e uffici con presenza di attività artigianali; le aree in prossimità di strade di grande comunicazione e di linee ferroviarie; le aree portuali, le aree con limitata presenza di piccole industrie.</a:t>
            </a:r>
          </a:p>
          <a:p>
            <a:pPr algn="just"/>
            <a:endParaRPr lang="it-IT" sz="1400" dirty="0">
              <a:latin typeface="Eras Light ITC" panose="020B0402030504020804" pitchFamily="34" charset="0"/>
            </a:endParaRPr>
          </a:p>
          <a:p>
            <a:pPr algn="just"/>
            <a:r>
              <a:rPr lang="it-IT" sz="1400" b="1" dirty="0">
                <a:latin typeface="Eras Light ITC" panose="020B0402030504020804" pitchFamily="34" charset="0"/>
              </a:rPr>
              <a:t>Classe acustica V - Aree prevalentemente industriali (70-60)</a:t>
            </a:r>
          </a:p>
          <a:p>
            <a:pPr algn="just"/>
            <a:r>
              <a:rPr lang="it-IT" sz="1400" dirty="0">
                <a:latin typeface="Eras Light ITC" panose="020B0402030504020804" pitchFamily="34" charset="0"/>
              </a:rPr>
              <a:t>Rientrano in questa classe le </a:t>
            </a:r>
            <a:r>
              <a:rPr lang="it-IT" sz="1400" b="1" dirty="0">
                <a:latin typeface="Eras Light ITC" panose="020B0402030504020804" pitchFamily="34" charset="0"/>
              </a:rPr>
              <a:t>aree interessate da insediamenti industriali e con scarsità di abitazioni</a:t>
            </a:r>
            <a:r>
              <a:rPr lang="it-IT" sz="1400" dirty="0">
                <a:latin typeface="Eras Light ITC" panose="020B0402030504020804" pitchFamily="34" charset="0"/>
              </a:rPr>
              <a:t>.</a:t>
            </a:r>
          </a:p>
          <a:p>
            <a:pPr algn="just"/>
            <a:endParaRPr lang="it-IT" sz="1400" dirty="0">
              <a:latin typeface="Eras Light ITC" panose="020B0402030504020804" pitchFamily="34" charset="0"/>
            </a:endParaRPr>
          </a:p>
          <a:p>
            <a:pPr algn="just"/>
            <a:r>
              <a:rPr lang="it-IT" sz="1400" b="1" dirty="0">
                <a:latin typeface="Eras Light ITC" panose="020B0402030504020804" pitchFamily="34" charset="0"/>
              </a:rPr>
              <a:t>Classe acustica VI - Aree esclusivamente industriali (70-70)</a:t>
            </a:r>
          </a:p>
          <a:p>
            <a:pPr algn="just"/>
            <a:r>
              <a:rPr lang="it-IT" sz="1400" dirty="0">
                <a:latin typeface="Eras Light ITC" panose="020B0402030504020804" pitchFamily="34" charset="0"/>
              </a:rPr>
              <a:t>Rientrano in questa classe le </a:t>
            </a:r>
            <a:r>
              <a:rPr lang="it-IT" sz="1400" b="1" dirty="0">
                <a:latin typeface="Eras Light ITC" panose="020B0402030504020804" pitchFamily="34" charset="0"/>
              </a:rPr>
              <a:t>aree esclusivamente interessate da attività industriali e prive di insediamenti abitativi</a:t>
            </a:r>
            <a:r>
              <a:rPr lang="it-IT" sz="1400" dirty="0">
                <a:latin typeface="Eras Light ITC" panose="020B0402030504020804" pitchFamily="34" charset="0"/>
              </a:rPr>
              <a:t>.</a:t>
            </a:r>
          </a:p>
          <a:p>
            <a:endParaRPr lang="it-IT" sz="1400" dirty="0"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20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4BF945B7-7735-A5D7-2509-E8E88B7094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9"/>
          <a:stretch/>
        </p:blipFill>
        <p:spPr>
          <a:xfrm>
            <a:off x="0" y="694634"/>
            <a:ext cx="9144000" cy="5892782"/>
          </a:xfrm>
          <a:prstGeom prst="rect">
            <a:avLst/>
          </a:prstGeom>
        </p:spPr>
      </p:pic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81168" y="146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SECONDA: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Le elaborazioni avviate e la relativa metodologia di lettura e di analisi della struttura urbana  e territoriale</a:t>
            </a:r>
          </a:p>
          <a:p>
            <a:pPr algn="l">
              <a:spcBef>
                <a:spcPts val="0"/>
              </a:spcBef>
            </a:pPr>
            <a:endParaRPr lang="it-IT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200" b="1" dirty="0">
                <a:solidFill>
                  <a:schemeClr val="bg1"/>
                </a:solidFill>
                <a:latin typeface="Eras Light ITC" panose="020B0402030504020804" pitchFamily="34" charset="0"/>
              </a:rPr>
              <a:t>CLASSIFICAZIONE ALTEZZE –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UTOE 4P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 : PORTA A LUCCA – PRATALE NORD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  <a:p>
            <a:pPr algn="l">
              <a:spcBef>
                <a:spcPts val="0"/>
              </a:spcBef>
            </a:pPr>
            <a:endParaRPr lang="it-IT" sz="1200" b="1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558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4BED2C3-8237-6676-E618-C2E5DA9039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7"/>
          <a:stretch/>
        </p:blipFill>
        <p:spPr>
          <a:xfrm>
            <a:off x="0" y="786888"/>
            <a:ext cx="9144000" cy="5800532"/>
          </a:xfrm>
          <a:prstGeom prst="rect">
            <a:avLst/>
          </a:prstGeom>
        </p:spPr>
      </p:pic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81168" y="146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SECONDA: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Le elaborazioni avviate e la relativa metodologia di lettura e di analisi della struttura urbana  e territoriale</a:t>
            </a: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200" b="1" dirty="0">
                <a:solidFill>
                  <a:schemeClr val="bg1"/>
                </a:solidFill>
                <a:latin typeface="Eras Light ITC" panose="020B0402030504020804" pitchFamily="34" charset="0"/>
              </a:rPr>
              <a:t>CLASSIFICAZIONE ALTEZZE –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UTOE 7P: PISANOVA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 - CISANELLO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  <a:p>
            <a:pPr algn="l">
              <a:spcBef>
                <a:spcPts val="0"/>
              </a:spcBef>
            </a:pPr>
            <a:endParaRPr lang="it-IT" sz="1200" b="1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27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4EA03BED-7221-59B2-A555-4CA4EFAA06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130"/>
            <a:ext cx="9144000" cy="5803459"/>
          </a:xfrm>
          <a:prstGeom prst="rect">
            <a:avLst/>
          </a:prstGeom>
        </p:spPr>
      </p:pic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81168" y="146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SECONDA: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Le elaborazioni avviate e la relativa metodologia di lettura e di analisi della struttura urbana  e territoriale</a:t>
            </a: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200" b="1" dirty="0">
                <a:solidFill>
                  <a:schemeClr val="bg1"/>
                </a:solidFill>
                <a:latin typeface="Eras Light ITC" panose="020B0402030504020804" pitchFamily="34" charset="0"/>
              </a:rPr>
              <a:t>CLASSIFICAZIONE ALTEZZE –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UTOE 14P: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 PORTA A MARE – SAN PIERO A GRADO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  <a:p>
            <a:pPr algn="l">
              <a:spcBef>
                <a:spcPts val="0"/>
              </a:spcBef>
            </a:pPr>
            <a:endParaRPr lang="it-IT" sz="1200" b="1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424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8D9DFD7-4B62-0540-79FC-E802885345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"/>
          <a:stretch/>
        </p:blipFill>
        <p:spPr>
          <a:xfrm>
            <a:off x="0" y="683159"/>
            <a:ext cx="9144000" cy="5916280"/>
          </a:xfrm>
          <a:prstGeom prst="rect">
            <a:avLst/>
          </a:prstGeom>
        </p:spPr>
      </p:pic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81168" y="146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SECONDA: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Le elaborazioni avviate e la relativa metodologia di lettura e di analisi della struttura urbana  e territoriale</a:t>
            </a:r>
            <a:endParaRPr lang="it-IT" sz="12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200" b="1" dirty="0">
                <a:solidFill>
                  <a:schemeClr val="bg1"/>
                </a:solidFill>
                <a:latin typeface="Eras Light ITC" panose="020B0402030504020804" pitchFamily="34" charset="0"/>
              </a:rPr>
              <a:t>PERIODIZZAZIONE –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UTOE 7P: PISANOVA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 - CISANELLO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  <a:p>
            <a:pPr algn="l">
              <a:spcBef>
                <a:spcPts val="0"/>
              </a:spcBef>
            </a:pPr>
            <a:endParaRPr lang="it-IT" sz="1200" b="1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55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1781F1D-CAA2-458F-E969-45D0CA28B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130"/>
            <a:ext cx="9144000" cy="5829558"/>
          </a:xfrm>
          <a:prstGeom prst="rect">
            <a:avLst/>
          </a:prstGeom>
        </p:spPr>
      </p:pic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98589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81168" y="146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SECONDA: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Le elaborazioni avviate e la relativa metodologia di lettura e di analisi della struttura urbana  e territoriale</a:t>
            </a:r>
            <a:endParaRPr lang="it-IT" sz="12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6C7BF43-4490-898B-8033-617C18196242}"/>
              </a:ext>
            </a:extLst>
          </p:cNvPr>
          <p:cNvSpPr txBox="1">
            <a:spLocks/>
          </p:cNvSpPr>
          <p:nvPr/>
        </p:nvSpPr>
        <p:spPr>
          <a:xfrm>
            <a:off x="0" y="6598589"/>
            <a:ext cx="9299052" cy="674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200" b="1" dirty="0">
                <a:solidFill>
                  <a:schemeClr val="bg1"/>
                </a:solidFill>
                <a:latin typeface="Eras Light ITC" panose="020B0402030504020804" pitchFamily="34" charset="0"/>
              </a:rPr>
              <a:t>PERIODIZZAZIONE –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UTOE 14P:</a:t>
            </a:r>
            <a:r>
              <a:rPr kumimoji="0" lang="it-IT" sz="1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Light ITC" panose="020B0402030504020804" pitchFamily="34" charset="0"/>
                <a:ea typeface="+mn-ea"/>
                <a:cs typeface="+mn-cs"/>
              </a:rPr>
              <a:t> PORTA A MARE – SAN PIERO A GRADO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Light ITC" panose="020B0402030504020804" pitchFamily="34" charset="0"/>
              <a:ea typeface="+mn-ea"/>
              <a:cs typeface="+mn-cs"/>
            </a:endParaRPr>
          </a:p>
          <a:p>
            <a:pPr algn="l">
              <a:spcBef>
                <a:spcPts val="0"/>
              </a:spcBef>
            </a:pPr>
            <a:endParaRPr lang="it-IT" sz="1200" b="1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795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0" y="107552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PARTE PRIMA: </a:t>
            </a:r>
          </a:p>
          <a:p>
            <a:pPr lvl="0" algn="l">
              <a:spcBef>
                <a:spcPts val="0"/>
              </a:spcBef>
              <a:defRPr/>
            </a:pPr>
            <a:r>
              <a:rPr lang="it-IT" sz="14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Dal Bando per la manifestazione di interesse all’avvio del procedimento per la formazione del POC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4EE83A41-149E-5162-544E-018BA2289B3F}"/>
              </a:ext>
            </a:extLst>
          </p:cNvPr>
          <p:cNvSpPr txBox="1">
            <a:spLocks/>
          </p:cNvSpPr>
          <p:nvPr/>
        </p:nvSpPr>
        <p:spPr>
          <a:xfrm>
            <a:off x="81378" y="1086537"/>
            <a:ext cx="1979606" cy="1058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DELIBERA DI GIUNTA COMUNALE n. 239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 22.09.2022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0930E7-4721-A9A6-38FB-CE1CF59C9184}"/>
              </a:ext>
            </a:extLst>
          </p:cNvPr>
          <p:cNvSpPr txBox="1"/>
          <p:nvPr/>
        </p:nvSpPr>
        <p:spPr>
          <a:xfrm>
            <a:off x="2324246" y="914677"/>
            <a:ext cx="56427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 </a:t>
            </a:r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Avvio del procedimento previsto dall’art. 95 comma 8 della L.R. n. 65/2014.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43C92CE-05A9-F8EA-C05D-FF0DD0B02103}"/>
              </a:ext>
            </a:extLst>
          </p:cNvPr>
          <p:cNvSpPr txBox="1"/>
          <p:nvPr/>
        </p:nvSpPr>
        <p:spPr>
          <a:xfrm>
            <a:off x="2324246" y="1426120"/>
            <a:ext cx="592706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 </a:t>
            </a:r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Approvazione della  proposta di avviso pubblico e dello schema di documento esplicativo denominato “Indicazioni, criteri e direttive per la redazione del piano operativo”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5F6898A-7616-F520-26FF-B856A627CC41}"/>
              </a:ext>
            </a:extLst>
          </p:cNvPr>
          <p:cNvSpPr txBox="1"/>
          <p:nvPr/>
        </p:nvSpPr>
        <p:spPr>
          <a:xfrm>
            <a:off x="2324246" y="2678140"/>
            <a:ext cx="6551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</a:t>
            </a:r>
            <a:r>
              <a:rPr lang="it-IT" sz="16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approvazione avviso pubblico di cui all’art. 95 comma 8</a:t>
            </a:r>
          </a:p>
          <a:p>
            <a:pPr algn="just"/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della L.R. 10 novembre 2014, n. 65 e relativo documento esplicativo.</a:t>
            </a:r>
          </a:p>
        </p:txBody>
      </p:sp>
      <p:sp>
        <p:nvSpPr>
          <p:cNvPr id="19" name="Parentesi graffa aperta 18">
            <a:extLst>
              <a:ext uri="{FF2B5EF4-FFF2-40B4-BE49-F238E27FC236}">
                <a16:creationId xmlns:a16="http://schemas.microsoft.com/office/drawing/2014/main" id="{5F421329-FC12-75C4-8442-CC68AAF1258E}"/>
              </a:ext>
            </a:extLst>
          </p:cNvPr>
          <p:cNvSpPr/>
          <p:nvPr/>
        </p:nvSpPr>
        <p:spPr>
          <a:xfrm>
            <a:off x="2060984" y="944112"/>
            <a:ext cx="263262" cy="1459969"/>
          </a:xfrm>
          <a:prstGeom prst="leftBrace">
            <a:avLst>
              <a:gd name="adj1" fmla="val 36011"/>
              <a:gd name="adj2" fmla="val 50000"/>
            </a:avLst>
          </a:prstGeom>
          <a:noFill/>
          <a:ln w="28575">
            <a:solidFill>
              <a:srgbClr val="00A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Sottotitolo 2">
            <a:extLst>
              <a:ext uri="{FF2B5EF4-FFF2-40B4-BE49-F238E27FC236}">
                <a16:creationId xmlns:a16="http://schemas.microsoft.com/office/drawing/2014/main" id="{99C09564-E9AE-4426-A662-D045DD00A9BD}"/>
              </a:ext>
            </a:extLst>
          </p:cNvPr>
          <p:cNvSpPr txBox="1">
            <a:spLocks/>
          </p:cNvSpPr>
          <p:nvPr/>
        </p:nvSpPr>
        <p:spPr>
          <a:xfrm>
            <a:off x="0" y="2678381"/>
            <a:ext cx="2008516" cy="10584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DETERMINA DIRIGENZIALE n. 1556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 04.10.2022</a:t>
            </a:r>
          </a:p>
        </p:txBody>
      </p:sp>
      <p:sp>
        <p:nvSpPr>
          <p:cNvPr id="22" name="Parentesi graffa aperta 21">
            <a:extLst>
              <a:ext uri="{FF2B5EF4-FFF2-40B4-BE49-F238E27FC236}">
                <a16:creationId xmlns:a16="http://schemas.microsoft.com/office/drawing/2014/main" id="{978EB1F0-CA22-4F26-85BB-5B1C9AFD4997}"/>
              </a:ext>
            </a:extLst>
          </p:cNvPr>
          <p:cNvSpPr/>
          <p:nvPr/>
        </p:nvSpPr>
        <p:spPr>
          <a:xfrm>
            <a:off x="2060984" y="2616855"/>
            <a:ext cx="263262" cy="957487"/>
          </a:xfrm>
          <a:prstGeom prst="leftBrace">
            <a:avLst>
              <a:gd name="adj1" fmla="val 36011"/>
              <a:gd name="adj2" fmla="val 50000"/>
            </a:avLst>
          </a:prstGeom>
          <a:noFill/>
          <a:ln w="28575">
            <a:solidFill>
              <a:srgbClr val="00A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Sottotitolo 2">
            <a:extLst>
              <a:ext uri="{FF2B5EF4-FFF2-40B4-BE49-F238E27FC236}">
                <a16:creationId xmlns:a16="http://schemas.microsoft.com/office/drawing/2014/main" id="{69E9C583-C3B9-4BEA-BE1D-AA0EB9EF7CD5}"/>
              </a:ext>
            </a:extLst>
          </p:cNvPr>
          <p:cNvSpPr txBox="1">
            <a:spLocks/>
          </p:cNvSpPr>
          <p:nvPr/>
        </p:nvSpPr>
        <p:spPr>
          <a:xfrm>
            <a:off x="81378" y="4112954"/>
            <a:ext cx="1979606" cy="1058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DELIBERA DI GIUNTA COMUNALE n. 5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 12.01.2023</a:t>
            </a:r>
          </a:p>
        </p:txBody>
      </p:sp>
      <p:sp>
        <p:nvSpPr>
          <p:cNvPr id="26" name="Parentesi graffa aperta 25">
            <a:extLst>
              <a:ext uri="{FF2B5EF4-FFF2-40B4-BE49-F238E27FC236}">
                <a16:creationId xmlns:a16="http://schemas.microsoft.com/office/drawing/2014/main" id="{99958D54-577D-4E4B-B01D-64365C8821EC}"/>
              </a:ext>
            </a:extLst>
          </p:cNvPr>
          <p:cNvSpPr/>
          <p:nvPr/>
        </p:nvSpPr>
        <p:spPr>
          <a:xfrm>
            <a:off x="2081751" y="3808764"/>
            <a:ext cx="341851" cy="1255338"/>
          </a:xfrm>
          <a:prstGeom prst="leftBrace">
            <a:avLst>
              <a:gd name="adj1" fmla="val 36011"/>
              <a:gd name="adj2" fmla="val 50000"/>
            </a:avLst>
          </a:prstGeom>
          <a:noFill/>
          <a:ln w="28575">
            <a:solidFill>
              <a:srgbClr val="00A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28AB64A-7410-4C87-8E58-10BD8175B403}"/>
              </a:ext>
            </a:extLst>
          </p:cNvPr>
          <p:cNvSpPr txBox="1"/>
          <p:nvPr/>
        </p:nvSpPr>
        <p:spPr>
          <a:xfrm>
            <a:off x="2252677" y="3901974"/>
            <a:ext cx="6551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</a:t>
            </a:r>
            <a:r>
              <a:rPr lang="it-IT" sz="16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Viene dato atto dei contributi pervenuti procedendo ad una loro classificazione in base alle richieste formulate.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133D442-CC4F-4EA8-9340-4CD21D0B764B}"/>
              </a:ext>
            </a:extLst>
          </p:cNvPr>
          <p:cNvSpPr txBox="1"/>
          <p:nvPr/>
        </p:nvSpPr>
        <p:spPr>
          <a:xfrm>
            <a:off x="2252677" y="4429011"/>
            <a:ext cx="6551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</a:t>
            </a:r>
            <a:r>
              <a:rPr lang="it-IT" sz="16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Viene dato atto della successiva valutazione dei contributi nell’ambito delle attività di predisposizione  del POC.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9B1A9DE-D32A-465B-92B3-8570B7B64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9"/>
          <a:stretch/>
        </p:blipFill>
        <p:spPr>
          <a:xfrm>
            <a:off x="5879956" y="1086536"/>
            <a:ext cx="3066146" cy="54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0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81168" y="139819"/>
            <a:ext cx="9299052" cy="621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TERZA: </a:t>
            </a:r>
          </a:p>
          <a:p>
            <a:pPr algn="l">
              <a:spcBef>
                <a:spcPts val="0"/>
              </a:spcBef>
            </a:pPr>
            <a:r>
              <a:rPr lang="it-IT" sz="16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La conformazione del POC al PIT/PPR</a:t>
            </a:r>
            <a:endParaRPr lang="it-IT" sz="16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238643D4-D22F-251B-CF2F-2DEEA8283EAF}"/>
              </a:ext>
            </a:extLst>
          </p:cNvPr>
          <p:cNvGrpSpPr/>
          <p:nvPr/>
        </p:nvGrpSpPr>
        <p:grpSpPr>
          <a:xfrm>
            <a:off x="0" y="795130"/>
            <a:ext cx="9144000" cy="1671381"/>
            <a:chOff x="0" y="795130"/>
            <a:chExt cx="9144000" cy="1671381"/>
          </a:xfrm>
        </p:grpSpPr>
        <p:sp>
          <p:nvSpPr>
            <p:cNvPr id="3" name="Freccia a gallone 2">
              <a:extLst>
                <a:ext uri="{FF2B5EF4-FFF2-40B4-BE49-F238E27FC236}">
                  <a16:creationId xmlns:a16="http://schemas.microsoft.com/office/drawing/2014/main" id="{58BF6549-8D83-7F79-0EE2-647282659F91}"/>
                </a:ext>
              </a:extLst>
            </p:cNvPr>
            <p:cNvSpPr/>
            <p:nvPr/>
          </p:nvSpPr>
          <p:spPr>
            <a:xfrm>
              <a:off x="5835696" y="1113963"/>
              <a:ext cx="3190408" cy="1352548"/>
            </a:xfrm>
            <a:prstGeom prst="chevron">
              <a:avLst/>
            </a:prstGeom>
            <a:solidFill>
              <a:srgbClr val="006666"/>
            </a:solidFill>
            <a:ln>
              <a:solidFill>
                <a:srgbClr val="00D0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5DDF4E20-9C7E-47FB-8350-BA50D556B2C0}"/>
                </a:ext>
              </a:extLst>
            </p:cNvPr>
            <p:cNvCxnSpPr/>
            <p:nvPr/>
          </p:nvCxnSpPr>
          <p:spPr>
            <a:xfrm>
              <a:off x="0" y="795130"/>
              <a:ext cx="9144000" cy="0"/>
            </a:xfrm>
            <a:prstGeom prst="line">
              <a:avLst/>
            </a:prstGeom>
            <a:ln w="12700">
              <a:solidFill>
                <a:srgbClr val="00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Sottotitolo 2">
              <a:extLst>
                <a:ext uri="{FF2B5EF4-FFF2-40B4-BE49-F238E27FC236}">
                  <a16:creationId xmlns:a16="http://schemas.microsoft.com/office/drawing/2014/main" id="{DF83877C-E37F-2A3E-64A2-774E1D52394A}"/>
                </a:ext>
              </a:extLst>
            </p:cNvPr>
            <p:cNvSpPr txBox="1">
              <a:spLocks/>
            </p:cNvSpPr>
            <p:nvPr/>
          </p:nvSpPr>
          <p:spPr>
            <a:xfrm>
              <a:off x="6387679" y="1318658"/>
              <a:ext cx="2313642" cy="99059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PSI Conformato 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al PIT/PPR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3 sedute della Conferenza Paesaggistica</a:t>
              </a:r>
            </a:p>
          </p:txBody>
        </p:sp>
        <p:sp>
          <p:nvSpPr>
            <p:cNvPr id="7" name="Freccia a gallone 6">
              <a:extLst>
                <a:ext uri="{FF2B5EF4-FFF2-40B4-BE49-F238E27FC236}">
                  <a16:creationId xmlns:a16="http://schemas.microsoft.com/office/drawing/2014/main" id="{9B8F4EE6-E217-D73F-5B51-797C98CC5133}"/>
                </a:ext>
              </a:extLst>
            </p:cNvPr>
            <p:cNvSpPr/>
            <p:nvPr/>
          </p:nvSpPr>
          <p:spPr>
            <a:xfrm>
              <a:off x="1272988" y="1104900"/>
              <a:ext cx="2075983" cy="1352548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D0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9" name="Freccia a gallone 8">
              <a:extLst>
                <a:ext uri="{FF2B5EF4-FFF2-40B4-BE49-F238E27FC236}">
                  <a16:creationId xmlns:a16="http://schemas.microsoft.com/office/drawing/2014/main" id="{AFA5A829-6653-4B13-8EE0-6FEFC9A79973}"/>
                </a:ext>
              </a:extLst>
            </p:cNvPr>
            <p:cNvSpPr/>
            <p:nvPr/>
          </p:nvSpPr>
          <p:spPr>
            <a:xfrm>
              <a:off x="2796988" y="1104900"/>
              <a:ext cx="2075983" cy="1352548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D0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0" name="Freccia a gallone 9">
              <a:extLst>
                <a:ext uri="{FF2B5EF4-FFF2-40B4-BE49-F238E27FC236}">
                  <a16:creationId xmlns:a16="http://schemas.microsoft.com/office/drawing/2014/main" id="{5F444C81-655B-CCDA-3147-DF30F143AFE4}"/>
                </a:ext>
              </a:extLst>
            </p:cNvPr>
            <p:cNvSpPr/>
            <p:nvPr/>
          </p:nvSpPr>
          <p:spPr>
            <a:xfrm>
              <a:off x="4311696" y="1104900"/>
              <a:ext cx="2075983" cy="1352548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D0C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1" name="Sottotitolo 2">
              <a:extLst>
                <a:ext uri="{FF2B5EF4-FFF2-40B4-BE49-F238E27FC236}">
                  <a16:creationId xmlns:a16="http://schemas.microsoft.com/office/drawing/2014/main" id="{CC51E545-15FB-0DFC-AF38-9C2604EC8D9B}"/>
                </a:ext>
              </a:extLst>
            </p:cNvPr>
            <p:cNvSpPr txBox="1">
              <a:spLocks/>
            </p:cNvSpPr>
            <p:nvPr/>
          </p:nvSpPr>
          <p:spPr>
            <a:xfrm>
              <a:off x="1673271" y="1447800"/>
              <a:ext cx="1755030" cy="66674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400" b="1" dirty="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I seduta</a:t>
              </a:r>
            </a:p>
            <a:p>
              <a:r>
                <a:rPr lang="it-IT" sz="1200" b="1" dirty="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2 febbraio 2023</a:t>
              </a:r>
            </a:p>
          </p:txBody>
        </p:sp>
        <p:sp>
          <p:nvSpPr>
            <p:cNvPr id="12" name="Sottotitolo 2">
              <a:extLst>
                <a:ext uri="{FF2B5EF4-FFF2-40B4-BE49-F238E27FC236}">
                  <a16:creationId xmlns:a16="http://schemas.microsoft.com/office/drawing/2014/main" id="{CE17B47B-4526-C69F-5F5E-A4535645EA5A}"/>
                </a:ext>
              </a:extLst>
            </p:cNvPr>
            <p:cNvSpPr txBox="1">
              <a:spLocks/>
            </p:cNvSpPr>
            <p:nvPr/>
          </p:nvSpPr>
          <p:spPr>
            <a:xfrm>
              <a:off x="3196522" y="1461859"/>
              <a:ext cx="1755030" cy="66674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400" b="1" dirty="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II seduta</a:t>
              </a:r>
            </a:p>
            <a:p>
              <a:r>
                <a:rPr lang="it-IT" sz="1200" b="1" dirty="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23 febbraio 2023</a:t>
              </a:r>
            </a:p>
          </p:txBody>
        </p:sp>
        <p:sp>
          <p:nvSpPr>
            <p:cNvPr id="13" name="Sottotitolo 2">
              <a:extLst>
                <a:ext uri="{FF2B5EF4-FFF2-40B4-BE49-F238E27FC236}">
                  <a16:creationId xmlns:a16="http://schemas.microsoft.com/office/drawing/2014/main" id="{440F6CBB-BAC1-5023-F958-9227B27D5816}"/>
                </a:ext>
              </a:extLst>
            </p:cNvPr>
            <p:cNvSpPr txBox="1">
              <a:spLocks/>
            </p:cNvSpPr>
            <p:nvPr/>
          </p:nvSpPr>
          <p:spPr>
            <a:xfrm>
              <a:off x="4641941" y="1461859"/>
              <a:ext cx="1755030" cy="66674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400" b="1" dirty="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III seduta</a:t>
              </a:r>
            </a:p>
            <a:p>
              <a:r>
                <a:rPr lang="it-IT" sz="1200" b="1" dirty="0"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9 giugno 2023</a:t>
              </a:r>
            </a:p>
          </p:txBody>
        </p:sp>
        <p:sp>
          <p:nvSpPr>
            <p:cNvPr id="14" name="Sottotitolo 2">
              <a:extLst>
                <a:ext uri="{FF2B5EF4-FFF2-40B4-BE49-F238E27FC236}">
                  <a16:creationId xmlns:a16="http://schemas.microsoft.com/office/drawing/2014/main" id="{7A508B01-537E-F8C9-D119-C3280A3C2ED2}"/>
                </a:ext>
              </a:extLst>
            </p:cNvPr>
            <p:cNvSpPr txBox="1">
              <a:spLocks/>
            </p:cNvSpPr>
            <p:nvPr/>
          </p:nvSpPr>
          <p:spPr>
            <a:xfrm>
              <a:off x="63216" y="1480581"/>
              <a:ext cx="1755030" cy="66674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400" b="1" dirty="0">
                  <a:solidFill>
                    <a:srgbClr val="00A6A2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rPr>
                <a:t>Da dove partiamo……</a:t>
              </a:r>
              <a:endParaRPr lang="it-IT" sz="1200" b="1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Sottotitolo 2">
            <a:extLst>
              <a:ext uri="{FF2B5EF4-FFF2-40B4-BE49-F238E27FC236}">
                <a16:creationId xmlns:a16="http://schemas.microsoft.com/office/drawing/2014/main" id="{869D5EE9-CC95-82BC-EB4A-6CA360E261FB}"/>
              </a:ext>
            </a:extLst>
          </p:cNvPr>
          <p:cNvSpPr txBox="1">
            <a:spLocks/>
          </p:cNvSpPr>
          <p:nvPr/>
        </p:nvSpPr>
        <p:spPr>
          <a:xfrm>
            <a:off x="412315" y="3007850"/>
            <a:ext cx="2075983" cy="112095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I TEMI della conformazione del POC al PIT/PPR </a:t>
            </a:r>
          </a:p>
        </p:txBody>
      </p:sp>
      <p:sp>
        <p:nvSpPr>
          <p:cNvPr id="18" name="Sottotitolo 2">
            <a:extLst>
              <a:ext uri="{FF2B5EF4-FFF2-40B4-BE49-F238E27FC236}">
                <a16:creationId xmlns:a16="http://schemas.microsoft.com/office/drawing/2014/main" id="{9A64B846-7F4C-532B-5E56-23FBEBA5998E}"/>
              </a:ext>
            </a:extLst>
          </p:cNvPr>
          <p:cNvSpPr txBox="1">
            <a:spLocks/>
          </p:cNvSpPr>
          <p:nvPr/>
        </p:nvSpPr>
        <p:spPr>
          <a:xfrm>
            <a:off x="3196521" y="2868839"/>
            <a:ext cx="5504799" cy="560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ART. 136 D.LGS 42/2004</a:t>
            </a:r>
            <a:r>
              <a:rPr lang="it-IT" sz="16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: BENI E AREE DI NOTEVOLE INTERESSE PUBBLICO</a:t>
            </a:r>
          </a:p>
          <a:p>
            <a:pPr algn="l"/>
            <a:endParaRPr lang="it-IT" sz="1600" b="1" dirty="0"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Sottotitolo 2">
            <a:extLst>
              <a:ext uri="{FF2B5EF4-FFF2-40B4-BE49-F238E27FC236}">
                <a16:creationId xmlns:a16="http://schemas.microsoft.com/office/drawing/2014/main" id="{187556EE-8D2E-928E-0AEE-1F85312F2913}"/>
              </a:ext>
            </a:extLst>
          </p:cNvPr>
          <p:cNvSpPr txBox="1">
            <a:spLocks/>
          </p:cNvSpPr>
          <p:nvPr/>
        </p:nvSpPr>
        <p:spPr>
          <a:xfrm>
            <a:off x="3196519" y="5096148"/>
            <a:ext cx="5252155" cy="722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PARTE 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SECONDA</a:t>
            </a:r>
            <a:r>
              <a:rPr lang="it-IT" sz="1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D.LGS 42/2004 </a:t>
            </a:r>
            <a:r>
              <a:rPr lang="it-IT" sz="16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– RICOGNIZIONE DEI BENI CULTURALI</a:t>
            </a:r>
          </a:p>
        </p:txBody>
      </p:sp>
      <p:sp>
        <p:nvSpPr>
          <p:cNvPr id="23" name="Parentesi graffa aperta 22">
            <a:extLst>
              <a:ext uri="{FF2B5EF4-FFF2-40B4-BE49-F238E27FC236}">
                <a16:creationId xmlns:a16="http://schemas.microsoft.com/office/drawing/2014/main" id="{849B371E-4216-F618-8613-09CB694EC93D}"/>
              </a:ext>
            </a:extLst>
          </p:cNvPr>
          <p:cNvSpPr/>
          <p:nvPr/>
        </p:nvSpPr>
        <p:spPr>
          <a:xfrm>
            <a:off x="2632893" y="2583141"/>
            <a:ext cx="516208" cy="3499536"/>
          </a:xfrm>
          <a:prstGeom prst="leftBrace">
            <a:avLst>
              <a:gd name="adj1" fmla="val 36011"/>
              <a:gd name="adj2" fmla="val 50000"/>
            </a:avLst>
          </a:prstGeom>
          <a:noFill/>
          <a:ln w="28575">
            <a:solidFill>
              <a:srgbClr val="00A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Sottotitolo 2">
            <a:extLst>
              <a:ext uri="{FF2B5EF4-FFF2-40B4-BE49-F238E27FC236}">
                <a16:creationId xmlns:a16="http://schemas.microsoft.com/office/drawing/2014/main" id="{725AE34E-A20A-A617-7E5C-28C576B5C4E7}"/>
              </a:ext>
            </a:extLst>
          </p:cNvPr>
          <p:cNvSpPr txBox="1">
            <a:spLocks/>
          </p:cNvSpPr>
          <p:nvPr/>
        </p:nvSpPr>
        <p:spPr>
          <a:xfrm>
            <a:off x="3196521" y="3538777"/>
            <a:ext cx="5504799" cy="560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ART. 142 D.LGS 42/2004</a:t>
            </a:r>
            <a:r>
              <a:rPr lang="it-IT" sz="16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: AREE TUTELATE PER LEGGE</a:t>
            </a:r>
          </a:p>
        </p:txBody>
      </p:sp>
      <p:sp>
        <p:nvSpPr>
          <p:cNvPr id="25" name="Sottotitolo 2">
            <a:extLst>
              <a:ext uri="{FF2B5EF4-FFF2-40B4-BE49-F238E27FC236}">
                <a16:creationId xmlns:a16="http://schemas.microsoft.com/office/drawing/2014/main" id="{BA051455-0F6C-F3B8-9C98-129E82A3B9BE}"/>
              </a:ext>
            </a:extLst>
          </p:cNvPr>
          <p:cNvSpPr txBox="1">
            <a:spLocks/>
          </p:cNvSpPr>
          <p:nvPr/>
        </p:nvSpPr>
        <p:spPr>
          <a:xfrm>
            <a:off x="3196520" y="4278737"/>
            <a:ext cx="5504799" cy="560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PIANO STRUTTURALE</a:t>
            </a:r>
            <a:r>
              <a:rPr lang="it-IT" sz="16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: LA DISCIPLINA DEL PAESAGGIO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9806DF00-BB9E-4E88-B6D6-6EDB9EE4E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18" y="4046541"/>
            <a:ext cx="1908175" cy="19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87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81168" y="139819"/>
            <a:ext cx="9062832" cy="621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TERZA:</a:t>
            </a:r>
          </a:p>
          <a:p>
            <a:pPr algn="l">
              <a:spcBef>
                <a:spcPts val="0"/>
              </a:spcBef>
            </a:pPr>
            <a:r>
              <a:rPr lang="it-IT" sz="18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ART. 136 D.LGS 42/2004</a:t>
            </a:r>
            <a:r>
              <a:rPr lang="it-IT" sz="18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: BENI E AREE DI NOTEVOLE INTERESSE PUBBLICO</a:t>
            </a:r>
          </a:p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18" name="Sottotitolo 2">
            <a:extLst>
              <a:ext uri="{FF2B5EF4-FFF2-40B4-BE49-F238E27FC236}">
                <a16:creationId xmlns:a16="http://schemas.microsoft.com/office/drawing/2014/main" id="{9A64B846-7F4C-532B-5E56-23FBEBA5998E}"/>
              </a:ext>
            </a:extLst>
          </p:cNvPr>
          <p:cNvSpPr txBox="1">
            <a:spLocks/>
          </p:cNvSpPr>
          <p:nvPr/>
        </p:nvSpPr>
        <p:spPr>
          <a:xfrm>
            <a:off x="100963" y="906879"/>
            <a:ext cx="8395803" cy="560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600" b="1" dirty="0"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A70BAC1-4A31-CE2A-F1D3-535C958C8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6" t="7965" r="15312" b="4444"/>
          <a:stretch/>
        </p:blipFill>
        <p:spPr>
          <a:xfrm>
            <a:off x="1400175" y="1619940"/>
            <a:ext cx="6772274" cy="4781023"/>
          </a:xfrm>
          <a:prstGeom prst="rect">
            <a:avLst/>
          </a:prstGeom>
        </p:spPr>
      </p:pic>
      <p:sp>
        <p:nvSpPr>
          <p:cNvPr id="21" name="Sottotitolo 2">
            <a:extLst>
              <a:ext uri="{FF2B5EF4-FFF2-40B4-BE49-F238E27FC236}">
                <a16:creationId xmlns:a16="http://schemas.microsoft.com/office/drawing/2014/main" id="{B5EDC7D8-AA5D-83AF-1408-41D837632CA3}"/>
              </a:ext>
            </a:extLst>
          </p:cNvPr>
          <p:cNvSpPr txBox="1">
            <a:spLocks/>
          </p:cNvSpPr>
          <p:nvPr/>
        </p:nvSpPr>
        <p:spPr>
          <a:xfrm>
            <a:off x="100963" y="863080"/>
            <a:ext cx="8942074" cy="691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Consolidamento della perimetrazione del </a:t>
            </a:r>
            <a:r>
              <a:rPr lang="it-IT" sz="14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D.M 10-09-1957 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“tutte le zone verdi all’interno delle mura urbane del Comune di Pisa”. Recepimento nel PIT/PPR a seguito della conclusione del procedimento di revisione «Ex-nunc» di competenza della Soprintendenza.</a:t>
            </a:r>
            <a:endParaRPr lang="it-IT" sz="1800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973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81168" y="139819"/>
            <a:ext cx="9062832" cy="621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TERZA:</a:t>
            </a:r>
          </a:p>
          <a:p>
            <a:pPr algn="l">
              <a:spcBef>
                <a:spcPts val="0"/>
              </a:spcBef>
            </a:pPr>
            <a:r>
              <a:rPr lang="it-IT" sz="16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ART. 136 D.LGS 42/2004</a:t>
            </a:r>
            <a:r>
              <a:rPr lang="it-IT" sz="16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: BENI E AREE DI NOTEVOLE INTERESSE PUBBLICO</a:t>
            </a:r>
          </a:p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18" name="Sottotitolo 2">
            <a:extLst>
              <a:ext uri="{FF2B5EF4-FFF2-40B4-BE49-F238E27FC236}">
                <a16:creationId xmlns:a16="http://schemas.microsoft.com/office/drawing/2014/main" id="{9A64B846-7F4C-532B-5E56-23FBEBA5998E}"/>
              </a:ext>
            </a:extLst>
          </p:cNvPr>
          <p:cNvSpPr txBox="1">
            <a:spLocks/>
          </p:cNvSpPr>
          <p:nvPr/>
        </p:nvSpPr>
        <p:spPr>
          <a:xfrm>
            <a:off x="100963" y="906879"/>
            <a:ext cx="8395803" cy="560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sz="1600" b="1" dirty="0"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Sottotitolo 2">
            <a:extLst>
              <a:ext uri="{FF2B5EF4-FFF2-40B4-BE49-F238E27FC236}">
                <a16:creationId xmlns:a16="http://schemas.microsoft.com/office/drawing/2014/main" id="{B5EDC7D8-AA5D-83AF-1408-41D837632CA3}"/>
              </a:ext>
            </a:extLst>
          </p:cNvPr>
          <p:cNvSpPr txBox="1">
            <a:spLocks/>
          </p:cNvSpPr>
          <p:nvPr/>
        </p:nvSpPr>
        <p:spPr>
          <a:xfrm>
            <a:off x="100963" y="863080"/>
            <a:ext cx="8942074" cy="479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D.M. 12/06/1956 G.U. 169 del 1956 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«Zona del viale d’Annunzio, sita nell’ambito del comune di Pisa»</a:t>
            </a:r>
            <a:endParaRPr lang="it-IT" sz="1800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300943B8-8156-BDF9-7FF2-5360CAB62B5B}"/>
              </a:ext>
            </a:extLst>
          </p:cNvPr>
          <p:cNvSpPr txBox="1">
            <a:spLocks/>
          </p:cNvSpPr>
          <p:nvPr/>
        </p:nvSpPr>
        <p:spPr>
          <a:xfrm>
            <a:off x="100963" y="1186959"/>
            <a:ext cx="8942074" cy="602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800"/>
              </a:lnSpc>
              <a:spcBef>
                <a:spcPts val="0"/>
              </a:spcBef>
            </a:pPr>
            <a:r>
              <a:rPr lang="it-I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Rappresentazione dei contenuti del </a:t>
            </a: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VERBALE DELL’ADUNANZA del 7 giugno 1955 </a:t>
            </a:r>
            <a:r>
              <a:rPr lang="it-IT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e assunzione delle relative disposizioni (prescrizione di cui alla sezione 4 della relativa scheda di vincolo) </a:t>
            </a:r>
            <a:endParaRPr lang="it-IT" sz="18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F6F9129-2A4E-5D3E-4F14-C7B249C40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18" t="13325" r="21249" b="12021"/>
          <a:stretch/>
        </p:blipFill>
        <p:spPr>
          <a:xfrm>
            <a:off x="100963" y="1913237"/>
            <a:ext cx="5791200" cy="3839863"/>
          </a:xfrm>
          <a:prstGeom prst="rect">
            <a:avLst/>
          </a:prstGeom>
        </p:spPr>
      </p:pic>
      <p:sp>
        <p:nvSpPr>
          <p:cNvPr id="8" name="Sottotitolo 2">
            <a:extLst>
              <a:ext uri="{FF2B5EF4-FFF2-40B4-BE49-F238E27FC236}">
                <a16:creationId xmlns:a16="http://schemas.microsoft.com/office/drawing/2014/main" id="{D4097B49-644C-4BC3-70BE-E845AADCD7F6}"/>
              </a:ext>
            </a:extLst>
          </p:cNvPr>
          <p:cNvSpPr txBox="1">
            <a:spLocks/>
          </p:cNvSpPr>
          <p:nvPr/>
        </p:nvSpPr>
        <p:spPr>
          <a:xfrm>
            <a:off x="6057900" y="1794639"/>
            <a:ext cx="2985137" cy="4435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La Commissione ritiene opportuno, affinché il vincolo derivante dalla presente notifica raggiunga lo scopo precedentemente indicato:</a:t>
            </a:r>
          </a:p>
          <a:p>
            <a:pPr algn="just">
              <a:spcBef>
                <a:spcPts val="0"/>
              </a:spcBef>
            </a:pPr>
            <a:r>
              <a:rPr lang="it-IT" sz="1200" b="1" i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1. 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Che non debba essere consentita alcuna costruzione</a:t>
            </a:r>
          </a:p>
          <a:p>
            <a:pPr algn="just">
              <a:spcBef>
                <a:spcPts val="0"/>
              </a:spcBef>
            </a:pP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- Tra il viale D’Annunzio e l’Arno per tutta l’estensione della zona sopra indicata;</a:t>
            </a:r>
          </a:p>
          <a:p>
            <a:pPr algn="just">
              <a:spcBef>
                <a:spcPts val="0"/>
              </a:spcBef>
            </a:pP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- per una profondità di 60 metri dall’asse del viale alla sinistra di chi percorra il viale medesimo da Pisa fino alla via della Vettola</a:t>
            </a:r>
          </a:p>
          <a:p>
            <a:pPr algn="just">
              <a:spcBef>
                <a:spcPts val="0"/>
              </a:spcBef>
            </a:pP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- tra il viale e la ferrovia nel tratto compreso tra via della Vettola e il ponte di San Piero a Grado</a:t>
            </a:r>
          </a:p>
          <a:p>
            <a:pPr algn="just">
              <a:spcBef>
                <a:spcPts val="0"/>
              </a:spcBef>
            </a:pPr>
            <a:endParaRPr lang="it-IT" sz="12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it-IT" sz="1200" i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2. 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Che non debba essere consentita l’edificabilità nella zona compresa tra 60 metri dall’asse del viale e la ferrovia nel tratto tra Pisa e la via della Vettola se non con un rapporto di edificabilità di 1/15, distanza minima tra le costruzioni di 20 metri, altezza dei fabbricati 2 piani fuori terra.</a:t>
            </a:r>
          </a:p>
        </p:txBody>
      </p:sp>
    </p:spTree>
    <p:extLst>
      <p:ext uri="{BB962C8B-B14F-4D97-AF65-F5344CB8AC3E}">
        <p14:creationId xmlns:p14="http://schemas.microsoft.com/office/powerpoint/2010/main" val="328422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41595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81168" y="139819"/>
            <a:ext cx="9299052" cy="621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TERZA:</a:t>
            </a:r>
          </a:p>
          <a:p>
            <a:pPr algn="l">
              <a:spcBef>
                <a:spcPts val="0"/>
              </a:spcBef>
            </a:pPr>
            <a:r>
              <a:rPr lang="it-IT" sz="16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ART. 142 D.LGS 42/2004</a:t>
            </a:r>
            <a:r>
              <a:rPr lang="it-IT" sz="16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: AREE TUTELATE PER LEGGE</a:t>
            </a:r>
          </a:p>
          <a:p>
            <a:pPr algn="l">
              <a:spcBef>
                <a:spcPts val="0"/>
              </a:spcBef>
            </a:pPr>
            <a:r>
              <a:rPr lang="it-IT" sz="16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E3D95DC-6148-99ED-40BE-F7E577996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86" t="12963" r="46354" b="8148"/>
          <a:stretch/>
        </p:blipFill>
        <p:spPr>
          <a:xfrm>
            <a:off x="81168" y="1014211"/>
            <a:ext cx="3951599" cy="4809660"/>
          </a:xfrm>
          <a:prstGeom prst="rect">
            <a:avLst/>
          </a:prstGeom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id="{66D82E94-376E-174A-1645-A68375FB9E95}"/>
              </a:ext>
            </a:extLst>
          </p:cNvPr>
          <p:cNvSpPr txBox="1">
            <a:spLocks/>
          </p:cNvSpPr>
          <p:nvPr/>
        </p:nvSpPr>
        <p:spPr>
          <a:xfrm>
            <a:off x="4032767" y="1819503"/>
            <a:ext cx="5030065" cy="392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600" b="1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2. 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Dare applicazione a quanto disposto dal comma 2 dell’art. 142 del D.Lgs42/2004</a:t>
            </a:r>
          </a:p>
          <a:p>
            <a:pPr algn="just"/>
            <a:r>
              <a:rPr lang="it-IT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La disposizione di cui al comma 1, lettere a), b), c), d), e), g), h), l), m), non si applica alle aree che alla data del 6 settembre 1985 :</a:t>
            </a:r>
          </a:p>
          <a:p>
            <a:pPr algn="just"/>
            <a:r>
              <a:rPr lang="it-IT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a) erano delimitate negli strumenti urbanistici, ai sensi del decreto ministeriale 2 aprile 1968, n.1444, </a:t>
            </a:r>
            <a:r>
              <a:rPr lang="it-IT" sz="1200" i="1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come zone territoriali omogenee A e B;</a:t>
            </a:r>
          </a:p>
          <a:p>
            <a:pPr algn="just"/>
            <a:r>
              <a:rPr lang="it-IT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b) erano delimitate negli strumenti urbanistici ai sensi del decreto ministeriale 2 aprile 1968, n. 1444, come zone territoriali omogenee diverse dalle zone A e B, limitatamente alle parti di esse ricomprese in piani pluriennali di attuazione, a condizione che le relative previsioni siano state concretamente realizzate;</a:t>
            </a:r>
          </a:p>
          <a:p>
            <a:pPr algn="just"/>
            <a:r>
              <a:rPr lang="it-IT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c) nei comuni sprovvisti di tali strumenti, ricadevano nei centri edificati perimetrati ai sensi dell'articolo 18 della legge 22 ottobre 1971, n. 865. 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37944E3D-5CF8-4CB3-B012-EC769F18B642}"/>
              </a:ext>
            </a:extLst>
          </p:cNvPr>
          <p:cNvSpPr txBox="1">
            <a:spLocks/>
          </p:cNvSpPr>
          <p:nvPr/>
        </p:nvSpPr>
        <p:spPr>
          <a:xfrm>
            <a:off x="4032767" y="1029406"/>
            <a:ext cx="4952589" cy="71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600" b="1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1. 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Verificare la corretta perimetrazione delle diverse categorie «Ex-Galasso» del PIT assunte dal PSI, confermandone il valore ricognitivo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69E11E90-99D0-E186-80F5-2652F360413A}"/>
              </a:ext>
            </a:extLst>
          </p:cNvPr>
          <p:cNvSpPr txBox="1">
            <a:spLocks/>
          </p:cNvSpPr>
          <p:nvPr/>
        </p:nvSpPr>
        <p:spPr>
          <a:xfrm>
            <a:off x="4071505" y="5139949"/>
            <a:ext cx="4952589" cy="10489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1400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RIFERIMENTI</a:t>
            </a:r>
          </a:p>
          <a:p>
            <a:pPr algn="just"/>
            <a:r>
              <a:rPr lang="it-IT" sz="1400" b="1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&gt;&gt;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Allegato 7B - Ricognizione, delimitazione e rappresentazione in scala idonea alla identificazione delle aree tutelate per legge ai sensi dell'art.142 del Codice;</a:t>
            </a:r>
          </a:p>
          <a:p>
            <a:pPr algn="just"/>
            <a:r>
              <a:rPr lang="it-IT" sz="1400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&gt;&gt;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Nota metodologica Regione Toscana</a:t>
            </a:r>
          </a:p>
        </p:txBody>
      </p:sp>
    </p:spTree>
    <p:extLst>
      <p:ext uri="{BB962C8B-B14F-4D97-AF65-F5344CB8AC3E}">
        <p14:creationId xmlns:p14="http://schemas.microsoft.com/office/powerpoint/2010/main" val="1684026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81168" y="139819"/>
            <a:ext cx="9299052" cy="621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TERZA:</a:t>
            </a:r>
          </a:p>
          <a:p>
            <a:pPr algn="l">
              <a:spcBef>
                <a:spcPts val="0"/>
              </a:spcBef>
            </a:pPr>
            <a:r>
              <a:rPr lang="it-IT" sz="16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PIANO STRUTTURALE</a:t>
            </a:r>
            <a:r>
              <a:rPr lang="it-IT" sz="16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: LA DISCIPLINA DEL PAESAGGIO</a:t>
            </a:r>
          </a:p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84EA162-8EA6-85BB-75D1-E0326A34A2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08" t="7593" r="14896" b="4259"/>
          <a:stretch/>
        </p:blipFill>
        <p:spPr>
          <a:xfrm>
            <a:off x="81168" y="1228724"/>
            <a:ext cx="6646389" cy="471487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853164-DCE6-D1F8-EB51-10070955C508}"/>
              </a:ext>
            </a:extLst>
          </p:cNvPr>
          <p:cNvSpPr txBox="1"/>
          <p:nvPr/>
        </p:nvSpPr>
        <p:spPr>
          <a:xfrm>
            <a:off x="6727557" y="1228724"/>
            <a:ext cx="233527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L’art. 52 della Disciplina di Piano del PSI  riferito alle qualità e ai valori percettivi rimanda al POC l’individuazione ad un livello di maggiore dettaglio dei tratti di viabilità panoramica o di valore paesaggistico, i fulcri visivi e le porzioni di territorio rurale che concorrono alla tutela percettiva dei beni; </a:t>
            </a:r>
          </a:p>
          <a:p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1400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POC: 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verifiche puntuali UTOE per UTOE con eventuale inserimento di limitazioni/condizioni alla realizzazione degli interventi a tutela degli aspetti percettivi e di quelli patrimoniali.</a:t>
            </a:r>
          </a:p>
        </p:txBody>
      </p:sp>
    </p:spTree>
    <p:extLst>
      <p:ext uri="{BB962C8B-B14F-4D97-AF65-F5344CB8AC3E}">
        <p14:creationId xmlns:p14="http://schemas.microsoft.com/office/powerpoint/2010/main" val="3629227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81168" y="139819"/>
            <a:ext cx="9299052" cy="6210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TERZA: </a:t>
            </a:r>
          </a:p>
          <a:p>
            <a:pPr algn="l">
              <a:spcBef>
                <a:spcPts val="0"/>
              </a:spcBef>
            </a:pPr>
            <a:r>
              <a:rPr lang="it-IT" sz="1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PARTE 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SECONDA</a:t>
            </a:r>
            <a:r>
              <a:rPr lang="it-IT" sz="1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D.LGS 42/2004 </a:t>
            </a:r>
            <a:r>
              <a:rPr lang="it-IT" sz="16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– RICOGNIZIONE DEI BENI CULTURALI</a:t>
            </a:r>
          </a:p>
          <a:p>
            <a:pPr algn="l">
              <a:spcBef>
                <a:spcPts val="0"/>
              </a:spcBef>
            </a:pPr>
            <a:endParaRPr lang="it-IT" sz="1800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F00771D-E96E-1DB2-F3C9-FE51C1CDCD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9" t="7936" r="15135" b="4946"/>
          <a:stretch/>
        </p:blipFill>
        <p:spPr>
          <a:xfrm>
            <a:off x="81168" y="831582"/>
            <a:ext cx="6529182" cy="457766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CC7C56B-8DDB-2144-BF51-6FE1107C4C44}"/>
              </a:ext>
            </a:extLst>
          </p:cNvPr>
          <p:cNvSpPr txBox="1"/>
          <p:nvPr/>
        </p:nvSpPr>
        <p:spPr>
          <a:xfrm>
            <a:off x="6610350" y="1108799"/>
            <a:ext cx="23717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L’art. 53 della Disciplina del PSI, riferita ai beni culturali, attribuisce al POC il compito di </a:t>
            </a:r>
            <a:r>
              <a:rPr lang="it-IT" sz="1400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verificare puntualmente i contenuti degli elaborati ELAB. 1STA, Tav 3STA e relative tavole di dettaglio 1:10.000 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integrando ed aggiornando i dati assunti dal PSI.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A7F81F-DD69-6599-E410-FCFAED68365E}"/>
              </a:ext>
            </a:extLst>
          </p:cNvPr>
          <p:cNvSpPr txBox="1"/>
          <p:nvPr/>
        </p:nvSpPr>
        <p:spPr>
          <a:xfrm>
            <a:off x="377768" y="5504500"/>
            <a:ext cx="71660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Tre diverse fonti su cui operare verifiche</a:t>
            </a:r>
          </a:p>
          <a:p>
            <a:r>
              <a:rPr lang="it-IT" sz="1400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&gt;&gt;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Geoscopio RT: 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https://www.regione.toscana.it/-/geoscopio</a:t>
            </a:r>
          </a:p>
          <a:p>
            <a:r>
              <a:rPr lang="it-IT" sz="1400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&gt;&gt;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Vincoli in rete Ministero della Cultura: 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http://vincoliinrete.beniculturali.it/ </a:t>
            </a:r>
          </a:p>
          <a:p>
            <a:r>
              <a:rPr lang="it-IT" sz="1400" dirty="0">
                <a:solidFill>
                  <a:srgbClr val="00A6A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&gt;&gt;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Soprintendenza, Ufficio vincoli.</a:t>
            </a:r>
          </a:p>
        </p:txBody>
      </p:sp>
    </p:spTree>
    <p:extLst>
      <p:ext uri="{BB962C8B-B14F-4D97-AF65-F5344CB8AC3E}">
        <p14:creationId xmlns:p14="http://schemas.microsoft.com/office/powerpoint/2010/main" val="976136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5379D-4BE4-4882-D039-9E7C73D98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7FDADD7-52C8-E7CB-1407-5B1A32868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40" y="974214"/>
            <a:ext cx="6750503" cy="539917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AAEF9D1A-5105-05C9-96A3-708954A6BD4E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83D0EC3-5B3F-E016-9E4C-E22BA4E3610A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1A4BBEC-DCAC-895C-0595-0C033C51CD01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F29131-0170-0CBB-737C-9382E9E17FCF}"/>
              </a:ext>
            </a:extLst>
          </p:cNvPr>
          <p:cNvSpPr txBox="1">
            <a:spLocks/>
          </p:cNvSpPr>
          <p:nvPr/>
        </p:nvSpPr>
        <p:spPr>
          <a:xfrm>
            <a:off x="64907" y="175566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TERZA: </a:t>
            </a:r>
          </a:p>
          <a:p>
            <a:pPr lvl="0" algn="l">
              <a:spcBef>
                <a:spcPts val="0"/>
              </a:spcBef>
              <a:defRPr/>
            </a:pPr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IL TERRITORIO URBANIZZATO, TERRITORIO RURALE, PARCO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CBE13AC-ABBA-90A6-0E84-B4A0780F0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034" y="1020485"/>
            <a:ext cx="1991857" cy="16884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6F89555-386A-84AA-DA49-39DFF8312265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923314" y="2708895"/>
            <a:ext cx="832649" cy="5288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E445297C-1800-BDDB-67A3-71D5AF342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12" y="1822330"/>
            <a:ext cx="1800503" cy="16884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FEE1524-4863-F702-8627-78DF3C97BBCB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1544064" y="3510740"/>
            <a:ext cx="499780" cy="16158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0F28F084-5F55-7DDE-D48B-00C960771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429" y="2341985"/>
            <a:ext cx="1531228" cy="19651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A51FFFE-9AB2-7C7F-2D8D-93051449F49C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3855043" y="4307165"/>
            <a:ext cx="1111398" cy="8194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915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9607" y="204960"/>
            <a:ext cx="8919709" cy="461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QUARTA:</a:t>
            </a: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La costruzione e l’implementazione dei dati territoriali attraverso il SIT</a:t>
            </a:r>
            <a:endParaRPr lang="it-IT" sz="12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00950" y="967718"/>
            <a:ext cx="801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6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SIT - Sistema Informativo Territoriale: Il Portale Geografico del Comune di Pisa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5"/>
          <a:stretch/>
        </p:blipFill>
        <p:spPr>
          <a:xfrm>
            <a:off x="9607" y="2511208"/>
            <a:ext cx="9144000" cy="183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18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9607" y="204960"/>
            <a:ext cx="8919709" cy="461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QUARTA:</a:t>
            </a: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La costruzione e l’implementazione dei dati territoriali attraverso il SIT</a:t>
            </a:r>
            <a:endParaRPr lang="it-IT" sz="12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00950" y="967718"/>
            <a:ext cx="801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6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La Home del Portale Geografico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5" y="1350874"/>
            <a:ext cx="8543050" cy="515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1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9607" y="204960"/>
            <a:ext cx="8919709" cy="461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QUARTA:</a:t>
            </a: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La costruzione e l’implementazione dei dati territoriali attraverso il SIT</a:t>
            </a:r>
            <a:endParaRPr lang="it-IT" sz="12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00950" y="967718"/>
            <a:ext cx="801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La Galleria – le mappe pubblicate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1F76242-34BB-0B62-6B82-ADBC2D2E2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269" y="1306272"/>
            <a:ext cx="6665462" cy="511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99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129815" y="205349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PARTE PRIMA: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 contenuti dell’avvio del procedimento del POC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ottotitolo 2">
            <a:extLst>
              <a:ext uri="{FF2B5EF4-FFF2-40B4-BE49-F238E27FC236}">
                <a16:creationId xmlns:a16="http://schemas.microsoft.com/office/drawing/2014/main" id="{4EE83A41-149E-5162-544E-018BA2289B3F}"/>
              </a:ext>
            </a:extLst>
          </p:cNvPr>
          <p:cNvSpPr txBox="1">
            <a:spLocks/>
          </p:cNvSpPr>
          <p:nvPr/>
        </p:nvSpPr>
        <p:spPr>
          <a:xfrm>
            <a:off x="394285" y="1203742"/>
            <a:ext cx="3293993" cy="1058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DELIBERA DI CONSIGLIO COMUNALE n. 59</a:t>
            </a:r>
          </a:p>
          <a:p>
            <a:r>
              <a:rPr lang="it-IT" sz="16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 13.11.2023.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0930E7-4721-A9A6-38FB-CE1CF59C9184}"/>
              </a:ext>
            </a:extLst>
          </p:cNvPr>
          <p:cNvSpPr txBox="1"/>
          <p:nvPr/>
        </p:nvSpPr>
        <p:spPr>
          <a:xfrm>
            <a:off x="1280965" y="2352190"/>
            <a:ext cx="279231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</a:t>
            </a:r>
            <a:r>
              <a:rPr lang="it-IT" sz="16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Avvio del Procedimento ai sensi dell’art. 17 della L.R. n. 65/2014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43C92CE-05A9-F8EA-C05D-FF0DD0B02103}"/>
              </a:ext>
            </a:extLst>
          </p:cNvPr>
          <p:cNvSpPr txBox="1"/>
          <p:nvPr/>
        </p:nvSpPr>
        <p:spPr>
          <a:xfrm>
            <a:off x="1257254" y="3293536"/>
            <a:ext cx="22507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</a:t>
            </a:r>
            <a:r>
              <a:rPr lang="it-IT" sz="16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Avvio del processo di VAS ai sensi della L.R. n.10/2010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5F6898A-7616-F520-26FF-B856A627CC41}"/>
              </a:ext>
            </a:extLst>
          </p:cNvPr>
          <p:cNvSpPr txBox="1"/>
          <p:nvPr/>
        </p:nvSpPr>
        <p:spPr>
          <a:xfrm>
            <a:off x="1343229" y="4400623"/>
            <a:ext cx="198062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</a:t>
            </a:r>
            <a:r>
              <a:rPr lang="it-IT" sz="16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Conformazione al PIT/PPR</a:t>
            </a:r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70D27FDE-9F97-3B22-D888-4FE0AD9B0C47}"/>
              </a:ext>
            </a:extLst>
          </p:cNvPr>
          <p:cNvSpPr txBox="1">
            <a:spLocks/>
          </p:cNvSpPr>
          <p:nvPr/>
        </p:nvSpPr>
        <p:spPr>
          <a:xfrm>
            <a:off x="4463861" y="2077630"/>
            <a:ext cx="3626718" cy="387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All.1</a:t>
            </a:r>
            <a:r>
              <a:rPr lang="it-IT" sz="16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 -RELAZIONE GENERALE</a:t>
            </a: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3737D12F-8B77-97D7-F41E-7DCBABE69860}"/>
              </a:ext>
            </a:extLst>
          </p:cNvPr>
          <p:cNvSpPr txBox="1">
            <a:spLocks/>
          </p:cNvSpPr>
          <p:nvPr/>
        </p:nvSpPr>
        <p:spPr>
          <a:xfrm>
            <a:off x="4463861" y="2473491"/>
            <a:ext cx="4256744" cy="387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All.1a </a:t>
            </a:r>
            <a:r>
              <a:rPr lang="it-IT" sz="16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– QC, METODOLOGIA DI ANALISI</a:t>
            </a: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A89F4307-033B-0864-69F1-804C2CD6BF01}"/>
              </a:ext>
            </a:extLst>
          </p:cNvPr>
          <p:cNvSpPr txBox="1">
            <a:spLocks/>
          </p:cNvSpPr>
          <p:nvPr/>
        </p:nvSpPr>
        <p:spPr>
          <a:xfrm>
            <a:off x="4463861" y="2905225"/>
            <a:ext cx="4428194" cy="387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All.1b </a:t>
            </a:r>
            <a:r>
              <a:rPr lang="it-IT" sz="16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– QC, ESTRATTI CARTOGRAFICI PSI</a:t>
            </a: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49E368A3-040F-8AE0-E896-982C0F05E072}"/>
              </a:ext>
            </a:extLst>
          </p:cNvPr>
          <p:cNvSpPr txBox="1">
            <a:spLocks/>
          </p:cNvSpPr>
          <p:nvPr/>
        </p:nvSpPr>
        <p:spPr>
          <a:xfrm>
            <a:off x="4463861" y="3685212"/>
            <a:ext cx="4428195" cy="387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All.2 </a:t>
            </a:r>
            <a:r>
              <a:rPr lang="it-IT" sz="16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– DOCUMENTO PRELIMINARE DI VAS</a:t>
            </a:r>
          </a:p>
        </p:txBody>
      </p:sp>
      <p:sp>
        <p:nvSpPr>
          <p:cNvPr id="18" name="Sottotitolo 2">
            <a:extLst>
              <a:ext uri="{FF2B5EF4-FFF2-40B4-BE49-F238E27FC236}">
                <a16:creationId xmlns:a16="http://schemas.microsoft.com/office/drawing/2014/main" id="{7673F79F-5422-DAAB-4A4C-318CF40E250E}"/>
              </a:ext>
            </a:extLst>
          </p:cNvPr>
          <p:cNvSpPr txBox="1">
            <a:spLocks/>
          </p:cNvSpPr>
          <p:nvPr/>
        </p:nvSpPr>
        <p:spPr>
          <a:xfrm>
            <a:off x="4463861" y="4410455"/>
            <a:ext cx="4256744" cy="722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6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All.3 </a:t>
            </a:r>
            <a:r>
              <a:rPr lang="it-IT" sz="16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– PROGRAMMA DI INFORMAZIONE E PARTECIPAZIONE</a:t>
            </a:r>
          </a:p>
        </p:txBody>
      </p:sp>
      <p:sp>
        <p:nvSpPr>
          <p:cNvPr id="19" name="Parentesi graffa aperta 18">
            <a:extLst>
              <a:ext uri="{FF2B5EF4-FFF2-40B4-BE49-F238E27FC236}">
                <a16:creationId xmlns:a16="http://schemas.microsoft.com/office/drawing/2014/main" id="{5F421329-FC12-75C4-8442-CC68AAF1258E}"/>
              </a:ext>
            </a:extLst>
          </p:cNvPr>
          <p:cNvSpPr/>
          <p:nvPr/>
        </p:nvSpPr>
        <p:spPr>
          <a:xfrm>
            <a:off x="3838885" y="1843418"/>
            <a:ext cx="516208" cy="3499536"/>
          </a:xfrm>
          <a:prstGeom prst="leftBrace">
            <a:avLst>
              <a:gd name="adj1" fmla="val 36011"/>
              <a:gd name="adj2" fmla="val 50507"/>
            </a:avLst>
          </a:prstGeom>
          <a:noFill/>
          <a:ln w="28575">
            <a:solidFill>
              <a:srgbClr val="00A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619B732-40BE-43DB-93D7-EA926D81C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75" y="2390350"/>
            <a:ext cx="820079" cy="82361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894C3F2-970E-453D-9356-86170742F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19" y="3361432"/>
            <a:ext cx="897189" cy="86177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C033257-730C-47B8-8707-1E4AFACB0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30" y="4291102"/>
            <a:ext cx="860278" cy="90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4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9607" y="183628"/>
            <a:ext cx="8919709" cy="461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QUARTA: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 contenuti disponibili: Carta dei battenti idraulici massimi - </a:t>
            </a:r>
            <a:r>
              <a:rPr lang="it-IT" sz="1200" dirty="0" err="1">
                <a:solidFill>
                  <a:srgbClr val="006666"/>
                </a:solidFill>
                <a:latin typeface="Arial Rounded MT Bold" panose="020F0704030504030204" pitchFamily="34" charset="0"/>
              </a:rPr>
              <a:t>WebGis</a:t>
            </a: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</a:t>
            </a:r>
            <a:endParaRPr lang="it-IT" sz="12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7F70E50-4D40-8C3B-4D3C-FEBAE4117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" y="1096126"/>
            <a:ext cx="9144000" cy="3265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8CFCDF-7682-25E4-2540-5E3F74B687C9}"/>
              </a:ext>
            </a:extLst>
          </p:cNvPr>
          <p:cNvSpPr txBox="1"/>
          <p:nvPr/>
        </p:nvSpPr>
        <p:spPr>
          <a:xfrm>
            <a:off x="292172" y="5798975"/>
            <a:ext cx="835457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1200" b="1" dirty="0">
              <a:solidFill>
                <a:srgbClr val="4C4C4C"/>
              </a:solidFill>
              <a:latin typeface="Avenir Next W01"/>
            </a:endParaRPr>
          </a:p>
          <a:p>
            <a:pPr algn="ctr"/>
            <a:endParaRPr lang="it-IT" sz="800" b="1" dirty="0">
              <a:solidFill>
                <a:srgbClr val="4C4C4C"/>
              </a:solidFill>
              <a:latin typeface="Avenir Next W01"/>
            </a:endParaRPr>
          </a:p>
          <a:p>
            <a:pPr algn="ctr"/>
            <a:r>
              <a:rPr lang="it-IT" sz="1200" b="1" dirty="0">
                <a:solidFill>
                  <a:srgbClr val="4C4C4C"/>
                </a:solidFill>
                <a:latin typeface="Avenir Next W01"/>
              </a:rPr>
              <a:t>Estratto della Carta dei battenti idrometrici massimi per tempi di ritorno TR=200 anni</a:t>
            </a:r>
          </a:p>
          <a:p>
            <a:pPr algn="ctr"/>
            <a:endParaRPr lang="it-IT" sz="1050" b="1" dirty="0">
              <a:solidFill>
                <a:srgbClr val="4C4C4C"/>
              </a:solidFill>
              <a:latin typeface="Avenir Next W01"/>
            </a:endParaRPr>
          </a:p>
          <a:p>
            <a:pPr algn="ctr"/>
            <a:endParaRPr lang="it-IT" sz="1050" b="1" dirty="0">
              <a:solidFill>
                <a:srgbClr val="4C4C4C"/>
              </a:solidFill>
              <a:latin typeface="Avenir Next W01"/>
            </a:endParaRPr>
          </a:p>
          <a:p>
            <a:pPr algn="ctr"/>
            <a:endParaRPr lang="it-IT" sz="1050" b="1" dirty="0">
              <a:solidFill>
                <a:srgbClr val="4C4C4C"/>
              </a:solidFill>
              <a:latin typeface="Avenir Next W01"/>
            </a:endParaRPr>
          </a:p>
          <a:p>
            <a:pPr algn="ctr"/>
            <a:endParaRPr lang="it-IT" sz="1050" b="1" dirty="0">
              <a:solidFill>
                <a:srgbClr val="4C4C4C"/>
              </a:solidFill>
              <a:latin typeface="Avenir Next W01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310570C-8A77-5EBD-A775-9DE18C982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75" y="1696647"/>
            <a:ext cx="8752441" cy="4313504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389B4D0-D714-BA17-A213-A120313ABE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4" t="621" r="677" b="1622"/>
          <a:stretch/>
        </p:blipFill>
        <p:spPr>
          <a:xfrm>
            <a:off x="232102" y="1731066"/>
            <a:ext cx="1521686" cy="98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09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0916D309-5B19-1A5C-039F-B3F660FA5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25" y="1657593"/>
            <a:ext cx="8584571" cy="4407925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9607" y="183628"/>
            <a:ext cx="8919709" cy="461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QUARTA: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 contenuti disponibili: Carta dei battenti idraulici massimi - </a:t>
            </a:r>
            <a:r>
              <a:rPr lang="it-IT" sz="1200" dirty="0" err="1">
                <a:solidFill>
                  <a:srgbClr val="006666"/>
                </a:solidFill>
                <a:latin typeface="Arial Rounded MT Bold" panose="020F0704030504030204" pitchFamily="34" charset="0"/>
              </a:rPr>
              <a:t>WebGis</a:t>
            </a: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</a:t>
            </a:r>
            <a:endParaRPr lang="it-IT" sz="12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7F70E50-4D40-8C3B-4D3C-FEBAE4117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" y="1096126"/>
            <a:ext cx="9144000" cy="3265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8CFCDF-7682-25E4-2540-5E3F74B687C9}"/>
              </a:ext>
            </a:extLst>
          </p:cNvPr>
          <p:cNvSpPr txBox="1"/>
          <p:nvPr/>
        </p:nvSpPr>
        <p:spPr>
          <a:xfrm>
            <a:off x="292172" y="5798975"/>
            <a:ext cx="835457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1200" b="1" dirty="0">
              <a:solidFill>
                <a:srgbClr val="4C4C4C"/>
              </a:solidFill>
              <a:latin typeface="Avenir Next W01"/>
            </a:endParaRPr>
          </a:p>
          <a:p>
            <a:pPr algn="ctr"/>
            <a:endParaRPr lang="it-IT" sz="800" b="1" dirty="0">
              <a:solidFill>
                <a:srgbClr val="4C4C4C"/>
              </a:solidFill>
              <a:latin typeface="Avenir Next W01"/>
            </a:endParaRPr>
          </a:p>
          <a:p>
            <a:pPr algn="ctr"/>
            <a:r>
              <a:rPr lang="it-IT" sz="1200" b="1" dirty="0">
                <a:solidFill>
                  <a:srgbClr val="4C4C4C"/>
                </a:solidFill>
                <a:latin typeface="Avenir Next W01"/>
              </a:rPr>
              <a:t>Estratto della Carta delle velocità massime per tempi di ritorno TR=200 anni</a:t>
            </a:r>
          </a:p>
          <a:p>
            <a:pPr algn="ctr"/>
            <a:endParaRPr lang="it-IT" sz="1050" b="1" dirty="0">
              <a:solidFill>
                <a:srgbClr val="4C4C4C"/>
              </a:solidFill>
              <a:latin typeface="Avenir Next W01"/>
            </a:endParaRPr>
          </a:p>
          <a:p>
            <a:pPr algn="ctr"/>
            <a:endParaRPr lang="it-IT" sz="1050" b="1" dirty="0">
              <a:solidFill>
                <a:srgbClr val="4C4C4C"/>
              </a:solidFill>
              <a:latin typeface="Avenir Next W01"/>
            </a:endParaRPr>
          </a:p>
          <a:p>
            <a:pPr algn="ctr"/>
            <a:endParaRPr lang="it-IT" sz="1050" b="1" dirty="0">
              <a:solidFill>
                <a:srgbClr val="4C4C4C"/>
              </a:solidFill>
              <a:latin typeface="Avenir Next W01"/>
            </a:endParaRPr>
          </a:p>
          <a:p>
            <a:pPr algn="ctr"/>
            <a:endParaRPr lang="it-IT" sz="1050" b="1" dirty="0">
              <a:solidFill>
                <a:srgbClr val="4C4C4C"/>
              </a:solidFill>
              <a:latin typeface="Avenir Next W01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24B21C1-A488-573D-EC85-9E8AF60F0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24" y="1700640"/>
            <a:ext cx="1564782" cy="107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88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9607" y="183628"/>
            <a:ext cx="8919709" cy="461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QUARTA: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 contenuti disponibili: Carta dei battenti idraulici massimi - </a:t>
            </a:r>
            <a:r>
              <a:rPr lang="it-IT" sz="1200" dirty="0" err="1">
                <a:solidFill>
                  <a:srgbClr val="006666"/>
                </a:solidFill>
                <a:latin typeface="Arial Rounded MT Bold" panose="020F0704030504030204" pitchFamily="34" charset="0"/>
              </a:rPr>
              <a:t>WebGis</a:t>
            </a: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</a:t>
            </a:r>
            <a:endParaRPr lang="it-IT" sz="12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7F70E50-4D40-8C3B-4D3C-FEBAE4117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" y="1096126"/>
            <a:ext cx="9144000" cy="3265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8CFCDF-7682-25E4-2540-5E3F74B687C9}"/>
              </a:ext>
            </a:extLst>
          </p:cNvPr>
          <p:cNvSpPr txBox="1"/>
          <p:nvPr/>
        </p:nvSpPr>
        <p:spPr>
          <a:xfrm>
            <a:off x="292172" y="5798975"/>
            <a:ext cx="8354578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it-IT" sz="1200" b="1" dirty="0">
              <a:solidFill>
                <a:srgbClr val="4C4C4C"/>
              </a:solidFill>
              <a:latin typeface="Avenir Next W01"/>
            </a:endParaRPr>
          </a:p>
          <a:p>
            <a:pPr algn="ctr"/>
            <a:endParaRPr lang="it-IT" sz="800" b="1" dirty="0">
              <a:solidFill>
                <a:srgbClr val="4C4C4C"/>
              </a:solidFill>
              <a:latin typeface="Avenir Next W01"/>
            </a:endParaRPr>
          </a:p>
          <a:p>
            <a:pPr algn="ctr"/>
            <a:r>
              <a:rPr lang="it-IT" sz="1200" b="1" dirty="0">
                <a:solidFill>
                  <a:srgbClr val="4C4C4C"/>
                </a:solidFill>
                <a:latin typeface="Avenir Next W01"/>
              </a:rPr>
              <a:t>Estratto della Carta della magnitudo idraulica</a:t>
            </a:r>
          </a:p>
          <a:p>
            <a:pPr algn="ctr"/>
            <a:endParaRPr lang="it-IT" sz="1050" b="1" dirty="0">
              <a:solidFill>
                <a:srgbClr val="4C4C4C"/>
              </a:solidFill>
              <a:latin typeface="Avenir Next W01"/>
            </a:endParaRPr>
          </a:p>
          <a:p>
            <a:pPr algn="ctr"/>
            <a:endParaRPr lang="it-IT" sz="1050" b="1" dirty="0">
              <a:solidFill>
                <a:srgbClr val="4C4C4C"/>
              </a:solidFill>
              <a:latin typeface="Avenir Next W01"/>
            </a:endParaRPr>
          </a:p>
          <a:p>
            <a:pPr algn="ctr"/>
            <a:endParaRPr lang="it-IT" sz="1050" b="1" dirty="0">
              <a:solidFill>
                <a:srgbClr val="4C4C4C"/>
              </a:solidFill>
              <a:latin typeface="Avenir Next W01"/>
            </a:endParaRPr>
          </a:p>
          <a:p>
            <a:pPr algn="ctr"/>
            <a:endParaRPr lang="it-IT" sz="1050" b="1" dirty="0">
              <a:solidFill>
                <a:srgbClr val="4C4C4C"/>
              </a:solidFill>
              <a:latin typeface="Avenir Next W01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65B100F-37DD-D268-E656-643A493E9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50" y="1613140"/>
            <a:ext cx="8634213" cy="4372722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55AEE16-7F76-46E1-DF0D-7666B830F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804" y="1668127"/>
            <a:ext cx="1510994" cy="92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467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9607" y="204960"/>
            <a:ext cx="8919709" cy="461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QUARTA: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 contenuti disponibili: Carta dei battenti idraulici massimi - </a:t>
            </a:r>
            <a:r>
              <a:rPr lang="it-IT" sz="1200" dirty="0" err="1">
                <a:solidFill>
                  <a:srgbClr val="006666"/>
                </a:solidFill>
                <a:latin typeface="Arial Rounded MT Bold" panose="020F0704030504030204" pitchFamily="34" charset="0"/>
              </a:rPr>
              <a:t>WebGis</a:t>
            </a: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</a:t>
            </a:r>
            <a:endParaRPr lang="it-IT" sz="18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7F70E50-4D40-8C3B-4D3C-FEBAE4117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" y="1096126"/>
            <a:ext cx="9144000" cy="3265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8CFCDF-7682-25E4-2540-5E3F74B687C9}"/>
              </a:ext>
            </a:extLst>
          </p:cNvPr>
          <p:cNvSpPr txBox="1"/>
          <p:nvPr/>
        </p:nvSpPr>
        <p:spPr>
          <a:xfrm>
            <a:off x="406020" y="1625964"/>
            <a:ext cx="83081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4C4C4C"/>
                </a:solidFill>
                <a:latin typeface="Avenir Next W01"/>
              </a:rPr>
              <a:t>INDAGINI IDROLOGICHE IDRAULICHE DI SUPPORTO AL PIANO STRUTTURALE INTERCOMUNALE DEI COMUNI DI PISA E CASCINA</a:t>
            </a:r>
          </a:p>
          <a:p>
            <a:pPr algn="just"/>
            <a:endParaRPr lang="it-IT" sz="1100" b="1" dirty="0">
              <a:solidFill>
                <a:srgbClr val="4C4C4C"/>
              </a:solidFill>
              <a:latin typeface="Avenir Next W01"/>
            </a:endParaRPr>
          </a:p>
          <a:p>
            <a:r>
              <a:rPr lang="it-IT" sz="1400" dirty="0">
                <a:solidFill>
                  <a:srgbClr val="4C4C4C"/>
                </a:solidFill>
                <a:latin typeface="Avenir Next W01"/>
              </a:rPr>
              <a:t>	La carta contiene i valori:</a:t>
            </a:r>
          </a:p>
          <a:p>
            <a:pPr algn="ctr"/>
            <a:endParaRPr lang="it-IT" sz="1100" b="1" dirty="0">
              <a:solidFill>
                <a:srgbClr val="4C4C4C"/>
              </a:solidFill>
              <a:latin typeface="Avenir Next W01"/>
            </a:endParaRPr>
          </a:p>
          <a:p>
            <a:pPr algn="ctr"/>
            <a:endParaRPr lang="it-IT" sz="1000" dirty="0"/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E8A122DE-B050-49BB-5D62-F3A89E868252}"/>
              </a:ext>
            </a:extLst>
          </p:cNvPr>
          <p:cNvGraphicFramePr/>
          <p:nvPr/>
        </p:nvGraphicFramePr>
        <p:xfrm>
          <a:off x="939375" y="2563052"/>
          <a:ext cx="7304955" cy="1895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93DFEF-EB31-036F-EF50-F4E753159D6C}"/>
              </a:ext>
            </a:extLst>
          </p:cNvPr>
          <p:cNvSpPr txBox="1"/>
          <p:nvPr/>
        </p:nvSpPr>
        <p:spPr>
          <a:xfrm>
            <a:off x="335902" y="4670255"/>
            <a:ext cx="8500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4C4C4C"/>
                </a:solidFill>
                <a:latin typeface="Avenir Next W01"/>
              </a:rPr>
              <a:t>attesi sul territorio comunale dei Comuni di Pisa e Cascina, ricavati dall’inviluppo dei risultati ottenuti dalle modellazioni riferite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4C4C4C"/>
                </a:solidFill>
                <a:latin typeface="Avenir Next W01"/>
              </a:rPr>
              <a:t> sia al reticolo principale (Fiume Arno e Canale Scolmatore dell’Arno di competenza dell’Autorità di Bacino Distrettuale dell’Appennino Settentrionale - </a:t>
            </a:r>
            <a:r>
              <a:rPr lang="it-IT" sz="1400" b="1" dirty="0">
                <a:solidFill>
                  <a:srgbClr val="4C4C4C"/>
                </a:solidFill>
                <a:latin typeface="Avenir Next W01"/>
              </a:rPr>
              <a:t>PGRA</a:t>
            </a:r>
            <a:r>
              <a:rPr lang="it-IT" sz="1400" dirty="0">
                <a:solidFill>
                  <a:srgbClr val="4C4C4C"/>
                </a:solidFill>
                <a:latin typeface="Avenir Next W01"/>
              </a:rPr>
              <a:t>)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4C4C4C"/>
                </a:solidFill>
                <a:latin typeface="Avenir Next W01"/>
              </a:rPr>
              <a:t>che al reticolo secondario (Fiume Morto, Canale dei Navicelli, Fosso Oratoio, Fossa Chiara, ecc.). </a:t>
            </a:r>
          </a:p>
          <a:p>
            <a:pPr algn="ctr"/>
            <a:endParaRPr lang="it-IT" sz="1400" dirty="0">
              <a:solidFill>
                <a:srgbClr val="4C4C4C"/>
              </a:solidFill>
              <a:latin typeface="Avenir Next W01"/>
            </a:endParaRPr>
          </a:p>
          <a:p>
            <a:pPr algn="ctr"/>
            <a:r>
              <a:rPr lang="it-IT" sz="1400" dirty="0">
                <a:solidFill>
                  <a:srgbClr val="4C4C4C"/>
                </a:solidFill>
                <a:latin typeface="Avenir Next W01"/>
              </a:rPr>
              <a:t>I dati della carta si riferiscono a tempi di ritorno  TR=200 anni (così come disposto dalla L.R. 41/2018 «Disposizioni in materia di rischio di alluvioni e di tutela dei corsi».</a:t>
            </a:r>
          </a:p>
        </p:txBody>
      </p:sp>
    </p:spTree>
    <p:extLst>
      <p:ext uri="{BB962C8B-B14F-4D97-AF65-F5344CB8AC3E}">
        <p14:creationId xmlns:p14="http://schemas.microsoft.com/office/powerpoint/2010/main" val="402475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9607" y="204960"/>
            <a:ext cx="8919709" cy="461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QUARTA: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 contenuti disponibili: Carta dei battenti idraulici massimi - </a:t>
            </a:r>
            <a:r>
              <a:rPr lang="it-IT" sz="1200" dirty="0" err="1">
                <a:solidFill>
                  <a:srgbClr val="006666"/>
                </a:solidFill>
                <a:latin typeface="Arial Rounded MT Bold" panose="020F0704030504030204" pitchFamily="34" charset="0"/>
              </a:rPr>
              <a:t>WebGis</a:t>
            </a: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</a:t>
            </a:r>
            <a:endParaRPr lang="it-IT" sz="18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7F70E50-4D40-8C3B-4D3C-FEBAE4117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" y="1096126"/>
            <a:ext cx="9144000" cy="3265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8CFCDF-7682-25E4-2540-5E3F74B687C9}"/>
              </a:ext>
            </a:extLst>
          </p:cNvPr>
          <p:cNvSpPr txBox="1"/>
          <p:nvPr/>
        </p:nvSpPr>
        <p:spPr>
          <a:xfrm>
            <a:off x="618496" y="2023236"/>
            <a:ext cx="79070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1200" dirty="0">
              <a:latin typeface="ArialNarrow"/>
            </a:endParaRPr>
          </a:p>
          <a:p>
            <a:pPr algn="just"/>
            <a:r>
              <a:rPr lang="it-IT" sz="1200" b="0" i="0" u="none" strike="noStrike" baseline="0" dirty="0">
                <a:latin typeface="ArialNarrow"/>
              </a:rPr>
              <a:t>Lo studio ha riguardato le </a:t>
            </a:r>
            <a:r>
              <a:rPr lang="it-IT" sz="1200" b="0" i="1" u="none" strike="noStrike" baseline="0" dirty="0">
                <a:latin typeface="ArialNarrow-Italic"/>
              </a:rPr>
              <a:t>Indagini Idrologiche Idrauliche di supporto al Piano Strutturale </a:t>
            </a:r>
            <a:r>
              <a:rPr lang="it-IT" sz="1400" i="1" dirty="0">
                <a:solidFill>
                  <a:srgbClr val="4C4C4C"/>
                </a:solidFill>
                <a:latin typeface="Avenir Next W01"/>
              </a:rPr>
              <a:t>Intercomunale dei Comuni di Pisa e Cascina</a:t>
            </a:r>
            <a:r>
              <a:rPr lang="it-IT" sz="1400" dirty="0">
                <a:solidFill>
                  <a:srgbClr val="4C4C4C"/>
                </a:solidFill>
                <a:latin typeface="Avenir Next W01"/>
              </a:rPr>
              <a:t>, finalizzate alla verifica della pericolosità idraulica ed all’aggiornamento delle mappe di pericolosità sul territorio comunale dei Comuni di Pisa e Cascina.</a:t>
            </a:r>
          </a:p>
          <a:p>
            <a:pPr algn="just"/>
            <a:r>
              <a:rPr lang="it-IT" sz="1400" dirty="0">
                <a:solidFill>
                  <a:srgbClr val="4C4C4C"/>
                </a:solidFill>
                <a:latin typeface="Avenir Next W01"/>
              </a:rPr>
              <a:t>Ai fini della redazione del presente studio, sono stati considerati gli elementi idrologico-idraulici necessari a caratterizzare la probabilità di esondazione dei corsi d’acqua in riferimento al reticolo di interesse, definendo le pericolosità idrauliche secondo la classificazione di cui al DPGR 25 ottobre 2011, n. 53/R - Regolamento di attuazione in materia di indagini, ovvero:</a:t>
            </a:r>
          </a:p>
          <a:p>
            <a:pPr algn="just"/>
            <a:r>
              <a:rPr lang="it-IT" sz="1400" dirty="0">
                <a:solidFill>
                  <a:srgbClr val="4C4C4C"/>
                </a:solidFill>
                <a:latin typeface="Avenir Next W01"/>
              </a:rPr>
              <a:t>	• </a:t>
            </a:r>
            <a:r>
              <a:rPr lang="it-IT" sz="1400" b="1" dirty="0">
                <a:solidFill>
                  <a:srgbClr val="4C4C4C"/>
                </a:solidFill>
                <a:latin typeface="Avenir Next W01"/>
              </a:rPr>
              <a:t>aree a pericolosità idraulica molto elevata (I4), </a:t>
            </a:r>
            <a:r>
              <a:rPr lang="it-IT" sz="1400" dirty="0">
                <a:solidFill>
                  <a:srgbClr val="4C4C4C"/>
                </a:solidFill>
                <a:latin typeface="Avenir Next W01"/>
              </a:rPr>
              <a:t>che risultano allagabili per eventi con tempo di ritorno inferiore a 30 anni;</a:t>
            </a:r>
          </a:p>
          <a:p>
            <a:pPr algn="just"/>
            <a:r>
              <a:rPr lang="it-IT" sz="1400" dirty="0">
                <a:solidFill>
                  <a:srgbClr val="4C4C4C"/>
                </a:solidFill>
                <a:latin typeface="Avenir Next W01"/>
              </a:rPr>
              <a:t>	• </a:t>
            </a:r>
            <a:r>
              <a:rPr lang="it-IT" sz="1400" b="1" dirty="0">
                <a:solidFill>
                  <a:srgbClr val="4C4C4C"/>
                </a:solidFill>
                <a:latin typeface="Avenir Next W01"/>
              </a:rPr>
              <a:t>aree a pericolosità idraulica elevata (I3),</a:t>
            </a:r>
            <a:r>
              <a:rPr lang="it-IT" sz="1400" dirty="0">
                <a:solidFill>
                  <a:srgbClr val="4C4C4C"/>
                </a:solidFill>
                <a:latin typeface="Avenir Next W01"/>
              </a:rPr>
              <a:t> con aree allagabili per eventi con tempo di ritorno compreso tra 30 e 200 anni.</a:t>
            </a:r>
          </a:p>
          <a:p>
            <a:pPr algn="just"/>
            <a:endParaRPr lang="it-IT" sz="1400" dirty="0">
              <a:solidFill>
                <a:srgbClr val="4C4C4C"/>
              </a:solidFill>
              <a:latin typeface="Avenir Next W01"/>
            </a:endParaRPr>
          </a:p>
          <a:p>
            <a:pPr algn="just"/>
            <a:r>
              <a:rPr lang="it-IT" sz="1400" dirty="0">
                <a:solidFill>
                  <a:srgbClr val="4C4C4C"/>
                </a:solidFill>
                <a:latin typeface="Avenir Next W01"/>
              </a:rPr>
              <a:t>Nella redazione dello studio si è inoltre tenuto conto dei condizionamenti e dei disposti di cui alla L.R. 41/2018 - Disposizioni in materia di rischio di alluvioni e di tutela dei corsi d’acqua in attuazione del Decreto Legislativo 23 febbraio 2010, n. 49 (Attuazione della direttiva 2007/60/CE relativa alla valutazione e alla gestione dei rischi di alluvioni). Modifiche alla L.R. 80/2015 e alla L.R. 65/2014</a:t>
            </a:r>
            <a:r>
              <a:rPr lang="it-IT" sz="1800" b="0" i="1" u="none" strike="noStrike" baseline="0" dirty="0">
                <a:latin typeface="ArialNarrow-Italic"/>
              </a:rPr>
              <a:t>.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9367940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9607" y="204960"/>
            <a:ext cx="8919709" cy="461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QUARTA: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 contenuti disponibili: Carta dei battenti idraulici massimi - </a:t>
            </a:r>
            <a:r>
              <a:rPr lang="it-IT" sz="1200" dirty="0" err="1">
                <a:solidFill>
                  <a:srgbClr val="006666"/>
                </a:solidFill>
                <a:latin typeface="Arial Rounded MT Bold" panose="020F0704030504030204" pitchFamily="34" charset="0"/>
              </a:rPr>
              <a:t>WebGis</a:t>
            </a: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</a:t>
            </a:r>
            <a:endParaRPr lang="it-IT" sz="18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7F70E50-4D40-8C3B-4D3C-FEBAE4117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" y="1096126"/>
            <a:ext cx="9144000" cy="3265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8CFCDF-7682-25E4-2540-5E3F74B687C9}"/>
              </a:ext>
            </a:extLst>
          </p:cNvPr>
          <p:cNvSpPr txBox="1"/>
          <p:nvPr/>
        </p:nvSpPr>
        <p:spPr>
          <a:xfrm>
            <a:off x="618496" y="1967262"/>
            <a:ext cx="79070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4C4C4C"/>
                </a:solidFill>
                <a:latin typeface="Avenir Next W01"/>
              </a:rPr>
              <a:t>AREA D'INDAGINE E QUADRO CONOSCITIVO</a:t>
            </a:r>
          </a:p>
          <a:p>
            <a:pPr algn="ctr"/>
            <a:endParaRPr lang="it-IT" sz="1400" b="1" dirty="0">
              <a:solidFill>
                <a:srgbClr val="4C4C4C"/>
              </a:solidFill>
              <a:latin typeface="Avenir Next W01"/>
            </a:endParaRPr>
          </a:p>
          <a:p>
            <a:pPr algn="just"/>
            <a:endParaRPr lang="it-IT" sz="1400" b="1" dirty="0">
              <a:solidFill>
                <a:srgbClr val="4C4C4C"/>
              </a:solidFill>
              <a:latin typeface="Avenir Next W01"/>
            </a:endParaRPr>
          </a:p>
          <a:p>
            <a:pPr algn="just"/>
            <a:r>
              <a:rPr lang="it-IT" sz="1400" dirty="0">
                <a:solidFill>
                  <a:srgbClr val="4C4C4C"/>
                </a:solidFill>
                <a:latin typeface="Avenir Next W01"/>
              </a:rPr>
              <a:t>Lo studio idrologico idraulico ha riguardato il reticolo idrografico e di gestione individuato dalla Regione Toscana ai sensi della L.R. 79/2012, aggiornato con Delibera di Consiglio 81/2021. Su tale reticolo si applicano le disposizioni della normativa idraulica vigente, ed in particolare i disposti di cui al </a:t>
            </a:r>
            <a:r>
              <a:rPr lang="it-IT" sz="1400" b="1" dirty="0">
                <a:solidFill>
                  <a:srgbClr val="4C4C4C"/>
                </a:solidFill>
                <a:latin typeface="Avenir Next W01"/>
              </a:rPr>
              <a:t>R.D. 523/04, D.P.G.R. 25 ottobre 2011 n. 53/R, L.R. 41/2018.</a:t>
            </a:r>
          </a:p>
          <a:p>
            <a:pPr algn="just"/>
            <a:endParaRPr lang="it-IT" sz="1400" b="1" dirty="0">
              <a:solidFill>
                <a:srgbClr val="4C4C4C"/>
              </a:solidFill>
              <a:latin typeface="Avenir Next W01"/>
            </a:endParaRPr>
          </a:p>
          <a:p>
            <a:pPr algn="just"/>
            <a:r>
              <a:rPr lang="it-IT" sz="1400" dirty="0">
                <a:solidFill>
                  <a:srgbClr val="4C4C4C"/>
                </a:solidFill>
                <a:latin typeface="Avenir Next W01"/>
              </a:rPr>
              <a:t>In ragione dell’estensione del territorio urbanizzato e delle informazioni di fornite dagli enti competenti in materia idraulica (Genio Civile Valdarno Inferiore, Consorzio di Bonifica Basso Valdarno) sono stati individuati i reticoli che potenzialmente potessero ingenerare le maggiori criticità in termini di fenomeni di </a:t>
            </a:r>
            <a:r>
              <a:rPr lang="it-IT" sz="1400" dirty="0" err="1">
                <a:solidFill>
                  <a:srgbClr val="4C4C4C"/>
                </a:solidFill>
                <a:latin typeface="Avenir Next W01"/>
              </a:rPr>
              <a:t>allagabilità</a:t>
            </a:r>
            <a:r>
              <a:rPr lang="it-IT" sz="1400" dirty="0">
                <a:solidFill>
                  <a:srgbClr val="4C4C4C"/>
                </a:solidFill>
                <a:latin typeface="Avenir Next W01"/>
              </a:rPr>
              <a:t> sul territorio.</a:t>
            </a:r>
          </a:p>
        </p:txBody>
      </p:sp>
    </p:spTree>
    <p:extLst>
      <p:ext uri="{BB962C8B-B14F-4D97-AF65-F5344CB8AC3E}">
        <p14:creationId xmlns:p14="http://schemas.microsoft.com/office/powerpoint/2010/main" val="3420997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9607" y="204960"/>
            <a:ext cx="8919709" cy="461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QUARTA: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 contenuti disponibili: Carta dei battenti idraulici massimi - </a:t>
            </a:r>
            <a:r>
              <a:rPr lang="it-IT" sz="1200" dirty="0" err="1">
                <a:solidFill>
                  <a:srgbClr val="006666"/>
                </a:solidFill>
                <a:latin typeface="Arial Rounded MT Bold" panose="020F0704030504030204" pitchFamily="34" charset="0"/>
              </a:rPr>
              <a:t>WebGis</a:t>
            </a: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</a:t>
            </a:r>
            <a:endParaRPr lang="it-IT" sz="18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7F70E50-4D40-8C3B-4D3C-FEBAE4117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" y="1096126"/>
            <a:ext cx="9144000" cy="3265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8CFCDF-7682-25E4-2540-5E3F74B687C9}"/>
              </a:ext>
            </a:extLst>
          </p:cNvPr>
          <p:cNvSpPr txBox="1"/>
          <p:nvPr/>
        </p:nvSpPr>
        <p:spPr>
          <a:xfrm>
            <a:off x="618496" y="1771311"/>
            <a:ext cx="79070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4C4C4C"/>
                </a:solidFill>
                <a:latin typeface="Avenir Next W01"/>
              </a:rPr>
              <a:t>CORSI D'ACQUA OGGETTO DI STUDIO</a:t>
            </a:r>
          </a:p>
          <a:p>
            <a:pPr algn="just"/>
            <a:endParaRPr lang="it-IT" sz="1400" b="1" dirty="0">
              <a:solidFill>
                <a:srgbClr val="4C4C4C"/>
              </a:solidFill>
              <a:latin typeface="Avenir Next W01"/>
            </a:endParaRPr>
          </a:p>
          <a:p>
            <a:pPr algn="just"/>
            <a:r>
              <a:rPr lang="it-IT" sz="1400" dirty="0">
                <a:solidFill>
                  <a:srgbClr val="4C4C4C"/>
                </a:solidFill>
                <a:latin typeface="Avenir Next W01"/>
              </a:rPr>
              <a:t>Nella tabella seguente è riportato il reticolo oggetto di studio, individuando i corsi d’acqua afferenti al reticolo principale ed al reticolo secondario (nel Comune di Pisa ed in quello di Cascina).</a:t>
            </a:r>
          </a:p>
          <a:p>
            <a:pPr algn="just"/>
            <a:endParaRPr lang="it-IT" sz="1400" dirty="0">
              <a:solidFill>
                <a:srgbClr val="4C4C4C"/>
              </a:solidFill>
              <a:latin typeface="Avenir Next W01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86DA5F1-87FC-98C7-9322-BB93D434E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587" y="2940862"/>
            <a:ext cx="5890823" cy="3154324"/>
          </a:xfrm>
          <a:prstGeom prst="rect">
            <a:avLst/>
          </a:prstGeom>
          <a:ln w="88900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38000">
                  <a:schemeClr val="accent1">
                    <a:lumMod val="95000"/>
                    <a:lumOff val="5000"/>
                  </a:schemeClr>
                </a:gs>
                <a:gs pos="51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</a:ln>
        </p:spPr>
      </p:pic>
    </p:spTree>
    <p:extLst>
      <p:ext uri="{BB962C8B-B14F-4D97-AF65-F5344CB8AC3E}">
        <p14:creationId xmlns:p14="http://schemas.microsoft.com/office/powerpoint/2010/main" val="38617506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9607" y="204960"/>
            <a:ext cx="8919709" cy="461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QUARTA: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 contenuti disponibili: Carta dei battenti idraulici massimi - </a:t>
            </a:r>
            <a:r>
              <a:rPr lang="it-IT" sz="1200" dirty="0" err="1">
                <a:solidFill>
                  <a:srgbClr val="006666"/>
                </a:solidFill>
                <a:latin typeface="Arial Rounded MT Bold" panose="020F0704030504030204" pitchFamily="34" charset="0"/>
              </a:rPr>
              <a:t>WebGis</a:t>
            </a: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</a:t>
            </a:r>
            <a:endParaRPr lang="it-IT" sz="18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7F70E50-4D40-8C3B-4D3C-FEBAE4117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" y="1096126"/>
            <a:ext cx="9144000" cy="32657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8CFCDF-7682-25E4-2540-5E3F74B687C9}"/>
              </a:ext>
            </a:extLst>
          </p:cNvPr>
          <p:cNvSpPr txBox="1"/>
          <p:nvPr/>
        </p:nvSpPr>
        <p:spPr>
          <a:xfrm>
            <a:off x="618496" y="1939269"/>
            <a:ext cx="790700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4C4C4C"/>
                </a:solidFill>
                <a:latin typeface="Avenir Next W01"/>
              </a:rPr>
              <a:t>MATERIALI PER LA CONSULTAZIONE </a:t>
            </a:r>
          </a:p>
          <a:p>
            <a:pPr algn="l"/>
            <a:endParaRPr lang="it-IT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it-IT" sz="1400" dirty="0">
                <a:solidFill>
                  <a:srgbClr val="4C4C4C"/>
                </a:solidFill>
                <a:latin typeface="Avenir Next W01"/>
              </a:rPr>
              <a:t>Per una corretta lettura ed interpretazione della </a:t>
            </a:r>
            <a:r>
              <a:rPr lang="it-IT" sz="1400" b="1" i="1" dirty="0">
                <a:solidFill>
                  <a:srgbClr val="4C4C4C"/>
                </a:solidFill>
                <a:latin typeface="Avenir Next W01"/>
              </a:rPr>
              <a:t>Mappa dei battenti idraulici</a:t>
            </a:r>
            <a:r>
              <a:rPr lang="it-IT" sz="1400" dirty="0">
                <a:solidFill>
                  <a:srgbClr val="4C4C4C"/>
                </a:solidFill>
                <a:latin typeface="Avenir Next W01"/>
              </a:rPr>
              <a:t> si dovranno consultare gli elaborati, le relazioni e le tavole del quadro conoscitivo del Piano Strutturale Intercomunale dei Comuni di Pisa e Cascina approvato con Determinazione di Consiglio Comunale di Pisa n. 30 del 28/03/2023 e divenuto efficace con pubblicazione sul BURT n. 25 del 21/06/2023.</a:t>
            </a:r>
          </a:p>
          <a:p>
            <a:pPr algn="just"/>
            <a:endParaRPr lang="it-IT" sz="1400" dirty="0">
              <a:solidFill>
                <a:srgbClr val="4C4C4C"/>
              </a:solidFill>
              <a:latin typeface="Avenir Next W01"/>
            </a:endParaRPr>
          </a:p>
          <a:p>
            <a:pPr algn="just"/>
            <a:r>
              <a:rPr lang="it-IT" sz="1400" dirty="0">
                <a:solidFill>
                  <a:srgbClr val="4C4C4C"/>
                </a:solidFill>
                <a:latin typeface="Avenir Next W01"/>
              </a:rPr>
              <a:t>Si indica di seguito il link dal quale scaricare il materiale per la consultazione in formato *.pdf:</a:t>
            </a:r>
          </a:p>
          <a:p>
            <a:pPr algn="just"/>
            <a:r>
              <a:rPr lang="it-IT" sz="1400" dirty="0">
                <a:solidFill>
                  <a:srgbClr val="4C4C4C"/>
                </a:solidFill>
                <a:latin typeface="Avenir Next W01"/>
              </a:rPr>
              <a:t> </a:t>
            </a:r>
          </a:p>
          <a:p>
            <a:pPr algn="just"/>
            <a:r>
              <a:rPr lang="it-IT" sz="1400" dirty="0">
                <a:solidFill>
                  <a:srgbClr val="4C4C4C"/>
                </a:solidFill>
                <a:latin typeface="Avenir Next W01"/>
                <a:hlinkClick r:id="rId5"/>
              </a:rPr>
              <a:t>https://www.comune.pisa.it/it/ufficio/materiali-la-consultazione-formato-pdf-allegati-alla-delibera-di-approvazione-comune-di</a:t>
            </a:r>
            <a:endParaRPr lang="it-IT" sz="1400" dirty="0">
              <a:solidFill>
                <a:srgbClr val="4C4C4C"/>
              </a:solidFill>
              <a:latin typeface="Avenir Next W01"/>
            </a:endParaRPr>
          </a:p>
          <a:p>
            <a:pPr algn="just"/>
            <a:endParaRPr lang="it-IT" sz="1400" dirty="0">
              <a:solidFill>
                <a:srgbClr val="4C4C4C"/>
              </a:solidFill>
              <a:latin typeface="Avenir Next W01"/>
            </a:endParaRPr>
          </a:p>
          <a:p>
            <a:pPr algn="just"/>
            <a:r>
              <a:rPr lang="it-IT" sz="1400" dirty="0">
                <a:solidFill>
                  <a:srgbClr val="4C4C4C"/>
                </a:solidFill>
                <a:latin typeface="Avenir Next W01"/>
              </a:rPr>
              <a:t>ed in particolare </a:t>
            </a:r>
            <a:r>
              <a:rPr lang="it-IT" sz="1400">
                <a:solidFill>
                  <a:srgbClr val="4C4C4C"/>
                </a:solidFill>
                <a:latin typeface="Avenir Next W01"/>
              </a:rPr>
              <a:t>gli elaborati:</a:t>
            </a:r>
            <a:endParaRPr lang="it-IT" sz="1400" dirty="0">
              <a:solidFill>
                <a:srgbClr val="4C4C4C"/>
              </a:solidFill>
              <a:latin typeface="Avenir Next W01"/>
            </a:endParaRPr>
          </a:p>
          <a:p>
            <a:pPr algn="just"/>
            <a:endParaRPr lang="it-IT" sz="1400" dirty="0">
              <a:solidFill>
                <a:srgbClr val="4C4C4C"/>
              </a:solidFill>
              <a:latin typeface="Avenir Next W01"/>
            </a:endParaRPr>
          </a:p>
          <a:p>
            <a:pPr algn="just"/>
            <a:r>
              <a:rPr lang="it-IT" sz="1400" b="1" u="sng" dirty="0">
                <a:solidFill>
                  <a:srgbClr val="4C4C4C"/>
                </a:solidFill>
                <a:latin typeface="Avenir Next W01"/>
              </a:rPr>
              <a:t>INDAGINI IDROLOGICO-IDRAULICHE</a:t>
            </a:r>
          </a:p>
          <a:p>
            <a:pPr algn="just"/>
            <a:endParaRPr lang="it-I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it-IT" sz="1400" dirty="0">
              <a:solidFill>
                <a:srgbClr val="4C4C4C"/>
              </a:solidFill>
              <a:latin typeface="Avenir Next W01"/>
            </a:endParaRPr>
          </a:p>
        </p:txBody>
      </p:sp>
    </p:spTree>
    <p:extLst>
      <p:ext uri="{BB962C8B-B14F-4D97-AF65-F5344CB8AC3E}">
        <p14:creationId xmlns:p14="http://schemas.microsoft.com/office/powerpoint/2010/main" val="24034733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9607" y="204960"/>
            <a:ext cx="8919709" cy="461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QUARTA:</a:t>
            </a: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La costruzione e l’implementazione dei dati territoriali attraverso il SIT</a:t>
            </a:r>
            <a:endParaRPr lang="it-IT" sz="12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00950" y="967718"/>
            <a:ext cx="8017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6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La Galleria – le mappe pubblicate 	</a:t>
            </a:r>
            <a:r>
              <a:rPr lang="it-IT" sz="1600" dirty="0">
                <a:solidFill>
                  <a:prstClr val="black"/>
                </a:solidFill>
                <a:latin typeface="Arial Rounded MT Bold" panose="020F0704030504030204" pitchFamily="34" charset="0"/>
                <a:hlinkClick r:id="rId3"/>
              </a:rPr>
              <a:t>GO</a:t>
            </a:r>
            <a:endParaRPr lang="it-IT" sz="16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BAF462B-2828-1E46-C765-24CE7AFCE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269" y="1306272"/>
            <a:ext cx="6665462" cy="511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012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0A03F-4EA8-488B-F06A-DE9CD8893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E05C993F-AF33-6F5F-041C-F37CFA4FC6C9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0A97CDA-1C31-8F19-5D24-A722DA82536E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5C87281-4256-AFE5-4627-767A30EF4AA7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7676E9-F29C-78FA-D8F7-40051B152594}"/>
              </a:ext>
            </a:extLst>
          </p:cNvPr>
          <p:cNvSpPr txBox="1"/>
          <p:nvPr/>
        </p:nvSpPr>
        <p:spPr>
          <a:xfrm>
            <a:off x="1352940" y="1830201"/>
            <a:ext cx="7635937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16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attraverso la PEC istituzione </a:t>
            </a:r>
            <a:r>
              <a:rPr lang="it-IT" sz="16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del  comune </a:t>
            </a:r>
            <a:r>
              <a:rPr lang="it-IT" sz="1600" u="sng" dirty="0">
                <a:solidFill>
                  <a:srgbClr val="0563C1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  <a:hlinkClick r:id="rId4"/>
              </a:rPr>
              <a:t>comune.pisa@postacert.toscana.it</a:t>
            </a:r>
            <a:endParaRPr lang="it-IT" sz="1600" u="sng" dirty="0">
              <a:solidFill>
                <a:srgbClr val="0563C1"/>
              </a:solidFill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lvl="0"/>
            <a:endParaRPr lang="it-IT" sz="1600" dirty="0"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lvl="0" algn="just"/>
            <a:endParaRPr lang="it-IT" sz="1600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lvl="0" algn="just"/>
            <a:r>
              <a:rPr lang="it-IT" sz="16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mediante raccomandata con ricevuta di ritorno o presentazione a mano del contributo   </a:t>
            </a:r>
            <a:r>
              <a:rPr lang="it-IT" sz="16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presso l’ URP  </a:t>
            </a:r>
            <a:r>
              <a:rPr lang="it-IT" sz="16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e in entrambi i casi l’indirizzo è Lungarno G. Galilei 43, ingresso da Piazza XX Settembre, con i  seguenti orari di apertura: </a:t>
            </a:r>
          </a:p>
          <a:p>
            <a:pPr lvl="0"/>
            <a:r>
              <a:rPr lang="it-IT" sz="1600" dirty="0">
                <a:latin typeface="Eras Light ITC" panose="020B0402030504020804" pitchFamily="34" charset="0"/>
                <a:ea typeface="Times New Roman" panose="02020603050405020304" pitchFamily="18" charset="0"/>
              </a:rPr>
              <a:t>          </a:t>
            </a:r>
            <a:r>
              <a:rPr lang="it-IT" sz="16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da lunedì a venerdì: 8.30 – 12.30</a:t>
            </a:r>
            <a:br>
              <a:rPr lang="it-IT" sz="16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</a:br>
            <a:r>
              <a:rPr lang="it-IT" sz="16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          martedì e giovedì: 15.00 – 17.00;</a:t>
            </a:r>
          </a:p>
          <a:p>
            <a:endParaRPr lang="it-IT" sz="1600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r>
              <a:rPr lang="it-IT" sz="16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L’oggetto della missiva deve essere </a:t>
            </a:r>
            <a:r>
              <a:rPr lang="it-IT" sz="16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“Contributo al Piano Operativo Comunale”</a:t>
            </a:r>
          </a:p>
          <a:p>
            <a:endParaRPr lang="it-IT" sz="1600" b="1" dirty="0"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r>
              <a:rPr lang="it-IT" sz="1600" dirty="0">
                <a:latin typeface="Eras Light ITC" panose="020B0402030504020804" pitchFamily="34" charset="0"/>
                <a:ea typeface="Times New Roman" panose="02020603050405020304" pitchFamily="18" charset="0"/>
              </a:rPr>
              <a:t>compilazione di un </a:t>
            </a:r>
            <a:r>
              <a:rPr lang="it-IT" sz="1600" b="1" dirty="0" err="1">
                <a:latin typeface="Eras Light ITC" panose="020B0402030504020804" pitchFamily="34" charset="0"/>
                <a:ea typeface="Times New Roman" panose="02020603050405020304" pitchFamily="18" charset="0"/>
              </a:rPr>
              <a:t>form</a:t>
            </a:r>
            <a:r>
              <a:rPr lang="it-IT" sz="1600" dirty="0">
                <a:latin typeface="Eras Light ITC" panose="020B0402030504020804" pitchFamily="34" charset="0"/>
                <a:ea typeface="Times New Roman" panose="02020603050405020304" pitchFamily="18" charset="0"/>
              </a:rPr>
              <a:t>, al seguente link : </a:t>
            </a:r>
            <a:r>
              <a:rPr lang="it-IT" sz="1600" dirty="0">
                <a:latin typeface="Eras Light ITC" panose="020B0402030504020804" pitchFamily="34" charset="0"/>
                <a:ea typeface="Times New Roman" panose="02020603050405020304" pitchFamily="18" charset="0"/>
                <a:hlinkClick r:id="rId5"/>
              </a:rPr>
              <a:t>https://docs.google.com/forms/d/17b3Y-1v7203j5SjXMWOzBNwx3PEmjrpbducvbzPYves/viewform?pli=1&amp;pli=1&amp;edit_requested=true</a:t>
            </a:r>
            <a:endParaRPr lang="it-IT" sz="1600" dirty="0"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r>
              <a:rPr lang="it-IT" sz="1600" dirty="0">
                <a:latin typeface="Eras Light ITC" panose="020B0402030504020804" pitchFamily="34" charset="0"/>
                <a:ea typeface="Times New Roman" panose="02020603050405020304" pitchFamily="18" charset="0"/>
              </a:rPr>
              <a:t>in questo caso il contributo arriverà direttamente agli uffici senza passare dall’U.R.P.</a:t>
            </a:r>
          </a:p>
          <a:p>
            <a:endParaRPr lang="it-IT" sz="1600" b="1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endParaRPr lang="it-IT" sz="1600" b="1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endParaRPr lang="it-IT" sz="1600" b="1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endParaRPr lang="it-IT" sz="1600" b="1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5892BB9-DD31-C260-574C-A5B024BA0F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1733973"/>
            <a:ext cx="1110344" cy="62179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4258C21-2CA4-E560-9169-7250C68568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8" y="2556171"/>
            <a:ext cx="815038" cy="81503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0B2767A-2939-449D-B347-14259C32983D}"/>
              </a:ext>
            </a:extLst>
          </p:cNvPr>
          <p:cNvSpPr txBox="1"/>
          <p:nvPr/>
        </p:nvSpPr>
        <p:spPr>
          <a:xfrm>
            <a:off x="317241" y="844541"/>
            <a:ext cx="88267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Come inviare il contributo:  le modalità scelte dall’amministrazione tengono conto della necessità di consentire un accesso il più possibile diffuso e della certezza dell’avvenuta presentazione, quindi:</a:t>
            </a:r>
          </a:p>
          <a:p>
            <a:pPr lvl="0"/>
            <a:endParaRPr lang="it-IT" sz="1800" dirty="0">
              <a:latin typeface="Eras Light ITC" panose="020B0402030504020804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F675B7E-AC3E-5CE1-BF90-AF36E8AF9434}"/>
              </a:ext>
            </a:extLst>
          </p:cNvPr>
          <p:cNvSpPr txBox="1"/>
          <p:nvPr/>
        </p:nvSpPr>
        <p:spPr>
          <a:xfrm>
            <a:off x="93306" y="183035"/>
            <a:ext cx="4637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QU</a:t>
            </a:r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INTA</a:t>
            </a: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:</a:t>
            </a:r>
          </a:p>
          <a:p>
            <a:pPr algn="l">
              <a:spcBef>
                <a:spcPts val="0"/>
              </a:spcBef>
            </a:pPr>
            <a:r>
              <a:rPr lang="it-IT" sz="14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Come partecipare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2CCFF49-5EF0-7D4E-0E0A-AB801DA294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27853" r="18518" b="30124"/>
          <a:stretch/>
        </p:blipFill>
        <p:spPr>
          <a:xfrm>
            <a:off x="128918" y="4753722"/>
            <a:ext cx="1197818" cy="4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54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-1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0" y="240959"/>
            <a:ext cx="9299052" cy="312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PRIMA: </a:t>
            </a: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 contenuti dell’avvio del procedimento del POC</a:t>
            </a:r>
            <a:endParaRPr lang="it-IT" sz="12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2E701C2A-B7CA-8675-654B-43CE1EB00F3B}"/>
              </a:ext>
            </a:extLst>
          </p:cNvPr>
          <p:cNvGraphicFramePr/>
          <p:nvPr/>
        </p:nvGraphicFramePr>
        <p:xfrm>
          <a:off x="-1" y="1910027"/>
          <a:ext cx="9143999" cy="2837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33906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C8C21-E1A2-1D86-B134-64FC27DE1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EBCC3E3-D992-14AA-D554-50B5361D80C8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0EA3F6F-D1DC-A7EA-7B8F-3F42DC344F18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96E5735-6553-05C2-347A-7874DF653AC7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BE7944-EE59-5BE3-ADEE-47D6D018EAD0}"/>
              </a:ext>
            </a:extLst>
          </p:cNvPr>
          <p:cNvSpPr txBox="1"/>
          <p:nvPr/>
        </p:nvSpPr>
        <p:spPr>
          <a:xfrm>
            <a:off x="343899" y="1599624"/>
            <a:ext cx="852018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I contributi vengono istruiti ed esaminati dall’ufficio di Piano, </a:t>
            </a:r>
            <a:r>
              <a:rPr lang="it-IT" sz="2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non è prevista una risposta scritta, </a:t>
            </a:r>
            <a:r>
              <a:rPr lang="it-IT" sz="24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circa l’esito della relativa proposta. </a:t>
            </a:r>
          </a:p>
          <a:p>
            <a:r>
              <a:rPr lang="it-IT" sz="24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Al termine dell’istruttoria di tutti  i contributi, in sede di adozione del Piano Operativo, sarà dato riscontro dell’esito in termini di accoglimento o meno degli stessi. Prima dell’adozione il Garante redigerà il rapporto di cui all’art. 38 della legge regionale toscana n. 65/2014 specificando:</a:t>
            </a:r>
          </a:p>
          <a:p>
            <a:pPr indent="-142875" algn="just" fontAlgn="base"/>
            <a:endParaRPr lang="it-IT" sz="2400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indent="-142875" algn="just" fontAlgn="base"/>
            <a:r>
              <a:rPr lang="it-IT" sz="2400" dirty="0">
                <a:solidFill>
                  <a:srgbClr val="000000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Il rapporto costituisce il contributo per l</a:t>
            </a:r>
            <a:r>
              <a:rPr lang="it-IT" sz="2400" dirty="0">
                <a:solidFill>
                  <a:srgbClr val="000000"/>
                </a:solidFill>
                <a:latin typeface="Eras Light ITC" panose="020B0402030504020804" pitchFamily="34" charset="0"/>
                <a:ea typeface="Times New Roman" panose="02020603050405020304" pitchFamily="18" charset="0"/>
              </a:rPr>
              <a:t>’amministrazione</a:t>
            </a:r>
            <a:r>
              <a:rPr lang="it-IT" sz="2400" dirty="0">
                <a:solidFill>
                  <a:srgbClr val="000000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 ai fini:</a:t>
            </a:r>
            <a:endParaRPr lang="it-IT" sz="2400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indent="-142875" algn="just" fontAlgn="base"/>
            <a:r>
              <a:rPr lang="it-IT" sz="2400" dirty="0">
                <a:solidFill>
                  <a:srgbClr val="000000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a) della definizione dei contenuti del Piano Operativo;</a:t>
            </a:r>
            <a:endParaRPr lang="it-IT" sz="2400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indent="-142875" algn="just" fontAlgn="base"/>
            <a:r>
              <a:rPr lang="it-IT" sz="2400" dirty="0">
                <a:solidFill>
                  <a:srgbClr val="000000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b) delle determinazioni assunte.</a:t>
            </a:r>
            <a:endParaRPr lang="it-IT" sz="2400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498F43-B104-CB11-03F2-2A22B57CC503}"/>
              </a:ext>
            </a:extLst>
          </p:cNvPr>
          <p:cNvSpPr txBox="1"/>
          <p:nvPr/>
        </p:nvSpPr>
        <p:spPr>
          <a:xfrm>
            <a:off x="93306" y="183035"/>
            <a:ext cx="55423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QU</a:t>
            </a:r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INTA</a:t>
            </a: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:</a:t>
            </a:r>
          </a:p>
          <a:p>
            <a:pPr algn="l">
              <a:spcBef>
                <a:spcPts val="0"/>
              </a:spcBef>
            </a:pPr>
            <a:r>
              <a:rPr lang="it-IT" sz="14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Cosa accade a seguito della presentazione del contributo</a:t>
            </a:r>
          </a:p>
        </p:txBody>
      </p:sp>
    </p:spTree>
    <p:extLst>
      <p:ext uri="{BB962C8B-B14F-4D97-AF65-F5344CB8AC3E}">
        <p14:creationId xmlns:p14="http://schemas.microsoft.com/office/powerpoint/2010/main" val="21329351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8C8AC-3B29-4FDE-8ECC-EC2C1D911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E13E55E0-12D5-DDB1-A90E-5DC7070DC9AF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A1E3BBA-3BFD-192B-D08F-3F7645780737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0EE345E-19D9-317B-26F1-967A7BCA8AF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0196264-7B35-F38C-DE6F-D11A3229E7AF}"/>
              </a:ext>
            </a:extLst>
          </p:cNvPr>
          <p:cNvSpPr txBox="1"/>
          <p:nvPr/>
        </p:nvSpPr>
        <p:spPr>
          <a:xfrm>
            <a:off x="489857" y="2861206"/>
            <a:ext cx="81642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dk1"/>
                </a:solidFill>
                <a:latin typeface="Eras Light ITC" panose="020B0402030504020804" pitchFamily="34" charset="0"/>
              </a:rPr>
              <a:t>Dott.ssa Valeria Pagni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>
              <a:solidFill>
                <a:schemeClr val="dk1"/>
              </a:solidFill>
              <a:latin typeface="Eras Light ITC" panose="020B04020305040208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chemeClr val="dk1"/>
                </a:solidFill>
                <a:latin typeface="Eras Light ITC" panose="020B0402030504020804" pitchFamily="34" charset="0"/>
              </a:rPr>
              <a:t>Pagina web: </a:t>
            </a:r>
            <a:r>
              <a:rPr lang="it-IT" dirty="0">
                <a:solidFill>
                  <a:schemeClr val="dk1"/>
                </a:solidFill>
                <a:latin typeface="Eras Light ITC" panose="020B0402030504020804" pitchFamily="34" charset="0"/>
                <a:hlinkClick r:id="rId4" tooltip="https://www.comune.pisa.it/it/ufficio/garante-dellinformazione-e-della-partecipazione"/>
              </a:rPr>
              <a:t>https://www.comune.pisa.it/it/ufficio/garante-dellinformazione-e-della-partecipazione</a:t>
            </a:r>
            <a:endParaRPr lang="it-IT" dirty="0">
              <a:solidFill>
                <a:schemeClr val="dk1"/>
              </a:solidFill>
              <a:latin typeface="Eras Light ITC" panose="020B04020305040208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b="0" kern="1200" dirty="0">
              <a:solidFill>
                <a:schemeClr val="dk1"/>
              </a:solidFill>
              <a:latin typeface="Eras Light ITC" panose="020B04020305040208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chemeClr val="dk1"/>
                </a:solidFill>
                <a:latin typeface="Eras Light ITC" panose="020B0402030504020804" pitchFamily="34" charset="0"/>
              </a:rPr>
              <a:t>I</a:t>
            </a:r>
            <a:r>
              <a:rPr lang="it-IT" sz="1800" b="0" kern="1200" dirty="0">
                <a:solidFill>
                  <a:schemeClr val="dk1"/>
                </a:solidFill>
                <a:latin typeface="Eras Light ITC" panose="020B0402030504020804" pitchFamily="34" charset="0"/>
              </a:rPr>
              <a:t>ndirizzo mail: </a:t>
            </a:r>
            <a:r>
              <a:rPr lang="it-IT" dirty="0">
                <a:latin typeface="Eras Light ITC" panose="020B0402030504020804" pitchFamily="34" charset="0"/>
                <a:hlinkClick r:id="rId5"/>
              </a:rPr>
              <a:t>garantedellacomunicazione@comune.pisa.it</a:t>
            </a:r>
            <a:endParaRPr lang="it-IT" dirty="0">
              <a:latin typeface="Eras Light ITC" panose="020B04020305040208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dirty="0">
              <a:latin typeface="Eras Light ITC" panose="020B04020305040208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D3D458-9E75-464E-8314-4C5321770046}"/>
              </a:ext>
            </a:extLst>
          </p:cNvPr>
          <p:cNvSpPr txBox="1"/>
          <p:nvPr/>
        </p:nvSpPr>
        <p:spPr>
          <a:xfrm>
            <a:off x="93306" y="183035"/>
            <a:ext cx="46373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QU</a:t>
            </a:r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INTA</a:t>
            </a: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:</a:t>
            </a:r>
          </a:p>
          <a:p>
            <a:pPr algn="l">
              <a:spcBef>
                <a:spcPts val="0"/>
              </a:spcBef>
            </a:pPr>
            <a:r>
              <a:rPr lang="it-IT" sz="14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Chi è il garante dell’informazione e partecipazione</a:t>
            </a:r>
          </a:p>
        </p:txBody>
      </p:sp>
    </p:spTree>
    <p:extLst>
      <p:ext uri="{BB962C8B-B14F-4D97-AF65-F5344CB8AC3E}">
        <p14:creationId xmlns:p14="http://schemas.microsoft.com/office/powerpoint/2010/main" val="4247631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-1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0" y="240959"/>
            <a:ext cx="9299052" cy="312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PRIMA: </a:t>
            </a: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 contenuti dell’avvio del procedimento del POC</a:t>
            </a:r>
            <a:endParaRPr lang="it-IT" sz="12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2E701C2A-B7CA-8675-654B-43CE1EB00F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8358106"/>
              </p:ext>
            </p:extLst>
          </p:nvPr>
        </p:nvGraphicFramePr>
        <p:xfrm>
          <a:off x="-134203" y="4867212"/>
          <a:ext cx="9037105" cy="1636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2E701C2A-B7CA-8675-654B-43CE1EB00F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572064"/>
              </p:ext>
            </p:extLst>
          </p:nvPr>
        </p:nvGraphicFramePr>
        <p:xfrm>
          <a:off x="130973" y="2952901"/>
          <a:ext cx="9037105" cy="1636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ttangolo 2"/>
          <p:cNvSpPr/>
          <p:nvPr/>
        </p:nvSpPr>
        <p:spPr>
          <a:xfrm>
            <a:off x="3330912" y="2806801"/>
            <a:ext cx="24497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PROCESSO DI VAS</a:t>
            </a:r>
          </a:p>
        </p:txBody>
      </p:sp>
      <p:sp>
        <p:nvSpPr>
          <p:cNvPr id="7" name="Rettangolo 6"/>
          <p:cNvSpPr/>
          <p:nvPr/>
        </p:nvSpPr>
        <p:spPr>
          <a:xfrm>
            <a:off x="3354165" y="4521762"/>
            <a:ext cx="243566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PARTECIPAZIONE</a:t>
            </a:r>
          </a:p>
        </p:txBody>
      </p:sp>
      <p:graphicFrame>
        <p:nvGraphicFramePr>
          <p:cNvPr id="13" name="Diagramma 12">
            <a:extLst>
              <a:ext uri="{FF2B5EF4-FFF2-40B4-BE49-F238E27FC236}">
                <a16:creationId xmlns:a16="http://schemas.microsoft.com/office/drawing/2014/main" id="{2E701C2A-B7CA-8675-654B-43CE1EB00F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2706171"/>
              </p:ext>
            </p:extLst>
          </p:nvPr>
        </p:nvGraphicFramePr>
        <p:xfrm>
          <a:off x="313409" y="892490"/>
          <a:ext cx="9037105" cy="1636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631177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70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4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3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3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110615" y="206068"/>
            <a:ext cx="9299052" cy="69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SECONDA: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La ricognizione e mappatura dei contributi pervenuti</a:t>
            </a:r>
          </a:p>
        </p:txBody>
      </p:sp>
      <p:sp>
        <p:nvSpPr>
          <p:cNvPr id="22" name="Pentagono 21"/>
          <p:cNvSpPr/>
          <p:nvPr/>
        </p:nvSpPr>
        <p:spPr>
          <a:xfrm>
            <a:off x="238808" y="3820052"/>
            <a:ext cx="2160000" cy="900000"/>
          </a:xfrm>
          <a:prstGeom prst="homePlate">
            <a:avLst/>
          </a:prstGeom>
          <a:noFill/>
          <a:ln w="1905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231023" y="3807737"/>
            <a:ext cx="1922400" cy="9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AVVISO PUBBLICO              </a:t>
            </a:r>
          </a:p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Piano Operativo Comunale   </a:t>
            </a:r>
          </a:p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D.G. n.5 del 12 gennaio 2023        Manifestazione di Interesse</a:t>
            </a:r>
          </a:p>
          <a:p>
            <a:pPr lvl="0" algn="ctr">
              <a:lnSpc>
                <a:spcPct val="100000"/>
              </a:lnSpc>
            </a:pPr>
            <a:r>
              <a:rPr lang="it-IT" sz="1200" b="1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000_MI </a:t>
            </a: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   </a:t>
            </a: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Arial Narrow" panose="020B0606020202030204" pitchFamily="34" charset="0"/>
              </a:rPr>
              <a:t>      </a:t>
            </a:r>
          </a:p>
        </p:txBody>
      </p:sp>
      <p:sp>
        <p:nvSpPr>
          <p:cNvPr id="25" name="Pentagono 24"/>
          <p:cNvSpPr/>
          <p:nvPr/>
        </p:nvSpPr>
        <p:spPr>
          <a:xfrm>
            <a:off x="231023" y="2827715"/>
            <a:ext cx="2160000" cy="900000"/>
          </a:xfrm>
          <a:prstGeom prst="homePlate">
            <a:avLst/>
          </a:prstGeom>
          <a:noFill/>
          <a:ln w="1905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147892" y="2923329"/>
            <a:ext cx="2152800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OSSERVAZIONI AL PIANO STRUTTURALE INTERCOMUNALE </a:t>
            </a:r>
          </a:p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D.C. C. n.30 del 27 luglio 2022</a:t>
            </a:r>
          </a:p>
          <a:p>
            <a:pPr lvl="0" algn="ctr">
              <a:lnSpc>
                <a:spcPct val="100000"/>
              </a:lnSpc>
            </a:pPr>
            <a:r>
              <a:rPr lang="it-IT" sz="1200" b="1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000_PSI</a:t>
            </a:r>
          </a:p>
        </p:txBody>
      </p:sp>
      <p:sp>
        <p:nvSpPr>
          <p:cNvPr id="28" name="Pentagono 27"/>
          <p:cNvSpPr/>
          <p:nvPr/>
        </p:nvSpPr>
        <p:spPr>
          <a:xfrm>
            <a:off x="224291" y="4815360"/>
            <a:ext cx="2160000" cy="900000"/>
          </a:xfrm>
          <a:prstGeom prst="homePlate">
            <a:avLst/>
          </a:prstGeom>
          <a:noFill/>
          <a:ln w="1905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110615" y="4812389"/>
            <a:ext cx="22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AVVIO DI PROCEDIMENTO                            Piano Operativo Comunale   </a:t>
            </a:r>
          </a:p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D.C.C.  n.59 del 13 novembre 2023                               Contributi</a:t>
            </a:r>
          </a:p>
          <a:p>
            <a:pPr lvl="0" algn="ctr">
              <a:lnSpc>
                <a:spcPct val="100000"/>
              </a:lnSpc>
            </a:pPr>
            <a:r>
              <a:rPr lang="it-IT" sz="1200" b="1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000_AVP</a:t>
            </a:r>
          </a:p>
        </p:txBody>
      </p:sp>
      <p:sp>
        <p:nvSpPr>
          <p:cNvPr id="30" name="Pentagono 29"/>
          <p:cNvSpPr/>
          <p:nvPr/>
        </p:nvSpPr>
        <p:spPr>
          <a:xfrm>
            <a:off x="238808" y="1010777"/>
            <a:ext cx="2152800" cy="90000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006666"/>
                </a:solidFill>
              </a:ln>
              <a:solidFill>
                <a:srgbClr val="006666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224291" y="1105467"/>
            <a:ext cx="1922400" cy="7617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RICHIESTE VARIANTI AL REGOLAMENTO URBANISTICO DAL 2017</a:t>
            </a:r>
          </a:p>
          <a:p>
            <a:pPr lvl="0" algn="ctr">
              <a:lnSpc>
                <a:spcPct val="100000"/>
              </a:lnSpc>
            </a:pPr>
            <a:r>
              <a:rPr lang="it-IT" sz="1200" b="1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000_RV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421692"/>
              </p:ext>
            </p:extLst>
          </p:nvPr>
        </p:nvGraphicFramePr>
        <p:xfrm>
          <a:off x="2759744" y="1488813"/>
          <a:ext cx="1817594" cy="38457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7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8809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6666"/>
                          </a:solidFill>
                          <a:latin typeface="Eras Medium ITC" panose="020B0602030504020804" pitchFamily="34" charset="0"/>
                        </a:rPr>
                        <a:t>TIPIZZAZIONE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1" dirty="0">
                          <a:latin typeface="Eras Light ITC" panose="020B0402030504020804" pitchFamily="34" charset="0"/>
                        </a:rPr>
                        <a:t>Modifiche al vigente RU </a:t>
                      </a:r>
                      <a:r>
                        <a:rPr lang="it-IT" sz="1050" dirty="0">
                          <a:latin typeface="Eras Light ITC" panose="020B0402030504020804" pitchFamily="34" charset="0"/>
                        </a:rPr>
                        <a:t>: destinazione urbanistica di zona e/o disciplina di zona-scheda norma</a:t>
                      </a:r>
                      <a:endParaRPr lang="it-IT" sz="1050" b="1" dirty="0">
                        <a:latin typeface="Eras Light ITC" panose="020B04020305040208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1" kern="1200" dirty="0">
                          <a:latin typeface="Eras Light ITC" panose="020B0402030504020804" pitchFamily="34" charset="0"/>
                        </a:rPr>
                        <a:t>Opere pubbliche</a:t>
                      </a:r>
                      <a:r>
                        <a:rPr lang="it-IT" sz="1050" kern="1200" dirty="0">
                          <a:latin typeface="Eras Light ITC" panose="020B0402030504020804" pitchFamily="34" charset="0"/>
                        </a:rPr>
                        <a:t>: infrastrutture per la mobilità sostenibile e spazi pubblici aggregativi</a:t>
                      </a:r>
                      <a:endParaRPr lang="it-IT" sz="1050" b="1" kern="1200" dirty="0">
                        <a:solidFill>
                          <a:schemeClr val="dk1"/>
                        </a:solidFill>
                        <a:latin typeface="Eras Light ITC" panose="020B04020305040208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1" kern="1200" dirty="0">
                          <a:latin typeface="Eras Light ITC" panose="020B0402030504020804" pitchFamily="34" charset="0"/>
                        </a:rPr>
                        <a:t>INDIRIZZI GENERALI PER LA FORMAZIONE DEL POC </a:t>
                      </a:r>
                      <a:r>
                        <a:rPr lang="it-IT" sz="1050" kern="1200" dirty="0">
                          <a:latin typeface="Eras Light ITC" panose="020B0402030504020804" pitchFamily="34" charset="0"/>
                        </a:rPr>
                        <a:t>: verde pubblico, parchi, continuità ecologiche, permeabilità dei suoli. Mobilità sostenibile. Qualità paesaggistiche da tutelare</a:t>
                      </a:r>
                      <a:endParaRPr lang="it-IT" sz="1050" b="1" kern="1200" dirty="0">
                        <a:solidFill>
                          <a:schemeClr val="dk1"/>
                        </a:solidFill>
                        <a:latin typeface="Eras Light ITC" panose="020B04020305040208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1" kern="1200" dirty="0">
                          <a:latin typeface="Eras Light ITC" panose="020B0402030504020804" pitchFamily="34" charset="0"/>
                        </a:rPr>
                        <a:t>Tutela di ambiti di valenza ecologico-ambientale</a:t>
                      </a:r>
                      <a:endParaRPr lang="it-IT" sz="1050" b="1" kern="1200" dirty="0">
                        <a:solidFill>
                          <a:schemeClr val="dk1"/>
                        </a:solidFill>
                        <a:latin typeface="Eras Light ITC" panose="020B04020305040208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1" kern="1200" dirty="0">
                          <a:latin typeface="Eras Light ITC" panose="020B0402030504020804" pitchFamily="34" charset="0"/>
                        </a:rPr>
                        <a:t>Gestione rifiuti</a:t>
                      </a:r>
                      <a:endParaRPr lang="it-IT" sz="1050" b="1" kern="1200" dirty="0">
                        <a:solidFill>
                          <a:schemeClr val="dk1"/>
                        </a:solidFill>
                        <a:latin typeface="Eras Light ITC" panose="020B04020305040208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1639794990"/>
              </p:ext>
            </p:extLst>
          </p:nvPr>
        </p:nvGraphicFramePr>
        <p:xfrm>
          <a:off x="3503424" y="1307284"/>
          <a:ext cx="6096000" cy="4583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6" name="Gruppo 25"/>
          <p:cNvGrpSpPr/>
          <p:nvPr/>
        </p:nvGrpSpPr>
        <p:grpSpPr>
          <a:xfrm>
            <a:off x="7300694" y="1053845"/>
            <a:ext cx="1481356" cy="470325"/>
            <a:chOff x="2340992" y="848409"/>
            <a:chExt cx="2520010" cy="298800"/>
          </a:xfrm>
        </p:grpSpPr>
        <p:sp>
          <p:nvSpPr>
            <p:cNvPr id="34" name="Rettangolo 33"/>
            <p:cNvSpPr/>
            <p:nvPr/>
          </p:nvSpPr>
          <p:spPr>
            <a:xfrm>
              <a:off x="2340992" y="848409"/>
              <a:ext cx="2520010" cy="298800"/>
            </a:xfrm>
            <a:prstGeom prst="rect">
              <a:avLst/>
            </a:prstGeom>
            <a:noFill/>
            <a:ln>
              <a:solidFill>
                <a:srgbClr val="00666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ettangolo 34"/>
            <p:cNvSpPr/>
            <p:nvPr/>
          </p:nvSpPr>
          <p:spPr>
            <a:xfrm>
              <a:off x="2340992" y="848409"/>
              <a:ext cx="2520010" cy="298800"/>
            </a:xfrm>
            <a:prstGeom prst="rect">
              <a:avLst/>
            </a:prstGeom>
            <a:ln w="19050">
              <a:solidFill>
                <a:srgbClr val="00666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kern="1200" dirty="0">
                  <a:ln>
                    <a:solidFill>
                      <a:srgbClr val="006666"/>
                    </a:solidFill>
                  </a:ln>
                  <a:solidFill>
                    <a:srgbClr val="006666"/>
                  </a:solidFill>
                  <a:latin typeface="Eras Light ITC" panose="020B0402030504020804" pitchFamily="34" charset="0"/>
                </a:rPr>
                <a:t>RECUPERO PATRIMONIO ESISTENTE</a:t>
              </a:r>
              <a:endParaRPr lang="it-IT" sz="3200" kern="1200" dirty="0">
                <a:ln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endParaRPr>
            </a:p>
          </p:txBody>
        </p:sp>
      </p:grpSp>
      <p:sp>
        <p:nvSpPr>
          <p:cNvPr id="10" name="Rettangolo 9"/>
          <p:cNvSpPr/>
          <p:nvPr/>
        </p:nvSpPr>
        <p:spPr>
          <a:xfrm>
            <a:off x="2759744" y="1867214"/>
            <a:ext cx="1817594" cy="2685733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uppo 22"/>
          <p:cNvGrpSpPr/>
          <p:nvPr/>
        </p:nvGrpSpPr>
        <p:grpSpPr>
          <a:xfrm>
            <a:off x="5372461" y="1053845"/>
            <a:ext cx="1481356" cy="470325"/>
            <a:chOff x="2340992" y="848409"/>
            <a:chExt cx="2520010" cy="298800"/>
          </a:xfrm>
        </p:grpSpPr>
        <p:sp>
          <p:nvSpPr>
            <p:cNvPr id="32" name="Rettangolo 31"/>
            <p:cNvSpPr/>
            <p:nvPr/>
          </p:nvSpPr>
          <p:spPr>
            <a:xfrm>
              <a:off x="2340992" y="848409"/>
              <a:ext cx="2520010" cy="298800"/>
            </a:xfrm>
            <a:prstGeom prst="rect">
              <a:avLst/>
            </a:prstGeom>
            <a:noFill/>
            <a:ln>
              <a:solidFill>
                <a:srgbClr val="00666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ttangolo 32"/>
            <p:cNvSpPr/>
            <p:nvPr/>
          </p:nvSpPr>
          <p:spPr>
            <a:xfrm>
              <a:off x="2340992" y="848409"/>
              <a:ext cx="2520010" cy="298800"/>
            </a:xfrm>
            <a:prstGeom prst="rect">
              <a:avLst/>
            </a:prstGeom>
            <a:ln w="19050">
              <a:solidFill>
                <a:srgbClr val="00666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dirty="0">
                  <a:ln>
                    <a:solidFill>
                      <a:srgbClr val="006666"/>
                    </a:solidFill>
                  </a:ln>
                  <a:solidFill>
                    <a:srgbClr val="006666"/>
                  </a:solidFill>
                  <a:latin typeface="Eras Light ITC" panose="020B0402030504020804" pitchFamily="34" charset="0"/>
                </a:rPr>
                <a:t>NUOVA  EDIFICAZIONE (art. 99 L.R.T. 65/2014)</a:t>
              </a:r>
            </a:p>
          </p:txBody>
        </p:sp>
      </p:grpSp>
      <p:cxnSp>
        <p:nvCxnSpPr>
          <p:cNvPr id="11" name="Connettore 2 10"/>
          <p:cNvCxnSpPr>
            <a:stCxn id="33" idx="2"/>
          </p:cNvCxnSpPr>
          <p:nvPr/>
        </p:nvCxnSpPr>
        <p:spPr>
          <a:xfrm>
            <a:off x="6113139" y="1524170"/>
            <a:ext cx="0" cy="638005"/>
          </a:xfrm>
          <a:prstGeom prst="straightConnector1">
            <a:avLst/>
          </a:prstGeom>
          <a:ln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35" idx="2"/>
          </p:cNvCxnSpPr>
          <p:nvPr/>
        </p:nvCxnSpPr>
        <p:spPr>
          <a:xfrm>
            <a:off x="8041372" y="1524170"/>
            <a:ext cx="0" cy="638005"/>
          </a:xfrm>
          <a:prstGeom prst="straightConnector1">
            <a:avLst/>
          </a:prstGeom>
          <a:ln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C9853EAA-B258-198D-FA13-B8DE90066E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4433"/>
          <a:stretch/>
        </p:blipFill>
        <p:spPr>
          <a:xfrm>
            <a:off x="634482" y="6036742"/>
            <a:ext cx="8147568" cy="31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60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71021C-6896-049D-0C5D-0CC59C3D7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30404" r="4953" b="20136"/>
          <a:stretch/>
        </p:blipFill>
        <p:spPr>
          <a:xfrm>
            <a:off x="0" y="10873"/>
            <a:ext cx="9115700" cy="679602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362" y="3025993"/>
            <a:ext cx="1980000" cy="198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00" y="-105320"/>
            <a:ext cx="1980000" cy="198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508774" y="3506800"/>
            <a:ext cx="1522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012_RV</a:t>
            </a: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Richieste Varianti al Regolamento Urbanistico</a:t>
            </a:r>
          </a:p>
          <a:p>
            <a:pPr lvl="0" algn="ctr">
              <a:lnSpc>
                <a:spcPct val="100000"/>
              </a:lnSpc>
            </a:pPr>
            <a:endParaRPr lang="it-IT" sz="500" dirty="0">
              <a:ln w="3175"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Modifiche al vigente RU </a:t>
            </a:r>
          </a:p>
          <a:p>
            <a:pPr lvl="0" algn="ctr">
              <a:lnSpc>
                <a:spcPct val="100000"/>
              </a:lnSpc>
            </a:pPr>
            <a:endParaRPr lang="it-IT" sz="400" dirty="0">
              <a:ln w="3175"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Nuova edificazione </a:t>
            </a: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Residenziale</a:t>
            </a:r>
          </a:p>
          <a:p>
            <a:pPr lvl="0" algn="ctr">
              <a:lnSpc>
                <a:spcPct val="100000"/>
              </a:lnSpc>
            </a:pPr>
            <a:endParaRPr lang="it-IT" sz="400" dirty="0">
              <a:ln w="3175"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TU: SI</a:t>
            </a:r>
          </a:p>
          <a:p>
            <a:pPr lvl="0" algn="ctr">
              <a:lnSpc>
                <a:spcPct val="100000"/>
              </a:lnSpc>
            </a:pPr>
            <a:endParaRPr lang="it-IT" sz="1000" dirty="0">
              <a:latin typeface="Eras Light ITC" panose="020B04020305040208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187899" y="377792"/>
            <a:ext cx="152229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Eras Light ITC" panose="020B0402030504020804" pitchFamily="34" charset="0"/>
              </a:rPr>
              <a:t>002_RV</a:t>
            </a: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Eras Light ITC" panose="020B0402030504020804" pitchFamily="34" charset="0"/>
              </a:rPr>
              <a:t>Richieste Varianti al Regolamento Urbanistico </a:t>
            </a:r>
            <a:endParaRPr lang="it-IT" sz="500" dirty="0">
              <a:ln w="3175">
                <a:solidFill>
                  <a:srgbClr val="1D05CB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Eras Light ITC" panose="020B0402030504020804" pitchFamily="34" charset="0"/>
              </a:rPr>
              <a:t>Modifiche al vigente RU</a:t>
            </a:r>
          </a:p>
          <a:p>
            <a:pPr lvl="0" algn="ctr">
              <a:lnSpc>
                <a:spcPct val="100000"/>
              </a:lnSpc>
            </a:pPr>
            <a:endParaRPr lang="it-IT" sz="500" dirty="0">
              <a:ln w="3175">
                <a:solidFill>
                  <a:srgbClr val="1D05CB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Eras Light ITC" panose="020B0402030504020804" pitchFamily="34" charset="0"/>
              </a:rPr>
              <a:t>Nuova edificazione</a:t>
            </a: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Eras Light ITC" panose="020B0402030504020804" pitchFamily="34" charset="0"/>
              </a:rPr>
              <a:t>Inserire nel TU</a:t>
            </a:r>
          </a:p>
          <a:p>
            <a:pPr lvl="0" algn="ctr">
              <a:lnSpc>
                <a:spcPct val="100000"/>
              </a:lnSpc>
            </a:pPr>
            <a:endParaRPr lang="it-IT" sz="500" dirty="0">
              <a:ln w="3175">
                <a:solidFill>
                  <a:srgbClr val="1D05CB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Eras Light ITC" panose="020B0402030504020804" pitchFamily="34" charset="0"/>
              </a:rPr>
              <a:t>TU: NO</a:t>
            </a:r>
          </a:p>
        </p:txBody>
      </p:sp>
      <p:sp>
        <p:nvSpPr>
          <p:cNvPr id="13" name="Ovale 12"/>
          <p:cNvSpPr/>
          <p:nvPr/>
        </p:nvSpPr>
        <p:spPr>
          <a:xfrm rot="886646">
            <a:off x="3496345" y="647684"/>
            <a:ext cx="1614196" cy="1016453"/>
          </a:xfrm>
          <a:prstGeom prst="ellipse">
            <a:avLst/>
          </a:prstGeom>
          <a:noFill/>
          <a:ln w="19050">
            <a:solidFill>
              <a:srgbClr val="1D0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6648406" y="2427756"/>
            <a:ext cx="1337418" cy="847289"/>
          </a:xfrm>
          <a:prstGeom prst="ellipse">
            <a:avLst/>
          </a:prstGeom>
          <a:noFill/>
          <a:ln w="19050">
            <a:solidFill>
              <a:srgbClr val="1D0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49" y="565186"/>
            <a:ext cx="1980000" cy="19800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27" y="5032026"/>
            <a:ext cx="1980000" cy="19800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44" y="2439000"/>
            <a:ext cx="1980000" cy="198000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2428609" y="2963330"/>
            <a:ext cx="15222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114_PSI</a:t>
            </a: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Osservazioni</a:t>
            </a: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Piano Strutturale intercomunale</a:t>
            </a:r>
          </a:p>
          <a:p>
            <a:pPr lvl="0" algn="ctr">
              <a:lnSpc>
                <a:spcPct val="100000"/>
              </a:lnSpc>
            </a:pPr>
            <a:endParaRPr lang="it-IT" sz="400" dirty="0">
              <a:ln w="3175"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Modifiche al vigente RU </a:t>
            </a:r>
          </a:p>
          <a:p>
            <a:pPr lvl="0" algn="ctr">
              <a:lnSpc>
                <a:spcPct val="100000"/>
              </a:lnSpc>
            </a:pPr>
            <a:endParaRPr lang="it-IT" sz="400" dirty="0">
              <a:ln w="3175"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Nuova edificazione</a:t>
            </a: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Residenziale</a:t>
            </a:r>
          </a:p>
          <a:p>
            <a:pPr lvl="0" algn="ctr">
              <a:lnSpc>
                <a:spcPct val="100000"/>
              </a:lnSpc>
            </a:pPr>
            <a:endParaRPr lang="it-IT" sz="400" dirty="0">
              <a:ln w="3175"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TU:SI</a:t>
            </a:r>
          </a:p>
          <a:p>
            <a:pPr lvl="0" algn="ctr">
              <a:lnSpc>
                <a:spcPct val="100000"/>
              </a:lnSpc>
            </a:pPr>
            <a:endParaRPr lang="it-IT" sz="500" dirty="0">
              <a:ln w="3175"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endParaRPr>
          </a:p>
        </p:txBody>
      </p:sp>
      <p:sp>
        <p:nvSpPr>
          <p:cNvPr id="22" name="Ovale 21"/>
          <p:cNvSpPr/>
          <p:nvPr/>
        </p:nvSpPr>
        <p:spPr>
          <a:xfrm>
            <a:off x="6710683" y="4533362"/>
            <a:ext cx="324702" cy="333556"/>
          </a:xfrm>
          <a:prstGeom prst="ellipse">
            <a:avLst/>
          </a:prstGeom>
          <a:noFill/>
          <a:ln w="19050">
            <a:solidFill>
              <a:srgbClr val="1D0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/>
          <p:cNvSpPr/>
          <p:nvPr/>
        </p:nvSpPr>
        <p:spPr>
          <a:xfrm rot="19783653">
            <a:off x="7842404" y="5735000"/>
            <a:ext cx="597417" cy="1085105"/>
          </a:xfrm>
          <a:prstGeom prst="ellipse">
            <a:avLst/>
          </a:prstGeom>
          <a:noFill/>
          <a:ln w="19050">
            <a:solidFill>
              <a:srgbClr val="1D0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B112E06A-6989-1E08-6775-74A8C9C7C82A}"/>
              </a:ext>
            </a:extLst>
          </p:cNvPr>
          <p:cNvSpPr/>
          <p:nvPr/>
        </p:nvSpPr>
        <p:spPr>
          <a:xfrm rot="20488807">
            <a:off x="6576589" y="4321635"/>
            <a:ext cx="338729" cy="287241"/>
          </a:xfrm>
          <a:prstGeom prst="ellipse">
            <a:avLst/>
          </a:prstGeom>
          <a:noFill/>
          <a:ln w="19050">
            <a:solidFill>
              <a:srgbClr val="1D0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7769630F-E1AC-D59B-BF47-C5A8BE0EA121}"/>
              </a:ext>
            </a:extLst>
          </p:cNvPr>
          <p:cNvSpPr/>
          <p:nvPr/>
        </p:nvSpPr>
        <p:spPr>
          <a:xfrm>
            <a:off x="6990360" y="4376668"/>
            <a:ext cx="324702" cy="333556"/>
          </a:xfrm>
          <a:prstGeom prst="ellipse">
            <a:avLst/>
          </a:prstGeom>
          <a:noFill/>
          <a:ln w="19050">
            <a:solidFill>
              <a:srgbClr val="1D0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C624906-BCD0-D294-C2BC-D148AB3CF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477" y="2214436"/>
            <a:ext cx="1980000" cy="19800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047FFBB-33C0-9E84-E0C7-C955A02B4886}"/>
              </a:ext>
            </a:extLst>
          </p:cNvPr>
          <p:cNvSpPr txBox="1"/>
          <p:nvPr/>
        </p:nvSpPr>
        <p:spPr>
          <a:xfrm>
            <a:off x="4361742" y="2738766"/>
            <a:ext cx="15222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113_PSI</a:t>
            </a: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Osservazioni</a:t>
            </a: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Piano Strutturale intercomunale</a:t>
            </a:r>
          </a:p>
          <a:p>
            <a:pPr lvl="0" algn="ctr">
              <a:lnSpc>
                <a:spcPct val="100000"/>
              </a:lnSpc>
            </a:pPr>
            <a:endParaRPr lang="it-IT" sz="400" dirty="0">
              <a:ln w="3175"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Modifiche al vigente RU </a:t>
            </a:r>
          </a:p>
          <a:p>
            <a:pPr lvl="0" algn="ctr">
              <a:lnSpc>
                <a:spcPct val="100000"/>
              </a:lnSpc>
            </a:pPr>
            <a:endParaRPr lang="it-IT" sz="400" dirty="0">
              <a:ln w="3175"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Nuova edificazione</a:t>
            </a: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Residenziale</a:t>
            </a:r>
          </a:p>
          <a:p>
            <a:pPr lvl="0" algn="ctr">
              <a:lnSpc>
                <a:spcPct val="100000"/>
              </a:lnSpc>
            </a:pPr>
            <a:endParaRPr lang="it-IT" sz="400" dirty="0">
              <a:ln w="3175"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Eras Light ITC" panose="020B0402030504020804" pitchFamily="34" charset="0"/>
              </a:rPr>
              <a:t>TU:SI</a:t>
            </a:r>
          </a:p>
          <a:p>
            <a:pPr lvl="0" algn="ctr">
              <a:lnSpc>
                <a:spcPct val="100000"/>
              </a:lnSpc>
            </a:pPr>
            <a:endParaRPr lang="it-IT" sz="500" dirty="0">
              <a:ln w="3175"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375C110-9B54-3B5E-CED9-4D3772B578ED}"/>
              </a:ext>
            </a:extLst>
          </p:cNvPr>
          <p:cNvSpPr txBox="1"/>
          <p:nvPr/>
        </p:nvSpPr>
        <p:spPr>
          <a:xfrm>
            <a:off x="5949535" y="5509831"/>
            <a:ext cx="152229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latin typeface="Eras Light ITC" panose="020B0402030504020804" pitchFamily="34" charset="0"/>
              </a:rPr>
              <a:t>015_MI</a:t>
            </a: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latin typeface="Eras Light ITC" panose="020B0402030504020804" pitchFamily="34" charset="0"/>
              </a:rPr>
              <a:t>Avvio del procedimento Piano Operativo</a:t>
            </a:r>
            <a:endParaRPr lang="it-IT" sz="500" dirty="0">
              <a:ln w="3175">
                <a:solidFill>
                  <a:srgbClr val="1D05CB"/>
                </a:solidFill>
              </a:ln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latin typeface="Eras Light ITC" panose="020B0402030504020804" pitchFamily="34" charset="0"/>
              </a:rPr>
              <a:t>Modifiche al vigente RU</a:t>
            </a:r>
          </a:p>
          <a:p>
            <a:pPr lvl="0" algn="ctr">
              <a:lnSpc>
                <a:spcPct val="100000"/>
              </a:lnSpc>
            </a:pPr>
            <a:endParaRPr lang="it-IT" sz="500" dirty="0">
              <a:ln w="3175">
                <a:solidFill>
                  <a:srgbClr val="1D05CB"/>
                </a:solidFill>
              </a:ln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latin typeface="Eras Light ITC" panose="020B0402030504020804" pitchFamily="34" charset="0"/>
              </a:rPr>
              <a:t>Nuova edificazione</a:t>
            </a: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latin typeface="Eras Light ITC" panose="020B0402030504020804" pitchFamily="34" charset="0"/>
              </a:rPr>
              <a:t>Direzionale e di Servizio</a:t>
            </a:r>
          </a:p>
          <a:p>
            <a:pPr lvl="0" algn="ctr">
              <a:lnSpc>
                <a:spcPct val="100000"/>
              </a:lnSpc>
            </a:pPr>
            <a:endParaRPr lang="it-IT" sz="500" dirty="0">
              <a:ln w="3175">
                <a:solidFill>
                  <a:srgbClr val="1D05CB"/>
                </a:solidFill>
              </a:ln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latin typeface="Eras Light ITC" panose="020B0402030504020804" pitchFamily="34" charset="0"/>
              </a:rPr>
              <a:t>TU: SI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EAE6D18-4570-B1E3-C713-60DB80DD0868}"/>
              </a:ext>
            </a:extLst>
          </p:cNvPr>
          <p:cNvSpPr txBox="1"/>
          <p:nvPr/>
        </p:nvSpPr>
        <p:spPr>
          <a:xfrm>
            <a:off x="7126972" y="1045611"/>
            <a:ext cx="152229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latin typeface="Eras Light ITC" panose="020B0402030504020804" pitchFamily="34" charset="0"/>
              </a:rPr>
              <a:t>014_MI</a:t>
            </a: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latin typeface="Eras Light ITC" panose="020B0402030504020804" pitchFamily="34" charset="0"/>
              </a:rPr>
              <a:t>Avvio del procedimento Piano Operativo</a:t>
            </a:r>
            <a:endParaRPr lang="it-IT" sz="500" dirty="0">
              <a:ln w="3175">
                <a:solidFill>
                  <a:srgbClr val="1D05CB"/>
                </a:solidFill>
              </a:ln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latin typeface="Eras Light ITC" panose="020B0402030504020804" pitchFamily="34" charset="0"/>
              </a:rPr>
              <a:t>Modifiche al vigente RU</a:t>
            </a:r>
          </a:p>
          <a:p>
            <a:pPr lvl="0" algn="ctr">
              <a:lnSpc>
                <a:spcPct val="100000"/>
              </a:lnSpc>
            </a:pPr>
            <a:endParaRPr lang="it-IT" sz="500" dirty="0">
              <a:ln w="3175">
                <a:solidFill>
                  <a:srgbClr val="1D05CB"/>
                </a:solidFill>
              </a:ln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latin typeface="Eras Light ITC" panose="020B0402030504020804" pitchFamily="34" charset="0"/>
              </a:rPr>
              <a:t>Nuova edificazione</a:t>
            </a: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latin typeface="Eras Light ITC" panose="020B0402030504020804" pitchFamily="34" charset="0"/>
              </a:rPr>
              <a:t>Direzionale e di Servizio</a:t>
            </a:r>
          </a:p>
          <a:p>
            <a:pPr lvl="0" algn="ctr">
              <a:lnSpc>
                <a:spcPct val="100000"/>
              </a:lnSpc>
            </a:pPr>
            <a:endParaRPr lang="it-IT" sz="500" dirty="0">
              <a:ln w="3175">
                <a:solidFill>
                  <a:srgbClr val="1D05CB"/>
                </a:solidFill>
              </a:ln>
              <a:latin typeface="Eras Light ITC" panose="020B04020305040208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it-IT" sz="700" dirty="0">
                <a:ln w="3175">
                  <a:solidFill>
                    <a:srgbClr val="1D05CB"/>
                  </a:solidFill>
                </a:ln>
                <a:latin typeface="Eras Light ITC" panose="020B0402030504020804" pitchFamily="34" charset="0"/>
              </a:rPr>
              <a:t>TU: NO</a:t>
            </a:r>
          </a:p>
        </p:txBody>
      </p:sp>
    </p:spTree>
    <p:extLst>
      <p:ext uri="{BB962C8B-B14F-4D97-AF65-F5344CB8AC3E}">
        <p14:creationId xmlns:p14="http://schemas.microsoft.com/office/powerpoint/2010/main" val="410630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21" grpId="0"/>
      <p:bldP spid="22" grpId="0" animBg="1"/>
      <p:bldP spid="24" grpId="0" animBg="1"/>
      <p:bldP spid="5" grpId="0" animBg="1"/>
      <p:bldP spid="7" grpId="0" animBg="1"/>
      <p:bldP spid="16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70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4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3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3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82694" y="205702"/>
            <a:ext cx="9299052" cy="69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PARTE SECONDA: </a:t>
            </a:r>
          </a:p>
          <a:p>
            <a:pPr algn="l">
              <a:spcBef>
                <a:spcPts val="0"/>
              </a:spcBef>
            </a:pPr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La ricognizione e mappatura dei contributi pervenuti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A3248FF-702E-F776-38F0-A0C86BD83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4" y="2984464"/>
            <a:ext cx="8957388" cy="109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336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1280</TotalTime>
  <Words>4109</Words>
  <Application>Microsoft Office PowerPoint</Application>
  <PresentationFormat>Presentazione su schermo (4:3)</PresentationFormat>
  <Paragraphs>456</Paragraphs>
  <Slides>51</Slides>
  <Notes>20</Notes>
  <HiddenSlides>5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62" baseType="lpstr">
      <vt:lpstr>Arial</vt:lpstr>
      <vt:lpstr>Arial Narrow</vt:lpstr>
      <vt:lpstr>Arial Rounded MT Bold</vt:lpstr>
      <vt:lpstr>ArialNarrow</vt:lpstr>
      <vt:lpstr>ArialNarrow-Italic</vt:lpstr>
      <vt:lpstr>Avenir Next W01</vt:lpstr>
      <vt:lpstr>Calibri</vt:lpstr>
      <vt:lpstr>Calibri Light</vt:lpstr>
      <vt:lpstr>Eras Light ITC</vt:lpstr>
      <vt:lpstr>Eras Medium ITC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Sandro Ciabatti</dc:creator>
  <cp:lastModifiedBy>Valeria Pagni</cp:lastModifiedBy>
  <cp:revision>87</cp:revision>
  <cp:lastPrinted>2024-02-15T08:59:14Z</cp:lastPrinted>
  <dcterms:created xsi:type="dcterms:W3CDTF">2024-01-11T11:07:09Z</dcterms:created>
  <dcterms:modified xsi:type="dcterms:W3CDTF">2024-02-16T07:54:46Z</dcterms:modified>
</cp:coreProperties>
</file>