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377" r:id="rId3"/>
    <p:sldId id="385" r:id="rId4"/>
    <p:sldId id="350" r:id="rId5"/>
    <p:sldId id="373" r:id="rId6"/>
    <p:sldId id="374" r:id="rId7"/>
    <p:sldId id="359" r:id="rId8"/>
    <p:sldId id="353" r:id="rId9"/>
    <p:sldId id="354" r:id="rId10"/>
    <p:sldId id="360" r:id="rId11"/>
    <p:sldId id="355" r:id="rId12"/>
    <p:sldId id="357" r:id="rId13"/>
    <p:sldId id="362" r:id="rId14"/>
    <p:sldId id="363" r:id="rId15"/>
    <p:sldId id="361" r:id="rId16"/>
    <p:sldId id="358" r:id="rId17"/>
    <p:sldId id="364" r:id="rId18"/>
    <p:sldId id="375" r:id="rId19"/>
    <p:sldId id="370" r:id="rId20"/>
    <p:sldId id="371" r:id="rId21"/>
    <p:sldId id="381" r:id="rId22"/>
    <p:sldId id="382" r:id="rId23"/>
    <p:sldId id="383" r:id="rId24"/>
  </p:sldIdLst>
  <p:sldSz cx="9144000" cy="6858000" type="screen4x3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Ciabatti" initials="SC" lastIdx="1" clrIdx="0">
    <p:extLst>
      <p:ext uri="{19B8F6BF-5375-455C-9EA6-DF929625EA0E}">
        <p15:presenceInfo xmlns:p15="http://schemas.microsoft.com/office/powerpoint/2012/main" userId="S-1-5-21-1243607377-1355823330-3537652303-2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82D0B8"/>
    <a:srgbClr val="FFFFFF"/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5" autoAdjust="0"/>
    <p:restoredTop sz="96532" autoAdjust="0"/>
  </p:normalViewPr>
  <p:slideViewPr>
    <p:cSldViewPr snapToGrid="0">
      <p:cViewPr varScale="1">
        <p:scale>
          <a:sx n="117" d="100"/>
          <a:sy n="117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17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83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8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0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47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27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49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3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71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8FE-309A-4C84-AE8D-3DC030CB9260}" type="datetimeFigureOut">
              <a:rPr lang="it-IT" smtClean="0"/>
              <a:t>09/11/2022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DEE9-99FD-46D5-9D2F-23F6CC133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mune.pisa.it/it/ufficio/piano-operativo-comunale-poc" TargetMode="External"/><Relationship Id="rId5" Type="http://schemas.openxmlformats.org/officeDocument/2006/relationships/hyperlink" Target="https://www.comune.pisa.it/it/ufficio/avviso-pubblico-1" TargetMode="Externa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9A0B5415-CED0-4525-A591-73560DB13164}"/>
              </a:ext>
            </a:extLst>
          </p:cNvPr>
          <p:cNvSpPr/>
          <p:nvPr/>
        </p:nvSpPr>
        <p:spPr>
          <a:xfrm>
            <a:off x="887891" y="504202"/>
            <a:ext cx="7963728" cy="692204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4" descr="Risultati immagini per logo comune di pisa">
            <a:extLst>
              <a:ext uri="{FF2B5EF4-FFF2-40B4-BE49-F238E27FC236}">
                <a16:creationId xmlns:a16="http://schemas.microsoft.com/office/drawing/2014/main" id="{B7A1FFD9-1DE0-4486-BF8C-E9090C04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28" y="586616"/>
            <a:ext cx="479097" cy="58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0BAD8C5-ED37-4789-837D-1B66FAFD4C42}"/>
              </a:ext>
            </a:extLst>
          </p:cNvPr>
          <p:cNvCxnSpPr>
            <a:cxnSpLocks/>
          </p:cNvCxnSpPr>
          <p:nvPr/>
        </p:nvCxnSpPr>
        <p:spPr>
          <a:xfrm>
            <a:off x="547828" y="410198"/>
            <a:ext cx="8303791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>
            <a:extLst>
              <a:ext uri="{FF2B5EF4-FFF2-40B4-BE49-F238E27FC236}">
                <a16:creationId xmlns:a16="http://schemas.microsoft.com/office/drawing/2014/main" id="{477C208B-DB02-4E0A-8C41-DEFD72BC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15" y="543546"/>
            <a:ext cx="7290435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3F3F3F"/>
                </a:solidFill>
                <a:latin typeface="Arial Narrow" panose="020B0606020202030204" pitchFamily="34" charset="0"/>
              </a:rPr>
              <a:t>Attività di informazione partecipazione ai sensi del titolo II capo V della L.R. 65/2014 </a:t>
            </a:r>
            <a:endParaRPr kumimoji="0" lang="it-IT" altLang="it-IT" sz="1400" b="1" i="0" u="none" strike="noStrike" cap="none" normalizeH="0" baseline="0" dirty="0">
              <a:ln>
                <a:noFill/>
              </a:ln>
              <a:solidFill>
                <a:srgbClr val="3F3F3F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5AEA04-CDB6-4A62-BE88-952606A4440F}"/>
              </a:ext>
            </a:extLst>
          </p:cNvPr>
          <p:cNvGrpSpPr/>
          <p:nvPr/>
        </p:nvGrpSpPr>
        <p:grpSpPr>
          <a:xfrm>
            <a:off x="875884" y="3645445"/>
            <a:ext cx="7963728" cy="1007126"/>
            <a:chOff x="875884" y="3528968"/>
            <a:chExt cx="7963728" cy="692204"/>
          </a:xfrm>
        </p:grpSpPr>
        <p:sp>
          <p:nvSpPr>
            <p:cNvPr id="19" name="Freccia a pentagono 18">
              <a:extLst>
                <a:ext uri="{FF2B5EF4-FFF2-40B4-BE49-F238E27FC236}">
                  <a16:creationId xmlns:a16="http://schemas.microsoft.com/office/drawing/2014/main" id="{A6ACCAE0-CD5B-4F64-9C2D-A9511FED45B1}"/>
                </a:ext>
              </a:extLst>
            </p:cNvPr>
            <p:cNvSpPr/>
            <p:nvPr/>
          </p:nvSpPr>
          <p:spPr>
            <a:xfrm>
              <a:off x="875884" y="3528968"/>
              <a:ext cx="7963728" cy="692204"/>
            </a:xfrm>
            <a:prstGeom prst="homePlat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25EFE20-12C2-46B7-891F-2ABEA1B27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128" y="3585237"/>
              <a:ext cx="7471884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2200" b="1" dirty="0">
                  <a:solidFill>
                    <a:schemeClr val="bg1"/>
                  </a:solidFill>
                  <a:latin typeface="Arial Narrow" panose="020B0606020202030204" pitchFamily="34" charset="0"/>
                  <a:cs typeface="IrisUPC" panose="020B0604020202020204" pitchFamily="34" charset="-34"/>
                </a:rPr>
                <a:t>Verso il Piano Operativo Comunale: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600" b="1" dirty="0">
                  <a:solidFill>
                    <a:schemeClr val="bg1"/>
                  </a:solidFill>
                  <a:latin typeface="Arial Narrow" panose="020B0606020202030204" pitchFamily="34" charset="0"/>
                  <a:cs typeface="IrisUPC" panose="020B0604020202020204" pitchFamily="34" charset="-34"/>
                </a:rPr>
                <a:t>l’Avviso Pubblico come strumento di partecipazione e di «progettualità» dal basso</a:t>
              </a:r>
              <a:endPara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  <a:cs typeface="IrisUPC" panose="020B0604020202020204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6666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A2B27F4-4E4C-4257-A77D-5DCD96F8CCAF}"/>
              </a:ext>
            </a:extLst>
          </p:cNvPr>
          <p:cNvSpPr/>
          <p:nvPr/>
        </p:nvSpPr>
        <p:spPr>
          <a:xfrm>
            <a:off x="1780308" y="796136"/>
            <a:ext cx="6620066" cy="352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it-IT" sz="1000" kern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AVVISO Pubblico finalizzato alla formazione del Piano Operativo Comunale – art. 95 LR 65/2014</a:t>
            </a:r>
            <a:endParaRPr lang="it-IT" sz="1000" kern="140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54945C5A-865F-4F29-B05C-BB26E555F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2357" y="1944372"/>
            <a:ext cx="5919704" cy="8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u="sng" dirty="0">
                <a:solidFill>
                  <a:srgbClr val="006666"/>
                </a:solidFill>
                <a:latin typeface="Arial Narrow" panose="020B0606020202030204" pitchFamily="34" charset="0"/>
              </a:rPr>
              <a:t>INCONTRO PUBBLICO CON LA CITTADINANZA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2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6">
            <a:extLst>
              <a:ext uri="{FF2B5EF4-FFF2-40B4-BE49-F238E27FC236}">
                <a16:creationId xmlns:a16="http://schemas.microsoft.com/office/drawing/2014/main" id="{878088F5-2C80-414E-926B-F38A89D6E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15" y="1386876"/>
            <a:ext cx="5919704" cy="47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Percorso di informazione e partecipazione: 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CC6931B7-52F0-41A2-BCAF-374880AA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432" y="2857121"/>
            <a:ext cx="6782029" cy="9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Auditorium Palazzo Sesta Porta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Centro Storico</a:t>
            </a:r>
            <a:endParaRPr kumimoji="0" lang="it-IT" altLang="it-IT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D95A88A4-CC12-41B1-9ED3-E1F123F4D35D}"/>
              </a:ext>
            </a:extLst>
          </p:cNvPr>
          <p:cNvSpPr/>
          <p:nvPr/>
        </p:nvSpPr>
        <p:spPr>
          <a:xfrm>
            <a:off x="3051055" y="2384357"/>
            <a:ext cx="3164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Mercoledì 9 Novembre 2022 ore 18.00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11E35FA-CCB8-4C20-BB8C-392F2D8791A8}"/>
              </a:ext>
            </a:extLst>
          </p:cNvPr>
          <p:cNvSpPr/>
          <p:nvPr/>
        </p:nvSpPr>
        <p:spPr>
          <a:xfrm>
            <a:off x="1213177" y="5703409"/>
            <a:ext cx="3880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200" b="1" dirty="0">
                <a:solidFill>
                  <a:srgbClr val="006666"/>
                </a:solidFill>
                <a:latin typeface="Arial Narrow" panose="020B0606020202030204" pitchFamily="34" charset="0"/>
              </a:rPr>
              <a:t>3. L’AVVISO PUBBLICO DEL COMUNE DI PISA</a:t>
            </a:r>
            <a:endParaRPr lang="it-I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A1A9C1E-A56D-4DED-B70A-9B90A67A419D}"/>
              </a:ext>
            </a:extLst>
          </p:cNvPr>
          <p:cNvSpPr/>
          <p:nvPr/>
        </p:nvSpPr>
        <p:spPr>
          <a:xfrm>
            <a:off x="6551115" y="4787589"/>
            <a:ext cx="10631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PARTECIPANO:</a:t>
            </a:r>
            <a:endParaRPr lang="it-IT" sz="11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F69790A2-8051-4C73-B746-F8164D46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60" y="5078733"/>
            <a:ext cx="336235" cy="336235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93C9CFD8-54F5-4A45-9555-6FD6A304FAF1}"/>
              </a:ext>
            </a:extLst>
          </p:cNvPr>
          <p:cNvSpPr/>
          <p:nvPr/>
        </p:nvSpPr>
        <p:spPr>
          <a:xfrm>
            <a:off x="6312495" y="5442647"/>
            <a:ext cx="199926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Dirigente D10 : Ing. Daisy Ricci</a:t>
            </a:r>
          </a:p>
          <a:p>
            <a:r>
              <a:rPr lang="it-IT" alt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Responsabile del procedimento: </a:t>
            </a:r>
          </a:p>
          <a:p>
            <a:r>
              <a:rPr 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arch. Sandro Ciabatti</a:t>
            </a:r>
            <a:r>
              <a:rPr lang="it-IT" alt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2F6A01DC-0B60-4B84-B9A4-CE80759C45FB}"/>
              </a:ext>
            </a:extLst>
          </p:cNvPr>
          <p:cNvSpPr/>
          <p:nvPr/>
        </p:nvSpPr>
        <p:spPr>
          <a:xfrm>
            <a:off x="6334445" y="6081362"/>
            <a:ext cx="28095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Garante dell’informazione e partecipazione: dott.ssa Valeria Pagni</a:t>
            </a:r>
            <a:endParaRPr lang="it-IT" sz="11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A54A14A5-ED94-4BAA-BF85-DE4E2883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278" y="5578015"/>
            <a:ext cx="336235" cy="336235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868B7D5A-56D2-4929-B59A-BC3B558F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210" y="6129351"/>
            <a:ext cx="336235" cy="336235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1FAB3F4-78FD-4A53-A4F7-3315C15BB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84" y="4734887"/>
            <a:ext cx="336235" cy="336235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2F51B0D4-8ACE-48EC-AE8D-E8BE55DA2C21}"/>
              </a:ext>
            </a:extLst>
          </p:cNvPr>
          <p:cNvSpPr/>
          <p:nvPr/>
        </p:nvSpPr>
        <p:spPr>
          <a:xfrm>
            <a:off x="1204028" y="4772200"/>
            <a:ext cx="2730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b="1" dirty="0">
                <a:solidFill>
                  <a:srgbClr val="006666"/>
                </a:solidFill>
                <a:latin typeface="Arial Narrow" panose="020B0606020202030204" pitchFamily="34" charset="0"/>
              </a:rPr>
              <a:t>1. PERCHE’ INFORMARE E PARTECIPARE</a:t>
            </a:r>
            <a:endParaRPr lang="it-I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36682B0-B6D5-42D5-8613-D33537D00A55}"/>
              </a:ext>
            </a:extLst>
          </p:cNvPr>
          <p:cNvSpPr/>
          <p:nvPr/>
        </p:nvSpPr>
        <p:spPr>
          <a:xfrm>
            <a:off x="1215134" y="5229717"/>
            <a:ext cx="24445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b="1" dirty="0">
                <a:solidFill>
                  <a:srgbClr val="006666"/>
                </a:solidFill>
                <a:latin typeface="Arial Narrow" panose="020B0606020202030204" pitchFamily="34" charset="0"/>
              </a:rPr>
              <a:t>2. CHE COSA E’ L’AVVISO PUBBLICO</a:t>
            </a:r>
            <a:endParaRPr lang="it-I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91A9A6D-23DC-47FC-8826-B576763CFA93}"/>
              </a:ext>
            </a:extLst>
          </p:cNvPr>
          <p:cNvSpPr/>
          <p:nvPr/>
        </p:nvSpPr>
        <p:spPr>
          <a:xfrm>
            <a:off x="1228067" y="6192887"/>
            <a:ext cx="17400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200" b="1" dirty="0">
                <a:solidFill>
                  <a:srgbClr val="006666"/>
                </a:solidFill>
                <a:latin typeface="Arial Narrow" panose="020B0606020202030204" pitchFamily="34" charset="0"/>
              </a:rPr>
              <a:t>4. IL DOCUMENTO GUIDA</a:t>
            </a:r>
            <a:endParaRPr lang="it-IT" sz="1200" dirty="0">
              <a:solidFill>
                <a:srgbClr val="006666"/>
              </a:solidFill>
              <a:latin typeface="Arial Narrow" panose="020B0606020202030204" pitchFamily="34" charset="0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A03AEDA1-DFCF-4418-A188-322FA419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" y="5186063"/>
            <a:ext cx="336235" cy="33623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A2D31A7D-54BD-4CC6-BDCB-75276537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1" y="5683437"/>
            <a:ext cx="336235" cy="336235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815646D5-39FE-4FC7-B0F4-9710BA000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4" y="6159301"/>
            <a:ext cx="336235" cy="33623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7B609B7-2E31-C010-A223-8EF27DF8B7BD}"/>
              </a:ext>
            </a:extLst>
          </p:cNvPr>
          <p:cNvSpPr/>
          <p:nvPr/>
        </p:nvSpPr>
        <p:spPr>
          <a:xfrm>
            <a:off x="6334445" y="5107209"/>
            <a:ext cx="21018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1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Amministratori del Comune di Pisa</a:t>
            </a:r>
          </a:p>
        </p:txBody>
      </p:sp>
    </p:spTree>
    <p:extLst>
      <p:ext uri="{BB962C8B-B14F-4D97-AF65-F5344CB8AC3E}">
        <p14:creationId xmlns:p14="http://schemas.microsoft.com/office/powerpoint/2010/main" val="317338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0512F9B-927A-7233-D29D-22C28908CE0E}"/>
              </a:ext>
            </a:extLst>
          </p:cNvPr>
          <p:cNvSpPr/>
          <p:nvPr/>
        </p:nvSpPr>
        <p:spPr>
          <a:xfrm>
            <a:off x="928490" y="2334516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29B2AC-FFF6-CA46-354A-CCD2F4A6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2512501"/>
            <a:ext cx="336235" cy="3362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564446" y="2480563"/>
            <a:ext cx="4817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3. L’AVVISO PUBBLICO DEL COMUNE DI PISA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SELEZIONE PUBBLICA PER 30 ORE SETTIMANALI, DI N°1 UNITA' LAVORATIVA  ISTRUTTORE DIRETTIVO AMMINISTRATIVO - CONTABILE, DA DESTINARE AL PLUS –  DISTRETTO SANITARIO DI ALGHERO ~ PLUS ALGHERO">
            <a:extLst>
              <a:ext uri="{FF2B5EF4-FFF2-40B4-BE49-F238E27FC236}">
                <a16:creationId xmlns:a16="http://schemas.microsoft.com/office/drawing/2014/main" id="{BAD66D25-9ED5-B95A-2C24-1C71D915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2" y="3597639"/>
            <a:ext cx="5682527" cy="29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sultati immagini per logo comune di pisa">
            <a:extLst>
              <a:ext uri="{FF2B5EF4-FFF2-40B4-BE49-F238E27FC236}">
                <a16:creationId xmlns:a16="http://schemas.microsoft.com/office/drawing/2014/main" id="{0ED68D5E-E5ED-788E-4743-258CA7C4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76" y="5084370"/>
            <a:ext cx="1215723" cy="14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4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 Box 4">
            <a:extLst>
              <a:ext uri="{FF2B5EF4-FFF2-40B4-BE49-F238E27FC236}">
                <a16:creationId xmlns:a16="http://schemas.microsoft.com/office/drawing/2014/main" id="{6F12B0C6-7CFD-BAA5-0CE6-8F318F8A201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35441" y="3109451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L’AVVISO PUBBLICO DEL COMUNE DI PISA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EE8DCC-8E90-C895-1574-01005B69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5666359"/>
            <a:ext cx="336235" cy="336235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0AFA39F8-4F82-926F-212E-120D222DBAFA}"/>
              </a:ext>
            </a:extLst>
          </p:cNvPr>
          <p:cNvGrpSpPr/>
          <p:nvPr/>
        </p:nvGrpSpPr>
        <p:grpSpPr>
          <a:xfrm>
            <a:off x="912215" y="1511694"/>
            <a:ext cx="7939404" cy="834887"/>
            <a:chOff x="1158404" y="1672837"/>
            <a:chExt cx="7786429" cy="834887"/>
          </a:xfrm>
        </p:grpSpPr>
        <p:sp>
          <p:nvSpPr>
            <p:cNvPr id="15" name="Freccia a pentagono 14">
              <a:extLst>
                <a:ext uri="{FF2B5EF4-FFF2-40B4-BE49-F238E27FC236}">
                  <a16:creationId xmlns:a16="http://schemas.microsoft.com/office/drawing/2014/main" id="{728615EF-A6B3-1560-66EA-90C3DCF1606B}"/>
                </a:ext>
              </a:extLst>
            </p:cNvPr>
            <p:cNvSpPr/>
            <p:nvPr/>
          </p:nvSpPr>
          <p:spPr>
            <a:xfrm>
              <a:off x="1158404" y="1672837"/>
              <a:ext cx="7786429" cy="834887"/>
            </a:xfrm>
            <a:prstGeom prst="homePlate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10" name="Picture 4" descr="Risultati immagini per logo comune di pisa">
              <a:extLst>
                <a:ext uri="{FF2B5EF4-FFF2-40B4-BE49-F238E27FC236}">
                  <a16:creationId xmlns:a16="http://schemas.microsoft.com/office/drawing/2014/main" id="{2EADE5A2-8991-CBF5-E5C0-D3D2B6520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179" y="1746061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D211886-CE8D-A645-A2AD-C7042CCA9A4D}"/>
                </a:ext>
              </a:extLst>
            </p:cNvPr>
            <p:cNvSpPr/>
            <p:nvPr/>
          </p:nvSpPr>
          <p:spPr>
            <a:xfrm>
              <a:off x="1448798" y="1859449"/>
              <a:ext cx="74028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sz="2400" b="1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	</a:t>
              </a:r>
              <a:r>
                <a:rPr lang="it-IT" sz="24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L’avviso pubblico del Comune di Pisa </a:t>
              </a:r>
              <a:r>
                <a:rPr lang="it-IT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(Det. Dir. n.1565 del 4/10/22)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C722CF-79B2-8045-9DBD-F79F56A6811C}"/>
              </a:ext>
            </a:extLst>
          </p:cNvPr>
          <p:cNvSpPr txBox="1"/>
          <p:nvPr/>
        </p:nvSpPr>
        <p:spPr>
          <a:xfrm>
            <a:off x="900053" y="2760983"/>
            <a:ext cx="186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Stabilisce: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D074901-813A-EE5F-679A-E91A55C7791A}"/>
              </a:ext>
            </a:extLst>
          </p:cNvPr>
          <p:cNvSpPr txBox="1"/>
          <p:nvPr/>
        </p:nvSpPr>
        <p:spPr>
          <a:xfrm>
            <a:off x="2622943" y="2760983"/>
            <a:ext cx="5263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Arial Narrow" panose="020B0606020202030204" pitchFamily="34" charset="0"/>
              </a:rPr>
              <a:t>I requisiti  e i caratteri fondamentali delle proposte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673074-1150-5AB9-F7A1-C75F07C44589}"/>
              </a:ext>
            </a:extLst>
          </p:cNvPr>
          <p:cNvSpPr txBox="1"/>
          <p:nvPr/>
        </p:nvSpPr>
        <p:spPr>
          <a:xfrm>
            <a:off x="2622943" y="3239341"/>
            <a:ext cx="5263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Arial Narrow" panose="020B0606020202030204" pitchFamily="34" charset="0"/>
              </a:rPr>
              <a:t>I termini per la presentazione delle proposte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0BEFBEA-381D-9DF4-40C8-0DF04BF543EC}"/>
              </a:ext>
            </a:extLst>
          </p:cNvPr>
          <p:cNvSpPr txBox="1"/>
          <p:nvPr/>
        </p:nvSpPr>
        <p:spPr>
          <a:xfrm>
            <a:off x="980045" y="4471094"/>
            <a:ext cx="186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Fornisce: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C6CEC61-1ECF-F19D-366D-D06D9B8A3D3D}"/>
              </a:ext>
            </a:extLst>
          </p:cNvPr>
          <p:cNvSpPr txBox="1"/>
          <p:nvPr/>
        </p:nvSpPr>
        <p:spPr>
          <a:xfrm>
            <a:off x="2568570" y="4324074"/>
            <a:ext cx="5963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Arial Narrow" panose="020B0606020202030204" pitchFamily="34" charset="0"/>
              </a:rPr>
              <a:t>Informazioni generali per la presentazione delle manifestazioni di interesse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884A1B9-7120-C8AC-8BF2-5BF1A149929F}"/>
              </a:ext>
            </a:extLst>
          </p:cNvPr>
          <p:cNvSpPr txBox="1"/>
          <p:nvPr/>
        </p:nvSpPr>
        <p:spPr>
          <a:xfrm>
            <a:off x="970105" y="5399417"/>
            <a:ext cx="18630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Contiene: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BB29B95-26F7-A66B-4370-0005A7C47873}"/>
              </a:ext>
            </a:extLst>
          </p:cNvPr>
          <p:cNvSpPr txBox="1"/>
          <p:nvPr/>
        </p:nvSpPr>
        <p:spPr>
          <a:xfrm>
            <a:off x="2622943" y="3751918"/>
            <a:ext cx="52637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Arial Narrow" panose="020B0606020202030204" pitchFamily="34" charset="0"/>
              </a:rPr>
              <a:t>I casi di esclusione delle proposte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A70EBA-A563-6689-61F1-3AF2D2A75BF8}"/>
              </a:ext>
            </a:extLst>
          </p:cNvPr>
          <p:cNvSpPr txBox="1"/>
          <p:nvPr/>
        </p:nvSpPr>
        <p:spPr>
          <a:xfrm>
            <a:off x="2534140" y="5145561"/>
            <a:ext cx="5973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i="1" dirty="0">
                <a:latin typeface="Arial Narrow" panose="020B0606020202030204" pitchFamily="34" charset="0"/>
              </a:rPr>
              <a:t>Una guida «tecnica» di supporto alla formulazione delle proposte (documento «Indicazioni, criteri e direttive per la redazione del Piano Operativo Comunale»)</a:t>
            </a:r>
          </a:p>
        </p:txBody>
      </p:sp>
      <p:pic>
        <p:nvPicPr>
          <p:cNvPr id="6150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4CBDF1BC-C955-981D-8DD7-46498D38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0" y="2766192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0D796AF5-D874-B815-692C-752A6ABBE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0" y="3237344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A02366E3-1105-7BA6-7700-19A17486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74" y="3725892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D66FE0C3-49B1-1844-66D6-20461F45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74" y="4474908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C111EACF-81E3-E025-64B2-86A68275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10" y="5395780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4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>
            <a:extLst>
              <a:ext uri="{FF2B5EF4-FFF2-40B4-BE49-F238E27FC236}">
                <a16:creationId xmlns:a16="http://schemas.microsoft.com/office/drawing/2014/main" id="{05681E32-769A-3D26-FD10-5DFDD23F1916}"/>
              </a:ext>
            </a:extLst>
          </p:cNvPr>
          <p:cNvSpPr/>
          <p:nvPr/>
        </p:nvSpPr>
        <p:spPr>
          <a:xfrm>
            <a:off x="887891" y="2951926"/>
            <a:ext cx="7963728" cy="1159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70CD3B-5785-8090-2D1A-17D37FD83499}"/>
              </a:ext>
            </a:extLst>
          </p:cNvPr>
          <p:cNvSpPr txBox="1"/>
          <p:nvPr/>
        </p:nvSpPr>
        <p:spPr>
          <a:xfrm>
            <a:off x="1940115" y="1252623"/>
            <a:ext cx="5263770" cy="400110"/>
          </a:xfrm>
          <a:prstGeom prst="rect">
            <a:avLst/>
          </a:prstGeom>
          <a:solidFill>
            <a:srgbClr val="82D0B8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I requisiti  e i caratteri fondamentali delle proposte </a:t>
            </a:r>
          </a:p>
        </p:txBody>
      </p:sp>
      <p:pic>
        <p:nvPicPr>
          <p:cNvPr id="5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E5CF9D06-E9A2-C148-1974-57B6C49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63" y="1212867"/>
            <a:ext cx="510892" cy="5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405FA85-B2E7-1C64-3F5F-D0086420C7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35441" y="3109451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L’AVVISO PUBBLICO DEL COMUNE DI PISA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541DB1-6A4F-FFDE-C351-084AA35A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5666359"/>
            <a:ext cx="336235" cy="33623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7B09823-B1EB-3B48-E9FC-0D21560DC95B}"/>
              </a:ext>
            </a:extLst>
          </p:cNvPr>
          <p:cNvSpPr txBox="1"/>
          <p:nvPr/>
        </p:nvSpPr>
        <p:spPr>
          <a:xfrm>
            <a:off x="940128" y="1700464"/>
            <a:ext cx="10088216" cy="33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 presentare la manifestazione di interesse/contributo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qualunque soggetto, pubblico o privato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229560-3988-D180-6077-F55C0B060128}"/>
              </a:ext>
            </a:extLst>
          </p:cNvPr>
          <p:cNvSpPr txBox="1"/>
          <p:nvPr/>
        </p:nvSpPr>
        <p:spPr>
          <a:xfrm>
            <a:off x="940128" y="2057275"/>
            <a:ext cx="7911491" cy="1202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la manifestazione di interesse o contributo alla redazione del Piano Operativo potrà avere ad oggetto una </a:t>
            </a:r>
            <a:r>
              <a:rPr lang="it-IT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proposta di carattere generale di pianificazione urbanistica o proposte progettuali specifiche su fabbricati  </a:t>
            </a:r>
            <a:r>
              <a:rPr lang="it-IT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purchè</a:t>
            </a:r>
            <a:r>
              <a:rPr lang="it-IT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finalizzati all’attuazione degli obiettivi strategici del PSI</a:t>
            </a:r>
          </a:p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it-IT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714716-9DC5-D108-43DC-9ED01B6B5A73}"/>
              </a:ext>
            </a:extLst>
          </p:cNvPr>
          <p:cNvSpPr txBox="1"/>
          <p:nvPr/>
        </p:nvSpPr>
        <p:spPr>
          <a:xfrm>
            <a:off x="940128" y="2693957"/>
            <a:ext cx="8089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70510">
              <a:lnSpc>
                <a:spcPts val="2000"/>
              </a:lnSpc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lnSpc>
                <a:spcPts val="2000"/>
              </a:lnSpc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Costituiscono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requisiti essenziali 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presentazione delle istanze:</a:t>
            </a:r>
          </a:p>
          <a:p>
            <a:pPr marL="342900" lvl="0" indent="-342900" algn="just">
              <a:lnSpc>
                <a:spcPts val="2000"/>
              </a:lnSpc>
              <a:buFont typeface="Arial Narrow" panose="020B0606020202030204" pitchFamily="34" charset="0"/>
              <a:buChar char="-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coerenza della proposta con gli obiettivi e le strategie delle UTOE;</a:t>
            </a:r>
          </a:p>
          <a:p>
            <a:pPr marL="342900" lvl="0" indent="-342900" algn="just">
              <a:lnSpc>
                <a:spcPts val="2000"/>
              </a:lnSpc>
              <a:buFont typeface="Arial Narrow" panose="020B0606020202030204" pitchFamily="34" charset="0"/>
              <a:buChar char="-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rispetto delle prescrizioni del PIT/PPR;</a:t>
            </a:r>
          </a:p>
          <a:p>
            <a:pPr marL="342900" lvl="0" indent="-342900" algn="just">
              <a:lnSpc>
                <a:spcPts val="2000"/>
              </a:lnSpc>
              <a:buFont typeface="Arial Narrow" panose="020B0606020202030204" pitchFamily="34" charset="0"/>
              <a:buChar char="-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compatibilità della proposta rispetto al dimensionamento dell’UTOE di riferimento </a:t>
            </a:r>
          </a:p>
          <a:p>
            <a:pPr marL="270510" indent="-180340" algn="just">
              <a:lnSpc>
                <a:spcPts val="2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0D22B2F-2813-609E-51E5-CC6B4F01BFA2}"/>
              </a:ext>
            </a:extLst>
          </p:cNvPr>
          <p:cNvSpPr txBox="1"/>
          <p:nvPr/>
        </p:nvSpPr>
        <p:spPr>
          <a:xfrm>
            <a:off x="940128" y="4136851"/>
            <a:ext cx="8005089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sarà riconosciuto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 compenso 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all’estensore della proposta, ancorché di contenuto professionale, né potrà rivendicare diritti di proprietà sull'eventuale elaborato;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779380-692E-3620-B747-073DB55EDAD9}"/>
              </a:ext>
            </a:extLst>
          </p:cNvPr>
          <p:cNvSpPr txBox="1"/>
          <p:nvPr/>
        </p:nvSpPr>
        <p:spPr>
          <a:xfrm>
            <a:off x="940128" y="4790328"/>
            <a:ext cx="7911491" cy="58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proposta pervenuta inoltre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darà seguito ad alcuna forma di approvazione o risposta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relativa alle istanze presentate;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93C0AD8-12B9-7042-93DA-091B6BD37D3B}"/>
              </a:ext>
            </a:extLst>
          </p:cNvPr>
          <p:cNvSpPr txBox="1"/>
          <p:nvPr/>
        </p:nvSpPr>
        <p:spPr>
          <a:xfrm>
            <a:off x="940128" y="5392673"/>
            <a:ext cx="7911491" cy="945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il procedimento dell’Avviso Pubblico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ha funzione meramente esplorativa 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 pertanto non vincola in alcun modo l’Amministrazione Comunale nella definizione dei contenuti del Piano Operativo</a:t>
            </a:r>
            <a:endParaRPr lang="it-IT" sz="1600" dirty="0">
              <a:latin typeface="Arial Narrow" panose="020B0606020202030204" pitchFamily="34" charset="0"/>
            </a:endParaRPr>
          </a:p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it-IT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428152F-3610-128C-EC81-CE6D44CF08FC}"/>
              </a:ext>
            </a:extLst>
          </p:cNvPr>
          <p:cNvSpPr txBox="1"/>
          <p:nvPr/>
        </p:nvSpPr>
        <p:spPr>
          <a:xfrm>
            <a:off x="940128" y="5962474"/>
            <a:ext cx="7911491" cy="843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 proposte che perverranno […..],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avranno carattere meramente consultivo 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ed è riservata all'Amministrazione Comunale ogni più ampia facoltà di acquisire, modificare, rielaborare, divulgare, pubblicare e riprodurre quanto pervenuto</a:t>
            </a:r>
            <a:endParaRPr lang="it-IT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8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5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E5CF9D06-E9A2-C148-1974-57B6C49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63" y="1401708"/>
            <a:ext cx="510892" cy="5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405FA85-B2E7-1C64-3F5F-D0086420C7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35441" y="3109451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L’AVVISO PUBBLICO DEL COMUNE DI PISA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541DB1-6A4F-FFDE-C351-084AA35A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5666359"/>
            <a:ext cx="336235" cy="3362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EFAF07-F415-B48E-E952-D3410542F2ED}"/>
              </a:ext>
            </a:extLst>
          </p:cNvPr>
          <p:cNvSpPr txBox="1"/>
          <p:nvPr/>
        </p:nvSpPr>
        <p:spPr>
          <a:xfrm>
            <a:off x="1940115" y="1448996"/>
            <a:ext cx="5263770" cy="400110"/>
          </a:xfrm>
          <a:prstGeom prst="rect">
            <a:avLst/>
          </a:prstGeom>
          <a:solidFill>
            <a:srgbClr val="82D0B8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I termini per la presentazione delle proposte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9A71C6-265E-1E4A-CC0A-47BE41219411}"/>
              </a:ext>
            </a:extLst>
          </p:cNvPr>
          <p:cNvSpPr txBox="1"/>
          <p:nvPr/>
        </p:nvSpPr>
        <p:spPr>
          <a:xfrm>
            <a:off x="950067" y="2975586"/>
            <a:ext cx="7763284" cy="1458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soggetti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sprovvisti di </a:t>
            </a:r>
            <a:r>
              <a:rPr lang="it-IT" sz="16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potranno presentare la proposta cartacea, mediante consegna a mano o tramite posta ordinaria all'Ufficio URP del Comune di Pisa, presso la sede comunale posta in Pisa, Lungarno Galilei n. 43 con il seguente orario di apertura al pubblico:</a:t>
            </a:r>
          </a:p>
          <a:p>
            <a:pPr marL="342900" lvl="0" indent="-342900" algn="just">
              <a:lnSpc>
                <a:spcPts val="2000"/>
              </a:lnSpc>
              <a:buFont typeface="Arial Narrow" panose="020B0606020202030204" pitchFamily="34" charset="0"/>
              <a:buChar char="-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lunedì a venerdì: 	8.30 – 12.30</a:t>
            </a:r>
          </a:p>
          <a:p>
            <a:pPr marL="342900" lvl="0" indent="-342900" algn="just">
              <a:lnSpc>
                <a:spcPts val="2000"/>
              </a:lnSpc>
              <a:spcAft>
                <a:spcPts val="800"/>
              </a:spcAft>
              <a:buFont typeface="Arial Narrow" panose="020B0606020202030204" pitchFamily="34" charset="0"/>
              <a:buChar char="-"/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martedì e giovedì: 		15.00 – 17.00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21282C-9889-33D9-59B3-3B623120FA7C}"/>
              </a:ext>
            </a:extLst>
          </p:cNvPr>
          <p:cNvSpPr txBox="1"/>
          <p:nvPr/>
        </p:nvSpPr>
        <p:spPr>
          <a:xfrm>
            <a:off x="887891" y="4561469"/>
            <a:ext cx="7963728" cy="586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it-IT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Dall’ 8/11 è possibile utilizzare anche </a:t>
            </a:r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servizio on-line </a:t>
            </a:r>
            <a:r>
              <a:rPr lang="it-IT" sz="16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 nella sezione Urbanistica del sito comunale per la presentazione della manifestazione di Interesse, accedendo tramite SPID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22AF9D7-0268-75C9-8199-0B9EA1ACCCAD}"/>
              </a:ext>
            </a:extLst>
          </p:cNvPr>
          <p:cNvSpPr txBox="1"/>
          <p:nvPr/>
        </p:nvSpPr>
        <p:spPr>
          <a:xfrm>
            <a:off x="974953" y="2033084"/>
            <a:ext cx="78369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proposta dovrà essere trasmessa entro il giorno </a:t>
            </a:r>
            <a:r>
              <a:rPr lang="it-IT" sz="1600" b="1" dirty="0">
                <a:solidFill>
                  <a:srgbClr val="00666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31/12/2022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all’indirizzo di posta elettronica certificata PEC: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comune.pisa@postacert.toscana.it</a:t>
            </a:r>
            <a:r>
              <a:rPr lang="it-IT" sz="1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indicando come oggetto </a:t>
            </a:r>
            <a:r>
              <a:rPr lang="it-IT" sz="1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“Avviso Pubblico: contributo Piano Operativo”.</a:t>
            </a:r>
            <a:endParaRPr lang="it-IT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7CE91E6-BD88-48A6-87AA-45F6FEC81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709" y="5531841"/>
            <a:ext cx="3426959" cy="9159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685E3C9-DB54-43A4-B622-20C50A284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163" y="5333971"/>
            <a:ext cx="2758447" cy="1201895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819DE464-417D-4B06-951C-00A2EAAE882A}"/>
              </a:ext>
            </a:extLst>
          </p:cNvPr>
          <p:cNvSpPr/>
          <p:nvPr/>
        </p:nvSpPr>
        <p:spPr>
          <a:xfrm>
            <a:off x="1739015" y="5512816"/>
            <a:ext cx="898049" cy="4144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F43CFAC9-5F1A-467A-AAF2-A626AC5A44DD}"/>
              </a:ext>
            </a:extLst>
          </p:cNvPr>
          <p:cNvSpPr/>
          <p:nvPr/>
        </p:nvSpPr>
        <p:spPr>
          <a:xfrm>
            <a:off x="5590064" y="5927272"/>
            <a:ext cx="2891546" cy="674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9" name="Connettore a gomito 18">
            <a:extLst>
              <a:ext uri="{FF2B5EF4-FFF2-40B4-BE49-F238E27FC236}">
                <a16:creationId xmlns:a16="http://schemas.microsoft.com/office/drawing/2014/main" id="{AD19FD4C-9B63-4095-B2DA-2245164137BD}"/>
              </a:ext>
            </a:extLst>
          </p:cNvPr>
          <p:cNvCxnSpPr>
            <a:stCxn id="16" idx="6"/>
            <a:endCxn id="25" idx="2"/>
          </p:cNvCxnSpPr>
          <p:nvPr/>
        </p:nvCxnSpPr>
        <p:spPr>
          <a:xfrm>
            <a:off x="2637064" y="5720044"/>
            <a:ext cx="2953000" cy="544429"/>
          </a:xfrm>
          <a:prstGeom prst="bentConnector3">
            <a:avLst>
              <a:gd name="adj1" fmla="val 7156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5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5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E5CF9D06-E9A2-C148-1974-57B6C491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0" y="3020798"/>
            <a:ext cx="510892" cy="5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D405FA85-B2E7-1C64-3F5F-D0086420C7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35441" y="3109451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L’AVVISO PUBBLICO DEL COMUNE DI PISA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4541DB1-6A4F-FFDE-C351-084AA35A7B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5666359"/>
            <a:ext cx="336235" cy="3362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C0871D-BD84-89CE-836B-71AC2F2CE2BE}"/>
              </a:ext>
            </a:extLst>
          </p:cNvPr>
          <p:cNvSpPr txBox="1"/>
          <p:nvPr/>
        </p:nvSpPr>
        <p:spPr>
          <a:xfrm>
            <a:off x="1746695" y="3076189"/>
            <a:ext cx="5263770" cy="400110"/>
          </a:xfrm>
          <a:prstGeom prst="rect">
            <a:avLst/>
          </a:prstGeom>
          <a:solidFill>
            <a:srgbClr val="82D0B8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Informazioni generali per la presentazione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72A5C3-2C65-6E14-2016-DDBDA403DC05}"/>
              </a:ext>
            </a:extLst>
          </p:cNvPr>
          <p:cNvSpPr txBox="1"/>
          <p:nvPr/>
        </p:nvSpPr>
        <p:spPr>
          <a:xfrm>
            <a:off x="887891" y="3581126"/>
            <a:ext cx="8063325" cy="1046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it-IT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Informazioni e chiarimenti possono essere richiesti contattando il settore Area Vasta e Paesaggio e il Garante dell’Informazione e della Partecipazione scrivendo ai seguenti indirizzi di posta elettronica: </a:t>
            </a:r>
          </a:p>
          <a:p>
            <a:pPr algn="just">
              <a:lnSpc>
                <a:spcPts val="1900"/>
              </a:lnSpc>
            </a:pPr>
            <a:r>
              <a:rPr lang="it-IT" sz="1400" dirty="0">
                <a:solidFill>
                  <a:srgbClr val="0066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s.ciabatti@comune.pisa.it </a:t>
            </a:r>
          </a:p>
          <a:p>
            <a:pPr algn="just">
              <a:lnSpc>
                <a:spcPts val="1900"/>
              </a:lnSpc>
            </a:pPr>
            <a:r>
              <a:rPr lang="it-IT" sz="1400" dirty="0">
                <a:solidFill>
                  <a:srgbClr val="006666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garantedellacomunicazione@comune.pisa.it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B29D12-F53D-EF0A-5B42-AC734AD29631}"/>
              </a:ext>
            </a:extLst>
          </p:cNvPr>
          <p:cNvSpPr txBox="1"/>
          <p:nvPr/>
        </p:nvSpPr>
        <p:spPr>
          <a:xfrm>
            <a:off x="838092" y="4664392"/>
            <a:ext cx="8063325" cy="170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L’avviso </a:t>
            </a:r>
            <a:r>
              <a:rPr lang="it-IT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Pubblico unitamente al 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“</a:t>
            </a:r>
            <a:r>
              <a:rPr lang="it-IT" sz="1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Indicazioni, criteri e direttive per la redazione del Piano Operativo”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sono </a:t>
            </a:r>
            <a:r>
              <a:rPr lang="it-IT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consultabili sul sito del Comune di Pisa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 seguente indirizzo: </a:t>
            </a:r>
            <a:r>
              <a:rPr lang="it-IT" sz="1400" b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https://www.comune.pisa.it/it/ufficio/avviso-pubblico-1</a:t>
            </a:r>
            <a:r>
              <a:rPr lang="it-IT" sz="1400" b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nella sezione curata dal Garante </a:t>
            </a:r>
            <a:r>
              <a:rPr lang="it-IT" sz="1400" b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https://www.comune.pisa.it/it/ufficio/piano-operativo-comunale-poc</a:t>
            </a:r>
            <a:r>
              <a:rPr lang="it-IT" sz="1400" b="1" dirty="0">
                <a:solidFill>
                  <a:srgbClr val="00666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disponibili le presentazioni legate al calendario del ciclo di assemblee.</a:t>
            </a:r>
          </a:p>
          <a:p>
            <a:pPr algn="just">
              <a:lnSpc>
                <a:spcPts val="2000"/>
              </a:lnSpc>
              <a:spcAft>
                <a:spcPts val="800"/>
              </a:spcAft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 documento relativo agli strumenti urbanistici vigenti potrà essere reperito sempre sul sito del Comune nelle sezioni appositamente dedicate.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CF4C473-4C74-2AA9-9001-E27F145DDB59}"/>
              </a:ext>
            </a:extLst>
          </p:cNvPr>
          <p:cNvSpPr txBox="1"/>
          <p:nvPr/>
        </p:nvSpPr>
        <p:spPr>
          <a:xfrm>
            <a:off x="849496" y="6417129"/>
            <a:ext cx="9069471" cy="32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sensi della L. 241/90, Responsabile del presente Procedimento è </a:t>
            </a:r>
            <a:r>
              <a:rPr lang="it-IT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l’arch. Sandro Ciabatti</a:t>
            </a:r>
            <a:r>
              <a:rPr lang="it-IT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mail: </a:t>
            </a:r>
            <a:r>
              <a:rPr lang="it-IT" sz="1400" dirty="0">
                <a:solidFill>
                  <a:srgbClr val="00666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s.ciabatti@comune.pisa.it.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13D69ED-573B-4E60-BF5E-E1BF2C843875}"/>
              </a:ext>
            </a:extLst>
          </p:cNvPr>
          <p:cNvSpPr txBox="1"/>
          <p:nvPr/>
        </p:nvSpPr>
        <p:spPr>
          <a:xfrm>
            <a:off x="752369" y="1688353"/>
            <a:ext cx="7963728" cy="1350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verranno prese in considerazione precedenti richieste e contributi inoltrati e pervenuti </a:t>
            </a:r>
            <a:r>
              <a:rPr lang="it-IT" sz="1400" b="1" dirty="0">
                <a:solidFill>
                  <a:srgbClr val="00666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della pubblicazione del presente avviso pubblico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[….] </a:t>
            </a:r>
          </a:p>
          <a:p>
            <a:pPr algn="just">
              <a:lnSpc>
                <a:spcPts val="20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verranno altresì prese in considerazione </a:t>
            </a:r>
            <a:r>
              <a:rPr lang="it-IT" sz="1400" b="1" dirty="0">
                <a:solidFill>
                  <a:srgbClr val="00666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proposte incomplete dei minimi requisiti 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 ad individuare e comprendere la proposta presentata e le istanze non conformi alla normativa vigente ed ai disposti della pianificazione urbanistica sovraordinata.</a:t>
            </a:r>
          </a:p>
        </p:txBody>
      </p:sp>
      <p:pic>
        <p:nvPicPr>
          <p:cNvPr id="19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777B42E2-3065-4684-9AAA-A64488BFB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0" y="1227661"/>
            <a:ext cx="510892" cy="5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4DA904C-48CF-4254-B974-7D647C7C73BB}"/>
              </a:ext>
            </a:extLst>
          </p:cNvPr>
          <p:cNvSpPr txBox="1"/>
          <p:nvPr/>
        </p:nvSpPr>
        <p:spPr>
          <a:xfrm>
            <a:off x="1620296" y="1258440"/>
            <a:ext cx="5263770" cy="400110"/>
          </a:xfrm>
          <a:prstGeom prst="rect">
            <a:avLst/>
          </a:prstGeom>
          <a:solidFill>
            <a:srgbClr val="82D0B8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latin typeface="Arial Narrow" panose="020B0606020202030204" pitchFamily="34" charset="0"/>
              </a:rPr>
              <a:t>I casi di esclusione delle proposte</a:t>
            </a:r>
          </a:p>
        </p:txBody>
      </p:sp>
    </p:spTree>
    <p:extLst>
      <p:ext uri="{BB962C8B-B14F-4D97-AF65-F5344CB8AC3E}">
        <p14:creationId xmlns:p14="http://schemas.microsoft.com/office/powerpoint/2010/main" val="330177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0512F9B-927A-7233-D29D-22C28908CE0E}"/>
              </a:ext>
            </a:extLst>
          </p:cNvPr>
          <p:cNvSpPr/>
          <p:nvPr/>
        </p:nvSpPr>
        <p:spPr>
          <a:xfrm>
            <a:off x="928490" y="1251150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29B2AC-FFF6-CA46-354A-CCD2F4A6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1429135"/>
            <a:ext cx="336235" cy="3362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499652" y="1259412"/>
            <a:ext cx="7488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IL DOCUMENTO GUIDA </a:t>
            </a:r>
          </a:p>
          <a:p>
            <a:r>
              <a:rPr lang="it-IT" altLang="it-IT" b="1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it-IT" i="1" dirty="0">
                <a:solidFill>
                  <a:schemeClr val="bg1"/>
                </a:solidFill>
                <a:latin typeface="Arial Narrow" panose="020B0606020202030204" pitchFamily="34" charset="0"/>
              </a:rPr>
              <a:t>Indicazioni, criteri e direttive per la redazione del Piano Operativo Comunale» Comunale</a:t>
            </a:r>
            <a:endParaRPr lang="it-IT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F52AEC7-0E21-E0D1-2257-483C015AF0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68" t="18432" r="34446" b="14702"/>
          <a:stretch/>
        </p:blipFill>
        <p:spPr>
          <a:xfrm>
            <a:off x="964519" y="2043806"/>
            <a:ext cx="3945835" cy="46111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EAA14AA-EC6C-3D88-2AD6-C1E85C5C1D0E}"/>
              </a:ext>
            </a:extLst>
          </p:cNvPr>
          <p:cNvSpPr txBox="1"/>
          <p:nvPr/>
        </p:nvSpPr>
        <p:spPr>
          <a:xfrm>
            <a:off x="5065996" y="2123646"/>
            <a:ext cx="3941265" cy="128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lo scopo di riassumere ed evidenziare gli obiettivi, le strategie del Piano Strutturale Intercomunale oltre a comporre il quadro degli indirizzi rivolti al Piano Operativo al fine di orientare le proposte da valutare nell’ambito del processo di formazione la formazione del P.O.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15F821C-BDC8-E34A-52EF-A9A0C2EF3FF4}"/>
              </a:ext>
            </a:extLst>
          </p:cNvPr>
          <p:cNvSpPr txBox="1"/>
          <p:nvPr/>
        </p:nvSpPr>
        <p:spPr>
          <a:xfrm>
            <a:off x="4950953" y="3740345"/>
            <a:ext cx="3941265" cy="128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si pone come un ulteriore strumento per </a:t>
            </a:r>
            <a:r>
              <a:rPr lang="it-IT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diffondere la conoscenza dei contenuti del Piano Strutturale Intercomunale, </a:t>
            </a: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sulla base del quale poter misurare la fattibilità tecnica e la sostenibilità economica di proposte nel primo quinquennio di validità del Piano Operativo.</a:t>
            </a:r>
            <a:endParaRPr lang="it-IT" sz="1400" dirty="0">
              <a:latin typeface="Arial Narrow" panose="020B0606020202030204" pitchFamily="34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FDBD53-2A92-A51E-EDCF-96069C9462A6}"/>
              </a:ext>
            </a:extLst>
          </p:cNvPr>
          <p:cNvSpPr txBox="1"/>
          <p:nvPr/>
        </p:nvSpPr>
        <p:spPr>
          <a:xfrm>
            <a:off x="5021072" y="5357044"/>
            <a:ext cx="3941265" cy="128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it-IT" sz="1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vuole costituire un ausilio ad una prima fase di partecipazione per guidare l’Amministrazione Comunale nelle scelte operative di una pianificazione urbanistica </a:t>
            </a:r>
            <a:r>
              <a:rPr lang="it-IT" sz="14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che prenda le mosse dalle reali e contingenti esigenze del territorio.</a:t>
            </a:r>
            <a:endParaRPr lang="it-IT" sz="1400" b="1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68A95085-DFDA-F4C2-3D9B-D9811F4A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14" y="2304334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1D80C463-3697-6590-83D0-D3F362108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84" y="3768703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Segno di spunta, si applicano, accettare Icona in Web UI color">
            <a:extLst>
              <a:ext uri="{FF2B5EF4-FFF2-40B4-BE49-F238E27FC236}">
                <a16:creationId xmlns:a16="http://schemas.microsoft.com/office/drawing/2014/main" id="{0F729BF7-CAE9-2C44-F67C-169EDB25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02" y="5410609"/>
            <a:ext cx="392482" cy="39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FILIERA STRATEGICA DEL PSI 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15E15-2DC5-27C5-EAF0-7975251E8B20}"/>
              </a:ext>
            </a:extLst>
          </p:cNvPr>
          <p:cNvSpPr txBox="1"/>
          <p:nvPr/>
        </p:nvSpPr>
        <p:spPr>
          <a:xfrm>
            <a:off x="1779306" y="1188857"/>
            <a:ext cx="259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ART. 57 Disciplina di Piano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EB77D7D-0AC9-315E-2BD4-31452CFB35A8}"/>
              </a:ext>
            </a:extLst>
          </p:cNvPr>
          <p:cNvGrpSpPr/>
          <p:nvPr/>
        </p:nvGrpSpPr>
        <p:grpSpPr>
          <a:xfrm>
            <a:off x="983934" y="1639251"/>
            <a:ext cx="3514973" cy="1169551"/>
            <a:chOff x="983934" y="1861677"/>
            <a:chExt cx="3514973" cy="1169551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126411C-755E-F103-B219-797601D57D18}"/>
                </a:ext>
              </a:extLst>
            </p:cNvPr>
            <p:cNvSpPr txBox="1"/>
            <p:nvPr/>
          </p:nvSpPr>
          <p:spPr>
            <a:xfrm>
              <a:off x="1433379" y="1861677"/>
              <a:ext cx="30655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Valorizzare la risorse di rango e le capacità dei due territori per rafforzarne la competitività in una dimensione di sviluppo internazionale in un quadro sostenibilità ambientale ed economica.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35062EB-DAA2-CEB2-5D5A-860DAFA3ED56}"/>
                </a:ext>
              </a:extLst>
            </p:cNvPr>
            <p:cNvGrpSpPr/>
            <p:nvPr/>
          </p:nvGrpSpPr>
          <p:grpSpPr>
            <a:xfrm>
              <a:off x="983934" y="2069362"/>
              <a:ext cx="384594" cy="401112"/>
              <a:chOff x="1197071" y="1921958"/>
              <a:chExt cx="384594" cy="401112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D8DA62BC-31B1-BBF2-1DB4-233B825B9FF7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2DC5632-3B4E-6110-3AB7-8C3C30A4B543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291F5088-9182-B8EE-95D7-F2ED5E423186}"/>
              </a:ext>
            </a:extLst>
          </p:cNvPr>
          <p:cNvGrpSpPr/>
          <p:nvPr/>
        </p:nvGrpSpPr>
        <p:grpSpPr>
          <a:xfrm>
            <a:off x="1048785" y="3311211"/>
            <a:ext cx="3514973" cy="954107"/>
            <a:chOff x="1048785" y="3311207"/>
            <a:chExt cx="3514973" cy="954107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D7B9FB2-11DE-C3EE-CC0F-22EF10CEAAC3}"/>
                </a:ext>
              </a:extLst>
            </p:cNvPr>
            <p:cNvSpPr txBox="1"/>
            <p:nvPr/>
          </p:nvSpPr>
          <p:spPr>
            <a:xfrm>
              <a:off x="1498230" y="3311207"/>
              <a:ext cx="30655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Mettere a sistema i valori, le eccellenze e le opportunità presenti sul territorio in un quadro sostenibilità ambientale ed economica.</a:t>
              </a: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D31FF15B-5ABA-EFFC-E895-80FDE8D77C0E}"/>
                </a:ext>
              </a:extLst>
            </p:cNvPr>
            <p:cNvGrpSpPr/>
            <p:nvPr/>
          </p:nvGrpSpPr>
          <p:grpSpPr>
            <a:xfrm>
              <a:off x="1048785" y="3444750"/>
              <a:ext cx="384594" cy="401112"/>
              <a:chOff x="1197071" y="1921958"/>
              <a:chExt cx="384594" cy="401112"/>
            </a:xfrm>
          </p:grpSpPr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9069865-5E90-D0A3-B2DE-9CBC4441D60B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3B86A11-CFE3-02D8-4A2A-8D1BC63B62EA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CA8C9A7-EDFB-E52A-18B3-96989543DAD8}"/>
              </a:ext>
            </a:extLst>
          </p:cNvPr>
          <p:cNvGrpSpPr/>
          <p:nvPr/>
        </p:nvGrpSpPr>
        <p:grpSpPr>
          <a:xfrm>
            <a:off x="1057624" y="4820269"/>
            <a:ext cx="3506134" cy="1169551"/>
            <a:chOff x="1205910" y="3751240"/>
            <a:chExt cx="3506134" cy="1169551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156AF0D-7CA9-6C5F-EBE6-CE89591BB880}"/>
                </a:ext>
              </a:extLst>
            </p:cNvPr>
            <p:cNvSpPr txBox="1"/>
            <p:nvPr/>
          </p:nvSpPr>
          <p:spPr>
            <a:xfrm>
              <a:off x="1646516" y="3751240"/>
              <a:ext cx="306552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Attuare una programmazione territoriale ed urbanistica coordinata fondata sul riequilibrio, la tutela del paesaggio e delle risorse ambientali, il contenimento del consumo di suolo e il governo dei rischi.</a:t>
              </a: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72D13B8-40C9-D2DD-4407-608151FDE7CB}"/>
                </a:ext>
              </a:extLst>
            </p:cNvPr>
            <p:cNvGrpSpPr/>
            <p:nvPr/>
          </p:nvGrpSpPr>
          <p:grpSpPr>
            <a:xfrm>
              <a:off x="1205910" y="4068863"/>
              <a:ext cx="384594" cy="401112"/>
              <a:chOff x="1197071" y="1921958"/>
              <a:chExt cx="384594" cy="401112"/>
            </a:xfrm>
          </p:grpSpPr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8AD8B2B2-7982-8D74-EF26-3F7EF2593DC0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1F70AB7D-35E6-5B89-97A5-678944381EF8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BA668337-36EB-ABCE-47E0-9389C9F2D1BE}"/>
              </a:ext>
            </a:extLst>
          </p:cNvPr>
          <p:cNvGrpSpPr/>
          <p:nvPr/>
        </p:nvGrpSpPr>
        <p:grpSpPr>
          <a:xfrm>
            <a:off x="4770759" y="1299150"/>
            <a:ext cx="3448957" cy="1452282"/>
            <a:chOff x="4498907" y="1299150"/>
            <a:chExt cx="3448957" cy="1452282"/>
          </a:xfrm>
        </p:grpSpPr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9E95637D-C260-372E-2AA7-7BB14D4D31F6}"/>
                </a:ext>
              </a:extLst>
            </p:cNvPr>
            <p:cNvSpPr txBox="1"/>
            <p:nvPr/>
          </p:nvSpPr>
          <p:spPr>
            <a:xfrm>
              <a:off x="4557574" y="1453002"/>
              <a:ext cx="931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3</a:t>
              </a:r>
            </a:p>
            <a:p>
              <a:pPr algn="ctr"/>
              <a:r>
                <a:rPr lang="it-IT" sz="1200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OBIETTIVI SPECIFICI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04FBB5FE-E6D4-C2D3-F8BA-E918178FE37A}"/>
                </a:ext>
              </a:extLst>
            </p:cNvPr>
            <p:cNvSpPr txBox="1"/>
            <p:nvPr/>
          </p:nvSpPr>
          <p:spPr>
            <a:xfrm>
              <a:off x="5410162" y="1340340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1a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5FB0F9D8-9EA5-07DB-6F81-1C1921817CE2}"/>
                </a:ext>
              </a:extLst>
            </p:cNvPr>
            <p:cNvSpPr txBox="1"/>
            <p:nvPr/>
          </p:nvSpPr>
          <p:spPr>
            <a:xfrm>
              <a:off x="5410162" y="1738160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1b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2DF5D079-2553-F03B-34BB-C3265CAAE16E}"/>
                </a:ext>
              </a:extLst>
            </p:cNvPr>
            <p:cNvSpPr txBox="1"/>
            <p:nvPr/>
          </p:nvSpPr>
          <p:spPr>
            <a:xfrm>
              <a:off x="5422037" y="2168932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1c</a:t>
              </a:r>
            </a:p>
          </p:txBody>
        </p:sp>
        <p:sp>
          <p:nvSpPr>
            <p:cNvPr id="34" name="Parentesi graffa aperta 33">
              <a:extLst>
                <a:ext uri="{FF2B5EF4-FFF2-40B4-BE49-F238E27FC236}">
                  <a16:creationId xmlns:a16="http://schemas.microsoft.com/office/drawing/2014/main" id="{67C69185-F727-6E7C-5543-9E6C20623C22}"/>
                </a:ext>
              </a:extLst>
            </p:cNvPr>
            <p:cNvSpPr/>
            <p:nvPr/>
          </p:nvSpPr>
          <p:spPr>
            <a:xfrm>
              <a:off x="4498907" y="1299150"/>
              <a:ext cx="246089" cy="1452282"/>
            </a:xfrm>
            <a:prstGeom prst="leftBrac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93E30F62-E731-3AB4-E5F9-89B998A63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7" y="1622065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F45964AB-999A-3009-DA04-735C99AAC62D}"/>
                </a:ext>
              </a:extLst>
            </p:cNvPr>
            <p:cNvSpPr txBox="1"/>
            <p:nvPr/>
          </p:nvSpPr>
          <p:spPr>
            <a:xfrm>
              <a:off x="6114733" y="1377721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3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cxnSp>
          <p:nvCxnSpPr>
            <p:cNvPr id="37" name="Connettore 2 36">
              <a:extLst>
                <a:ext uri="{FF2B5EF4-FFF2-40B4-BE49-F238E27FC236}">
                  <a16:creationId xmlns:a16="http://schemas.microsoft.com/office/drawing/2014/main" id="{75FF8BF9-E2BA-AAD5-FE0E-1D54B156F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7" y="2054571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2 37">
              <a:extLst>
                <a:ext uri="{FF2B5EF4-FFF2-40B4-BE49-F238E27FC236}">
                  <a16:creationId xmlns:a16="http://schemas.microsoft.com/office/drawing/2014/main" id="{780839EF-17E9-34E7-4DE9-6A1AB103D0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6" y="2501474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EB06E5D5-83A9-C6E9-5861-435B936537D6}"/>
                </a:ext>
              </a:extLst>
            </p:cNvPr>
            <p:cNvSpPr txBox="1"/>
            <p:nvPr/>
          </p:nvSpPr>
          <p:spPr>
            <a:xfrm>
              <a:off x="6114732" y="1845622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5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EEBDE1D4-2194-1563-B101-150A975872AA}"/>
                </a:ext>
              </a:extLst>
            </p:cNvPr>
            <p:cNvSpPr txBox="1"/>
            <p:nvPr/>
          </p:nvSpPr>
          <p:spPr>
            <a:xfrm>
              <a:off x="6114733" y="2304775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3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6BCB116F-4BBF-70C9-479C-59179659B99A}"/>
              </a:ext>
            </a:extLst>
          </p:cNvPr>
          <p:cNvGrpSpPr/>
          <p:nvPr/>
        </p:nvGrpSpPr>
        <p:grpSpPr>
          <a:xfrm>
            <a:off x="4770759" y="2879537"/>
            <a:ext cx="3448957" cy="1482588"/>
            <a:chOff x="4498907" y="2879537"/>
            <a:chExt cx="3448957" cy="1482588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623C0FA1-E9CF-93B8-31DA-0A28C954C155}"/>
                </a:ext>
              </a:extLst>
            </p:cNvPr>
            <p:cNvSpPr txBox="1"/>
            <p:nvPr/>
          </p:nvSpPr>
          <p:spPr>
            <a:xfrm>
              <a:off x="4557574" y="3063695"/>
              <a:ext cx="931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3</a:t>
              </a:r>
            </a:p>
            <a:p>
              <a:pPr algn="ctr"/>
              <a:r>
                <a:rPr lang="it-IT" sz="1200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OBIETTIVI SPECIFICI</a:t>
              </a:r>
            </a:p>
          </p:txBody>
        </p:sp>
        <p:sp>
          <p:nvSpPr>
            <p:cNvPr id="43" name="Parentesi graffa aperta 42">
              <a:extLst>
                <a:ext uri="{FF2B5EF4-FFF2-40B4-BE49-F238E27FC236}">
                  <a16:creationId xmlns:a16="http://schemas.microsoft.com/office/drawing/2014/main" id="{167A9FDB-6A3E-F7D9-AB8D-93615906B33A}"/>
                </a:ext>
              </a:extLst>
            </p:cNvPr>
            <p:cNvSpPr/>
            <p:nvPr/>
          </p:nvSpPr>
          <p:spPr>
            <a:xfrm>
              <a:off x="4498907" y="2909843"/>
              <a:ext cx="246089" cy="1452282"/>
            </a:xfrm>
            <a:prstGeom prst="leftBrac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BEFBCFE1-9D70-3CE1-AA2F-2967782155A4}"/>
                </a:ext>
              </a:extLst>
            </p:cNvPr>
            <p:cNvSpPr txBox="1"/>
            <p:nvPr/>
          </p:nvSpPr>
          <p:spPr>
            <a:xfrm>
              <a:off x="5410161" y="2879537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2a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99CE7B99-7E77-5F1E-5A42-2641EC0ECDDC}"/>
                </a:ext>
              </a:extLst>
            </p:cNvPr>
            <p:cNvSpPr txBox="1"/>
            <p:nvPr/>
          </p:nvSpPr>
          <p:spPr>
            <a:xfrm>
              <a:off x="5410161" y="3302071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2b</a:t>
              </a: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2F1B664A-CE3F-A6AF-B2A4-81EDC8C71D4C}"/>
                </a:ext>
              </a:extLst>
            </p:cNvPr>
            <p:cNvSpPr txBox="1"/>
            <p:nvPr/>
          </p:nvSpPr>
          <p:spPr>
            <a:xfrm>
              <a:off x="5422036" y="3749319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2c</a:t>
              </a:r>
            </a:p>
          </p:txBody>
        </p:sp>
        <p:cxnSp>
          <p:nvCxnSpPr>
            <p:cNvPr id="47" name="Connettore 2 46">
              <a:extLst>
                <a:ext uri="{FF2B5EF4-FFF2-40B4-BE49-F238E27FC236}">
                  <a16:creationId xmlns:a16="http://schemas.microsoft.com/office/drawing/2014/main" id="{07D218CB-2ACB-CD12-3B16-EF07BF3CC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6" y="3161262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2 47">
              <a:extLst>
                <a:ext uri="{FF2B5EF4-FFF2-40B4-BE49-F238E27FC236}">
                  <a16:creationId xmlns:a16="http://schemas.microsoft.com/office/drawing/2014/main" id="{E124F75D-AA94-3C04-E6C3-2628D1F5B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6" y="3618482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BC073143-1748-1795-1437-42FD20848A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655" y="4081861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F7C7D954-C9E4-3D67-65E2-B8CA34987C8D}"/>
                </a:ext>
              </a:extLst>
            </p:cNvPr>
            <p:cNvSpPr txBox="1"/>
            <p:nvPr/>
          </p:nvSpPr>
          <p:spPr>
            <a:xfrm>
              <a:off x="6114733" y="2944465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3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02E08787-D605-210C-3107-7953D8D7627A}"/>
                </a:ext>
              </a:extLst>
            </p:cNvPr>
            <p:cNvSpPr txBox="1"/>
            <p:nvPr/>
          </p:nvSpPr>
          <p:spPr>
            <a:xfrm>
              <a:off x="6114733" y="3416521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10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A8A674DF-FEEB-D560-C8D0-A74CF6C6FEF8}"/>
                </a:ext>
              </a:extLst>
            </p:cNvPr>
            <p:cNvSpPr txBox="1"/>
            <p:nvPr/>
          </p:nvSpPr>
          <p:spPr>
            <a:xfrm>
              <a:off x="6114733" y="3882089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7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B10B2F86-71B2-45FC-A47D-4685CA414B46}"/>
              </a:ext>
            </a:extLst>
          </p:cNvPr>
          <p:cNvGrpSpPr/>
          <p:nvPr/>
        </p:nvGrpSpPr>
        <p:grpSpPr>
          <a:xfrm>
            <a:off x="4776942" y="4479944"/>
            <a:ext cx="3442774" cy="2255560"/>
            <a:chOff x="4505090" y="4479944"/>
            <a:chExt cx="3442774" cy="2255560"/>
          </a:xfrm>
        </p:grpSpPr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D509A98D-3E94-750A-CDF5-747EDBF50D9E}"/>
                </a:ext>
              </a:extLst>
            </p:cNvPr>
            <p:cNvSpPr txBox="1"/>
            <p:nvPr/>
          </p:nvSpPr>
          <p:spPr>
            <a:xfrm>
              <a:off x="4563757" y="5020652"/>
              <a:ext cx="925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5</a:t>
              </a:r>
            </a:p>
            <a:p>
              <a:pPr algn="ctr"/>
              <a:r>
                <a:rPr lang="it-IT" sz="1200" dirty="0">
                  <a:solidFill>
                    <a:srgbClr val="006666"/>
                  </a:solidFill>
                  <a:latin typeface="Arial Narrow" panose="020B0606020202030204" pitchFamily="34" charset="0"/>
                </a:rPr>
                <a:t>OBIETTIVI SPECIFICI</a:t>
              </a:r>
            </a:p>
          </p:txBody>
        </p:sp>
        <p:sp>
          <p:nvSpPr>
            <p:cNvPr id="55" name="Parentesi graffa aperta 54">
              <a:extLst>
                <a:ext uri="{FF2B5EF4-FFF2-40B4-BE49-F238E27FC236}">
                  <a16:creationId xmlns:a16="http://schemas.microsoft.com/office/drawing/2014/main" id="{C2EC5DFE-9D1C-BE6E-CF86-0F802B83B42F}"/>
                </a:ext>
              </a:extLst>
            </p:cNvPr>
            <p:cNvSpPr/>
            <p:nvPr/>
          </p:nvSpPr>
          <p:spPr>
            <a:xfrm>
              <a:off x="4505090" y="4547256"/>
              <a:ext cx="246089" cy="2188248"/>
            </a:xfrm>
            <a:prstGeom prst="leftBrac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BBA79124-DC0D-FF1C-8513-E938B853E88F}"/>
                </a:ext>
              </a:extLst>
            </p:cNvPr>
            <p:cNvSpPr txBox="1"/>
            <p:nvPr/>
          </p:nvSpPr>
          <p:spPr>
            <a:xfrm>
              <a:off x="5403979" y="4479944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3a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BDCF9994-E38C-F6DB-0E11-2AD701252097}"/>
                </a:ext>
              </a:extLst>
            </p:cNvPr>
            <p:cNvSpPr txBox="1"/>
            <p:nvPr/>
          </p:nvSpPr>
          <p:spPr>
            <a:xfrm>
              <a:off x="5403979" y="4918954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3b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D0363715-2FA9-AA45-7119-76332BDDD8D0}"/>
                </a:ext>
              </a:extLst>
            </p:cNvPr>
            <p:cNvSpPr txBox="1"/>
            <p:nvPr/>
          </p:nvSpPr>
          <p:spPr>
            <a:xfrm>
              <a:off x="5415854" y="5341488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3c</a:t>
              </a:r>
            </a:p>
          </p:txBody>
        </p: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358147AB-E78D-CF55-239B-EF9FBBACB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474" y="4761669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>
              <a:extLst>
                <a:ext uri="{FF2B5EF4-FFF2-40B4-BE49-F238E27FC236}">
                  <a16:creationId xmlns:a16="http://schemas.microsoft.com/office/drawing/2014/main" id="{0937549C-7F6E-9F65-CA93-33BC0E1E5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474" y="5235365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>
              <a:extLst>
                <a:ext uri="{FF2B5EF4-FFF2-40B4-BE49-F238E27FC236}">
                  <a16:creationId xmlns:a16="http://schemas.microsoft.com/office/drawing/2014/main" id="{5EA213FF-5F57-B447-6F91-D2DF19D906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473" y="5674030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7B7E5858-5219-55A6-40B0-15515151F152}"/>
                </a:ext>
              </a:extLst>
            </p:cNvPr>
            <p:cNvSpPr txBox="1"/>
            <p:nvPr/>
          </p:nvSpPr>
          <p:spPr>
            <a:xfrm>
              <a:off x="5403978" y="5790092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3d</a:t>
              </a:r>
            </a:p>
          </p:txBody>
        </p:sp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70164896-3777-3195-6CB3-7420D07B80AA}"/>
                </a:ext>
              </a:extLst>
            </p:cNvPr>
            <p:cNvSpPr txBox="1"/>
            <p:nvPr/>
          </p:nvSpPr>
          <p:spPr>
            <a:xfrm>
              <a:off x="5415853" y="6245578"/>
              <a:ext cx="384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dirty="0">
                  <a:latin typeface="Arial Narrow" panose="020B0606020202030204" pitchFamily="34" charset="0"/>
                </a:rPr>
                <a:t>3e</a:t>
              </a:r>
            </a:p>
          </p:txBody>
        </p:sp>
        <p:cxnSp>
          <p:nvCxnSpPr>
            <p:cNvPr id="64" name="Connettore 2 63">
              <a:extLst>
                <a:ext uri="{FF2B5EF4-FFF2-40B4-BE49-F238E27FC236}">
                  <a16:creationId xmlns:a16="http://schemas.microsoft.com/office/drawing/2014/main" id="{217EF055-1C16-946B-6DD1-FAC567FE4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473" y="6106503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A6365425-8B80-4BBD-3C11-0B618EB295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9472" y="6578120"/>
              <a:ext cx="822765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5A7EFEC2-8A5E-D554-B613-650D29D6338A}"/>
                </a:ext>
              </a:extLst>
            </p:cNvPr>
            <p:cNvSpPr txBox="1"/>
            <p:nvPr/>
          </p:nvSpPr>
          <p:spPr>
            <a:xfrm>
              <a:off x="6114733" y="4561263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4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44965DFD-8F20-2571-4459-0B67BCD78D96}"/>
                </a:ext>
              </a:extLst>
            </p:cNvPr>
            <p:cNvSpPr txBox="1"/>
            <p:nvPr/>
          </p:nvSpPr>
          <p:spPr>
            <a:xfrm>
              <a:off x="6114731" y="5048362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5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4BDB6ABE-46D2-E230-64F5-C346B63F37B6}"/>
                </a:ext>
              </a:extLst>
            </p:cNvPr>
            <p:cNvSpPr txBox="1"/>
            <p:nvPr/>
          </p:nvSpPr>
          <p:spPr>
            <a:xfrm>
              <a:off x="6114730" y="5480279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3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69" name="CasellaDiTesto 68">
              <a:extLst>
                <a:ext uri="{FF2B5EF4-FFF2-40B4-BE49-F238E27FC236}">
                  <a16:creationId xmlns:a16="http://schemas.microsoft.com/office/drawing/2014/main" id="{9574154E-EB57-64FB-AAE7-16D02EFEED6D}"/>
                </a:ext>
              </a:extLst>
            </p:cNvPr>
            <p:cNvSpPr txBox="1"/>
            <p:nvPr/>
          </p:nvSpPr>
          <p:spPr>
            <a:xfrm>
              <a:off x="6114728" y="5894469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4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  <p:sp>
          <p:nvSpPr>
            <p:cNvPr id="70" name="CasellaDiTesto 69">
              <a:extLst>
                <a:ext uri="{FF2B5EF4-FFF2-40B4-BE49-F238E27FC236}">
                  <a16:creationId xmlns:a16="http://schemas.microsoft.com/office/drawing/2014/main" id="{F3CFD2CF-050F-F66E-BE06-133728CEAAB1}"/>
                </a:ext>
              </a:extLst>
            </p:cNvPr>
            <p:cNvSpPr txBox="1"/>
            <p:nvPr/>
          </p:nvSpPr>
          <p:spPr>
            <a:xfrm>
              <a:off x="6114729" y="6382418"/>
              <a:ext cx="18331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6 </a:t>
              </a:r>
              <a:r>
                <a:rPr lang="it-I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Strategie/azioni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09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I PROGETTI STRATEGICI TERRITORIALI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15E15-2DC5-27C5-EAF0-7975251E8B20}"/>
              </a:ext>
            </a:extLst>
          </p:cNvPr>
          <p:cNvSpPr txBox="1"/>
          <p:nvPr/>
        </p:nvSpPr>
        <p:spPr>
          <a:xfrm>
            <a:off x="876895" y="1219377"/>
            <a:ext cx="2593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ART. 58 Disciplina di Piano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0EB77D7D-0AC9-315E-2BD4-31452CFB35A8}"/>
              </a:ext>
            </a:extLst>
          </p:cNvPr>
          <p:cNvGrpSpPr/>
          <p:nvPr/>
        </p:nvGrpSpPr>
        <p:grpSpPr>
          <a:xfrm>
            <a:off x="940128" y="1572132"/>
            <a:ext cx="3523812" cy="523220"/>
            <a:chOff x="983934" y="1973783"/>
            <a:chExt cx="3523812" cy="523220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126411C-755E-F103-B219-797601D57D18}"/>
                </a:ext>
              </a:extLst>
            </p:cNvPr>
            <p:cNvSpPr txBox="1"/>
            <p:nvPr/>
          </p:nvSpPr>
          <p:spPr>
            <a:xfrm>
              <a:off x="1442218" y="1973783"/>
              <a:ext cx="306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b="1" dirty="0">
                  <a:latin typeface="Arial Narrow" panose="020B0606020202030204" pitchFamily="34" charset="0"/>
                </a:rPr>
                <a:t>VIE D’ACQUA</a:t>
              </a:r>
              <a:r>
                <a:rPr lang="it-IT" sz="1400" dirty="0">
                  <a:latin typeface="Arial Narrow" panose="020B0606020202030204" pitchFamily="34" charset="0"/>
                </a:rPr>
                <a:t>: Nuove capacità fruitive e di accessibilità</a:t>
              </a:r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835062EB-DAA2-CEB2-5D5A-860DAFA3ED56}"/>
                </a:ext>
              </a:extLst>
            </p:cNvPr>
            <p:cNvGrpSpPr/>
            <p:nvPr/>
          </p:nvGrpSpPr>
          <p:grpSpPr>
            <a:xfrm>
              <a:off x="983934" y="2069362"/>
              <a:ext cx="384594" cy="401112"/>
              <a:chOff x="1197071" y="1921958"/>
              <a:chExt cx="384594" cy="401112"/>
            </a:xfrm>
          </p:grpSpPr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D8DA62BC-31B1-BBF2-1DB4-233B825B9FF7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B2DC5632-3B4E-6110-3AB7-8C3C30A4B543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291F5088-9182-B8EE-95D7-F2ED5E423186}"/>
              </a:ext>
            </a:extLst>
          </p:cNvPr>
          <p:cNvGrpSpPr/>
          <p:nvPr/>
        </p:nvGrpSpPr>
        <p:grpSpPr>
          <a:xfrm>
            <a:off x="937336" y="2194800"/>
            <a:ext cx="3514973" cy="534655"/>
            <a:chOff x="1048785" y="3311207"/>
            <a:chExt cx="3514973" cy="534655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1D7B9FB2-11DE-C3EE-CC0F-22EF10CEAAC3}"/>
                </a:ext>
              </a:extLst>
            </p:cNvPr>
            <p:cNvSpPr txBox="1"/>
            <p:nvPr/>
          </p:nvSpPr>
          <p:spPr>
            <a:xfrm>
              <a:off x="1498230" y="3311207"/>
              <a:ext cx="306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b="1" dirty="0">
                  <a:latin typeface="Arial Narrow" panose="020B0606020202030204" pitchFamily="34" charset="0"/>
                </a:rPr>
                <a:t>PARCHI IN RETE</a:t>
              </a:r>
              <a:r>
                <a:rPr lang="it-IT" sz="1400" dirty="0">
                  <a:latin typeface="Arial Narrow" panose="020B0606020202030204" pitchFamily="34" charset="0"/>
                </a:rPr>
                <a:t>: Parchi territoriali-ambientali e parchi urbani.</a:t>
              </a: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D31FF15B-5ABA-EFFC-E895-80FDE8D77C0E}"/>
                </a:ext>
              </a:extLst>
            </p:cNvPr>
            <p:cNvGrpSpPr/>
            <p:nvPr/>
          </p:nvGrpSpPr>
          <p:grpSpPr>
            <a:xfrm>
              <a:off x="1048785" y="3444750"/>
              <a:ext cx="384594" cy="401112"/>
              <a:chOff x="1197071" y="1921958"/>
              <a:chExt cx="384594" cy="401112"/>
            </a:xfrm>
          </p:grpSpPr>
          <p:sp>
            <p:nvSpPr>
              <p:cNvPr id="22" name="Ovale 21">
                <a:extLst>
                  <a:ext uri="{FF2B5EF4-FFF2-40B4-BE49-F238E27FC236}">
                    <a16:creationId xmlns:a16="http://schemas.microsoft.com/office/drawing/2014/main" id="{39069865-5E90-D0A3-B2DE-9CBC4441D60B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D3B86A11-CFE3-02D8-4A2A-8D1BC63B62EA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CA8C9A7-EDFB-E52A-18B3-96989543DAD8}"/>
              </a:ext>
            </a:extLst>
          </p:cNvPr>
          <p:cNvGrpSpPr/>
          <p:nvPr/>
        </p:nvGrpSpPr>
        <p:grpSpPr>
          <a:xfrm>
            <a:off x="5123428" y="1296321"/>
            <a:ext cx="3514972" cy="523220"/>
            <a:chOff x="1205910" y="4007809"/>
            <a:chExt cx="3514972" cy="52322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156AF0D-7CA9-6C5F-EBE6-CE89591BB880}"/>
                </a:ext>
              </a:extLst>
            </p:cNvPr>
            <p:cNvSpPr txBox="1"/>
            <p:nvPr/>
          </p:nvSpPr>
          <p:spPr>
            <a:xfrm>
              <a:off x="1655354" y="4007809"/>
              <a:ext cx="306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b="1" dirty="0">
                  <a:latin typeface="Arial Narrow" panose="020B0606020202030204" pitchFamily="34" charset="0"/>
                </a:rPr>
                <a:t>RIGENERAZIONI: </a:t>
              </a:r>
              <a:r>
                <a:rPr lang="it-IT" sz="1400" dirty="0">
                  <a:latin typeface="Arial Narrow" panose="020B0606020202030204" pitchFamily="34" charset="0"/>
                </a:rPr>
                <a:t>Attrattività, riqualificazione, riordino.</a:t>
              </a:r>
            </a:p>
          </p:txBody>
        </p: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72D13B8-40C9-D2DD-4407-608151FDE7CB}"/>
                </a:ext>
              </a:extLst>
            </p:cNvPr>
            <p:cNvGrpSpPr/>
            <p:nvPr/>
          </p:nvGrpSpPr>
          <p:grpSpPr>
            <a:xfrm>
              <a:off x="1205910" y="4068863"/>
              <a:ext cx="384594" cy="401112"/>
              <a:chOff x="1197071" y="1921958"/>
              <a:chExt cx="384594" cy="401112"/>
            </a:xfrm>
          </p:grpSpPr>
          <p:sp>
            <p:nvSpPr>
              <p:cNvPr id="27" name="Ovale 26">
                <a:extLst>
                  <a:ext uri="{FF2B5EF4-FFF2-40B4-BE49-F238E27FC236}">
                    <a16:creationId xmlns:a16="http://schemas.microsoft.com/office/drawing/2014/main" id="{8AD8B2B2-7982-8D74-EF26-3F7EF2593DC0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1F70AB7D-35E6-5B89-97A5-678944381EF8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3</a:t>
                </a:r>
              </a:p>
            </p:txBody>
          </p:sp>
        </p:grp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88522F4D-F235-7B38-9CAB-9104A7AD11FD}"/>
              </a:ext>
            </a:extLst>
          </p:cNvPr>
          <p:cNvGrpSpPr/>
          <p:nvPr/>
        </p:nvGrpSpPr>
        <p:grpSpPr>
          <a:xfrm>
            <a:off x="5123428" y="1865494"/>
            <a:ext cx="3514972" cy="523220"/>
            <a:chOff x="1205910" y="4007809"/>
            <a:chExt cx="3514972" cy="523220"/>
          </a:xfrm>
        </p:grpSpPr>
        <p:sp>
          <p:nvSpPr>
            <p:cNvPr id="71" name="CasellaDiTesto 70">
              <a:extLst>
                <a:ext uri="{FF2B5EF4-FFF2-40B4-BE49-F238E27FC236}">
                  <a16:creationId xmlns:a16="http://schemas.microsoft.com/office/drawing/2014/main" id="{E3E58529-6D8D-14BD-25AF-602FED4591BA}"/>
                </a:ext>
              </a:extLst>
            </p:cNvPr>
            <p:cNvSpPr txBox="1"/>
            <p:nvPr/>
          </p:nvSpPr>
          <p:spPr>
            <a:xfrm>
              <a:off x="1655354" y="4007809"/>
              <a:ext cx="306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b="1" dirty="0">
                  <a:latin typeface="Arial Narrow" panose="020B0606020202030204" pitchFamily="34" charset="0"/>
                </a:rPr>
                <a:t>NUOVA RURALITA’: </a:t>
              </a:r>
              <a:r>
                <a:rPr lang="it-IT" sz="1400" dirty="0">
                  <a:latin typeface="Arial Narrow" panose="020B0606020202030204" pitchFamily="34" charset="0"/>
                </a:rPr>
                <a:t>Multifunzionalità e produzioni di qualità.</a:t>
              </a:r>
            </a:p>
          </p:txBody>
        </p: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2B69BE47-6B40-5B3C-CD11-353B83D407AE}"/>
                </a:ext>
              </a:extLst>
            </p:cNvPr>
            <p:cNvGrpSpPr/>
            <p:nvPr/>
          </p:nvGrpSpPr>
          <p:grpSpPr>
            <a:xfrm>
              <a:off x="1205910" y="4068863"/>
              <a:ext cx="384594" cy="401112"/>
              <a:chOff x="1197071" y="1921958"/>
              <a:chExt cx="384594" cy="401112"/>
            </a:xfrm>
          </p:grpSpPr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243CBA25-2853-7CD9-5906-AA308ED2B0CC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86F608FA-06E4-5233-8B04-5FF9C896BDC8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4</a:t>
                </a:r>
              </a:p>
            </p:txBody>
          </p:sp>
        </p:grpSp>
      </p:grpSp>
      <p:grpSp>
        <p:nvGrpSpPr>
          <p:cNvPr id="75" name="Gruppo 74">
            <a:extLst>
              <a:ext uri="{FF2B5EF4-FFF2-40B4-BE49-F238E27FC236}">
                <a16:creationId xmlns:a16="http://schemas.microsoft.com/office/drawing/2014/main" id="{F1EDE2EA-41F9-166B-944D-189551ACC294}"/>
              </a:ext>
            </a:extLst>
          </p:cNvPr>
          <p:cNvGrpSpPr/>
          <p:nvPr/>
        </p:nvGrpSpPr>
        <p:grpSpPr>
          <a:xfrm>
            <a:off x="5123428" y="2420392"/>
            <a:ext cx="3514972" cy="523220"/>
            <a:chOff x="1205910" y="4007809"/>
            <a:chExt cx="3514972" cy="523220"/>
          </a:xfrm>
        </p:grpSpPr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3A10641C-777A-6392-031B-BC89C48F98CB}"/>
                </a:ext>
              </a:extLst>
            </p:cNvPr>
            <p:cNvSpPr txBox="1"/>
            <p:nvPr/>
          </p:nvSpPr>
          <p:spPr>
            <a:xfrm>
              <a:off x="1655354" y="4007809"/>
              <a:ext cx="30655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1400" b="1" dirty="0">
                  <a:latin typeface="Arial Narrow" panose="020B0606020202030204" pitchFamily="34" charset="0"/>
                </a:rPr>
                <a:t>PROGETTI DI PAESAGGIO: </a:t>
              </a:r>
              <a:r>
                <a:rPr lang="it-IT" sz="1400" dirty="0">
                  <a:latin typeface="Arial Narrow" panose="020B0606020202030204" pitchFamily="34" charset="0"/>
                </a:rPr>
                <a:t>Valorizzazione infrastrutture storiche.</a:t>
              </a:r>
            </a:p>
          </p:txBody>
        </p:sp>
        <p:grpSp>
          <p:nvGrpSpPr>
            <p:cNvPr id="77" name="Gruppo 76">
              <a:extLst>
                <a:ext uri="{FF2B5EF4-FFF2-40B4-BE49-F238E27FC236}">
                  <a16:creationId xmlns:a16="http://schemas.microsoft.com/office/drawing/2014/main" id="{E9EFF1A9-AD42-D663-E0E5-71134A0B2C02}"/>
                </a:ext>
              </a:extLst>
            </p:cNvPr>
            <p:cNvGrpSpPr/>
            <p:nvPr/>
          </p:nvGrpSpPr>
          <p:grpSpPr>
            <a:xfrm>
              <a:off x="1205910" y="4068863"/>
              <a:ext cx="384594" cy="401112"/>
              <a:chOff x="1197071" y="1921958"/>
              <a:chExt cx="384594" cy="401112"/>
            </a:xfrm>
          </p:grpSpPr>
          <p:sp>
            <p:nvSpPr>
              <p:cNvPr id="78" name="Ovale 77">
                <a:extLst>
                  <a:ext uri="{FF2B5EF4-FFF2-40B4-BE49-F238E27FC236}">
                    <a16:creationId xmlns:a16="http://schemas.microsoft.com/office/drawing/2014/main" id="{53303AB3-C7D9-85C3-8BE5-6715F0F71E7B}"/>
                  </a:ext>
                </a:extLst>
              </p:cNvPr>
              <p:cNvSpPr/>
              <p:nvPr/>
            </p:nvSpPr>
            <p:spPr>
              <a:xfrm>
                <a:off x="1197071" y="1921958"/>
                <a:ext cx="384594" cy="401112"/>
              </a:xfrm>
              <a:prstGeom prst="ellipse">
                <a:avLst/>
              </a:prstGeom>
              <a:noFill/>
              <a:ln w="127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latin typeface="Arial Narrow" panose="020B0606020202030204" pitchFamily="34" charset="0"/>
                </a:endParaRPr>
              </a:p>
            </p:txBody>
          </p:sp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20F6327-342D-9987-9D99-5A5C159292CD}"/>
                  </a:ext>
                </a:extLst>
              </p:cNvPr>
              <p:cNvSpPr txBox="1"/>
              <p:nvPr/>
            </p:nvSpPr>
            <p:spPr>
              <a:xfrm>
                <a:off x="1261921" y="1953237"/>
                <a:ext cx="2733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1600" dirty="0">
                    <a:solidFill>
                      <a:srgbClr val="009900"/>
                    </a:solidFill>
                    <a:latin typeface="Arial Narrow" panose="020B0606020202030204" pitchFamily="34" charset="0"/>
                  </a:rPr>
                  <a:t>5</a:t>
                </a:r>
              </a:p>
            </p:txBody>
          </p:sp>
        </p:grpSp>
      </p:grpSp>
      <p:pic>
        <p:nvPicPr>
          <p:cNvPr id="81" name="Immagine 80">
            <a:extLst>
              <a:ext uri="{FF2B5EF4-FFF2-40B4-BE49-F238E27FC236}">
                <a16:creationId xmlns:a16="http://schemas.microsoft.com/office/drawing/2014/main" id="{B3AE7BEC-3BCB-0968-069F-984550271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66" t="18286" r="23021" b="19211"/>
          <a:stretch/>
        </p:blipFill>
        <p:spPr>
          <a:xfrm>
            <a:off x="1642480" y="2974891"/>
            <a:ext cx="5847721" cy="37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16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15E15-2DC5-27C5-EAF0-7975251E8B20}"/>
              </a:ext>
            </a:extLst>
          </p:cNvPr>
          <p:cNvSpPr txBox="1"/>
          <p:nvPr/>
        </p:nvSpPr>
        <p:spPr>
          <a:xfrm>
            <a:off x="887891" y="1260708"/>
            <a:ext cx="747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UTOE 5P. Centro Storico:  IL PERIMETRO DEL TERRITORIO URBANIZZATO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3FA8070-1E88-4D86-8F26-494E315590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93" y="1918138"/>
            <a:ext cx="4018660" cy="4365077"/>
          </a:xfrm>
          <a:prstGeom prst="rect">
            <a:avLst/>
          </a:prstGeom>
          <a:ln>
            <a:solidFill>
              <a:sysClr val="window" lastClr="FFFFFF">
                <a:lumMod val="75000"/>
              </a:sysClr>
            </a:solidFill>
          </a:ln>
        </p:spPr>
      </p:pic>
    </p:spTree>
    <p:extLst>
      <p:ext uri="{BB962C8B-B14F-4D97-AF65-F5344CB8AC3E}">
        <p14:creationId xmlns:p14="http://schemas.microsoft.com/office/powerpoint/2010/main" val="578648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9038781-2D94-4BEB-843D-735F853AD927}"/>
              </a:ext>
            </a:extLst>
          </p:cNvPr>
          <p:cNvSpPr txBox="1"/>
          <p:nvPr/>
        </p:nvSpPr>
        <p:spPr>
          <a:xfrm>
            <a:off x="2463022" y="1159375"/>
            <a:ext cx="4409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GLI OBIETTIVI DELL’UTOE 5P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08F2B83-824C-4B61-982A-4A7E5D13BD89}"/>
              </a:ext>
            </a:extLst>
          </p:cNvPr>
          <p:cNvSpPr/>
          <p:nvPr/>
        </p:nvSpPr>
        <p:spPr>
          <a:xfrm>
            <a:off x="1004060" y="1448996"/>
            <a:ext cx="8025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 Narrow" panose="020B0606020202030204" pitchFamily="34" charset="0"/>
                <a:ea typeface="Calibri" panose="020F0502020204030204" pitchFamily="34" charset="0"/>
              </a:rPr>
              <a:t>Obiettivi di qualità, strategie, azioni riferite al sistema insediativo all’interno del TU.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31E9E7-D9A2-4C37-A069-E1D1CED24198}"/>
              </a:ext>
            </a:extLst>
          </p:cNvPr>
          <p:cNvSpPr txBox="1"/>
          <p:nvPr/>
        </p:nvSpPr>
        <p:spPr>
          <a:xfrm>
            <a:off x="1163668" y="1929364"/>
            <a:ext cx="3110579" cy="4493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Arial Narrow" panose="020B0606020202030204" pitchFamily="34" charset="0"/>
              </a:rPr>
              <a:t>tutelare e gestire attivamente i beni di dichiarato valore paesaggistico e culturale nel rispetto delle disposizioni del Piano Paesaggistico e della conseguente disciplina del presente Piano e del Piano Operativo;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Arial Narrow" panose="020B0606020202030204" pitchFamily="34" charset="0"/>
              </a:rPr>
              <a:t>attuare il Piano di Gestione del Sito UNESCO di Piazza del Duomo;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Arial Narrow" panose="020B0606020202030204" pitchFamily="34" charset="0"/>
              </a:rPr>
              <a:t>salvaguardare i caratteri storico-architettonici e stilistici del tessuto matrice medievale e degli spazi pubblici (piazze e giardini) adiacenti i beni monumentali o comunque facenti parte integrante della città medievale attraverso discipline volte ad assicurare le compatibilità degli interventi edilizi che incidono sull’esteriore aspetto e sull’impianto morfo-tipologico dei fabbricati e delle aree, nonché la compatibilità delle nuove funzioni da inserire attraverso i medesimi interventi;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Arial Narrow" panose="020B0606020202030204" pitchFamily="34" charset="0"/>
              </a:rPr>
              <a:t>recuperare e riqualificare gli spazi e le strutture in stato di degrado/abbandono (incluse le aree libere) conseguenti al conflitto bellico, mai ricostruite;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it-IT" sz="1100" dirty="0">
                <a:latin typeface="Arial Narrow" panose="020B0606020202030204" pitchFamily="34" charset="0"/>
              </a:rPr>
              <a:t>sostenere la </a:t>
            </a:r>
            <a:r>
              <a:rPr lang="it-IT" sz="1100" dirty="0" err="1">
                <a:latin typeface="Arial Narrow" panose="020B0606020202030204" pitchFamily="34" charset="0"/>
              </a:rPr>
              <a:t>mixitè</a:t>
            </a:r>
            <a:r>
              <a:rPr lang="it-IT" sz="1100" dirty="0">
                <a:latin typeface="Arial Narrow" panose="020B0606020202030204" pitchFamily="34" charset="0"/>
              </a:rPr>
              <a:t> funzionale del centro storico garantendo differenziazione e integrazione compatibile di funzioni, anche attraverso la redazione di uno specifico piano delle funzioni;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it-IT" sz="1100" dirty="0">
              <a:latin typeface="Arial Narrow" panose="020B0606020202030204" pitchFamily="34" charset="0"/>
            </a:endParaRPr>
          </a:p>
          <a:p>
            <a:pPr algn="just"/>
            <a:r>
              <a:rPr lang="it-IT" sz="1100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902B61-D030-421E-8348-87DCD2A3CBC0}"/>
              </a:ext>
            </a:extLst>
          </p:cNvPr>
          <p:cNvSpPr txBox="1"/>
          <p:nvPr/>
        </p:nvSpPr>
        <p:spPr>
          <a:xfrm>
            <a:off x="4869755" y="1924691"/>
            <a:ext cx="3436758" cy="4493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definire un progetto complessivo di fruizione integrata delle risorse culturali legate all’offerta museale e alle altre iniziative culturali di valorizzazione turistica, utilizzando anche forme di mobilità alternative come ad esempio le vie d’acqua di cui potranno essere previsti nuovi attracchi;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razionalizzare il sistema della sosta ed i percorsi della ciclabilità trasferendo in altra sede le aree a parcheggio scarsamente compatibili con il contesto storico dal punto di vista paesaggistico e dei requisiti di mobilità sostenibile;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adeguare la sede viaria delle piazze Guerrazzi e Toniolo, nonché il Ponte della Vittoria, per consentire la messa in opera della tranvia stazione-ospedale di Cisanello;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qualificare gli spazi pubblici attraverso adeguati arredi urbani e vegetazionali oltre ad una razionalizzazione della segnaletica e delle insegne degli esercizi commerciali;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recuperare e riconvertire ad altri usi il patrimonio edilizio con attuale destinazione pubblica, non più funzionale a svolgere le attività originariamente previste, nel rispetto dei valori storico-architettonici che tali edifici esprimono (fabbricati dell’università di via S. Zeno e facoltà di chimica, in attesa di ricognizione da parte dell’UNIPI che dia conto della quantificazione e della programmazione degli interventi);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100" dirty="0">
                <a:latin typeface="Arial Narrow" panose="020B0606020202030204" pitchFamily="34" charset="0"/>
              </a:rPr>
              <a:t>riqualificazione dell’area prossima alla Fortezza (giardino Scotto) che preveda anche il recupero di aree e strutture da dedicare a parcheggio.</a:t>
            </a:r>
          </a:p>
          <a:p>
            <a:pPr algn="just"/>
            <a:endParaRPr lang="it-IT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0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564446" y="2480563"/>
            <a:ext cx="450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PERCHE’ INFORMARE E PARTECIPARE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64F002-E6A5-4B08-9EA7-05103B7278F7}"/>
              </a:ext>
            </a:extLst>
          </p:cNvPr>
          <p:cNvSpPr txBox="1"/>
          <p:nvPr/>
        </p:nvSpPr>
        <p:spPr>
          <a:xfrm>
            <a:off x="1329063" y="796296"/>
            <a:ext cx="278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66"/>
                </a:solidFill>
              </a:rPr>
              <a:t>UTOE 5 e 2 </a:t>
            </a:r>
            <a:r>
              <a:rPr lang="it-IT" sz="1200" dirty="0">
                <a:solidFill>
                  <a:srgbClr val="006666"/>
                </a:solidFill>
              </a:rPr>
              <a:t>(parte)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B6C2EF7-CCD2-4910-9C9C-E5AEC1E605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/>
          <a:stretch/>
        </p:blipFill>
        <p:spPr>
          <a:xfrm>
            <a:off x="982686" y="1623701"/>
            <a:ext cx="7868933" cy="485370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240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15E15-2DC5-27C5-EAF0-7975251E8B20}"/>
              </a:ext>
            </a:extLst>
          </p:cNvPr>
          <p:cNvSpPr txBox="1"/>
          <p:nvPr/>
        </p:nvSpPr>
        <p:spPr>
          <a:xfrm>
            <a:off x="1126448" y="1220186"/>
            <a:ext cx="727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IL DIMENSIONAMENTO DELL’UTOE 5P.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723A186-83BC-4831-8689-76614B134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3685"/>
              </p:ext>
            </p:extLst>
          </p:nvPr>
        </p:nvGraphicFramePr>
        <p:xfrm>
          <a:off x="1532660" y="1887820"/>
          <a:ext cx="6334125" cy="3749994"/>
        </p:xfrm>
        <a:graphic>
          <a:graphicData uri="http://schemas.openxmlformats.org/drawingml/2006/table">
            <a:tbl>
              <a:tblPr bandRow="1"/>
              <a:tblGrid>
                <a:gridCol w="1340485">
                  <a:extLst>
                    <a:ext uri="{9D8B030D-6E8A-4147-A177-3AD203B41FA5}">
                      <a16:colId xmlns:a16="http://schemas.microsoft.com/office/drawing/2014/main" val="195017854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106306583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4216964282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397381434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2532808180"/>
                    </a:ext>
                  </a:extLst>
                </a:gridCol>
                <a:gridCol w="824230">
                  <a:extLst>
                    <a:ext uri="{9D8B030D-6E8A-4147-A177-3AD203B41FA5}">
                      <a16:colId xmlns:a16="http://schemas.microsoft.com/office/drawing/2014/main" val="3570839232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884540823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Categorie funzionali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Dimensionamento Previsioni interne al perimetro del territorio urbanizzato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Dimensionamento Previsioni esterne al perimetro del territorio urbanizzato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657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Riuso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Totale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 subordinata a conferenza art. 25 LR 65/2014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 non subordinata a conferenza art. 25 LR 65/2014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Riuso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012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Residenziale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56.110 MQ SUL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56.110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183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Industriale/artigianale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50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Commerciale al dettaglio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4.185 MQ SUL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4.185</a:t>
                      </a: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22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Turistico - ricettiva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7.820 MQ SUL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7.820</a:t>
                      </a: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29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Direzionale e di servizio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6.250 MQ SUL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6.250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375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Commerciale all’ingrosso e depositi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93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TOTALE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74.365 MQ SUL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74.365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58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01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715E15-2DC5-27C5-EAF0-7975251E8B20}"/>
              </a:ext>
            </a:extLst>
          </p:cNvPr>
          <p:cNvSpPr txBox="1"/>
          <p:nvPr/>
        </p:nvSpPr>
        <p:spPr>
          <a:xfrm>
            <a:off x="887891" y="1260708"/>
            <a:ext cx="8141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UTOE 2P. Andrea Pisano–Bonanno (parte) :  IL PERIMETRO DEL TERRITORIO URBANIZZATO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E409BD6-C40D-4B2A-9BA0-4FAA537A5B6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/>
          <a:stretch/>
        </p:blipFill>
        <p:spPr bwMode="auto">
          <a:xfrm>
            <a:off x="2910535" y="1736776"/>
            <a:ext cx="3686817" cy="4675811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844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AA35C-CF7F-4DD9-82C2-8ACD7465164B}"/>
              </a:ext>
            </a:extLst>
          </p:cNvPr>
          <p:cNvSpPr txBox="1"/>
          <p:nvPr/>
        </p:nvSpPr>
        <p:spPr>
          <a:xfrm>
            <a:off x="710060" y="1121809"/>
            <a:ext cx="290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GLI OBIETTIVI DELL’UTOE 2 P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2DAB37-805B-4FA5-9EAC-319A49446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50"/>
          <a:stretch/>
        </p:blipFill>
        <p:spPr>
          <a:xfrm>
            <a:off x="921495" y="1433956"/>
            <a:ext cx="4772711" cy="51843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45282C46-4499-4B7D-8C60-AE1C970B4559}"/>
              </a:ext>
            </a:extLst>
          </p:cNvPr>
          <p:cNvSpPr/>
          <p:nvPr/>
        </p:nvSpPr>
        <p:spPr>
          <a:xfrm>
            <a:off x="5694206" y="1374234"/>
            <a:ext cx="2900293" cy="409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100" b="1" dirty="0">
                <a:solidFill>
                  <a:srgbClr val="006666"/>
                </a:solidFill>
                <a:latin typeface="Arial Narrow" panose="020B0606020202030204" pitchFamily="34" charset="0"/>
              </a:rPr>
              <a:t>GLI INTERVENTI VALUTATI CONFORMI DALLA CONFERENZA DI COPIANIFICAZIONE</a:t>
            </a: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it-IT" sz="11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SIT.1a</a:t>
            </a:r>
            <a:r>
              <a:rPr lang="it-IT" sz="11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prevedere la dotazione di strutture informative e servizi in connessione con un’eventuale area a parcheggio lungo il Viale delle Cascine, nell’area più prossima al fascio ferroviario, contribuendo a rafforzare il ruolo strategico dell’area come nuova porta di ingresso al sistema del Duomo, da valorizzare anche attraverso la realizzazione di un sottopasso con vista sugli scavi.</a:t>
            </a: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it-IT" sz="11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SIV.2a</a:t>
            </a:r>
            <a:r>
              <a:rPr lang="it-IT" sz="11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tutelare la percezione visiva verso il complesso monumentale del Duomo impedendo ulteriore occupazione di suolo agricolo nell’area libera compresa tra Viale delle Cascine, l’Aurelia e i margini degli insediamenti a nord di Via Andrea Pisano, da destinarsi alla realizzazione di uno dei parchi urbani funzionale alla costituzione del sistema delle aree e degli spazi verdi urbani della città.</a:t>
            </a:r>
          </a:p>
        </p:txBody>
      </p:sp>
    </p:spTree>
    <p:extLst>
      <p:ext uri="{BB962C8B-B14F-4D97-AF65-F5344CB8AC3E}">
        <p14:creationId xmlns:p14="http://schemas.microsoft.com/office/powerpoint/2010/main" val="61157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746716" y="3127929"/>
            <a:ext cx="6351572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IL DOCUMENTO GUIDA: </a:t>
            </a:r>
            <a:r>
              <a:rPr lang="it-IT" altLang="it-IT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LA DISCIPLINA DELL’UTOE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1EAE0317-366D-6189-B63E-F1266D97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2" y="6350103"/>
            <a:ext cx="336235" cy="33623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C3AA510-37A8-40E6-B77C-9E8D3943DD72}"/>
              </a:ext>
            </a:extLst>
          </p:cNvPr>
          <p:cNvSpPr txBox="1"/>
          <p:nvPr/>
        </p:nvSpPr>
        <p:spPr>
          <a:xfrm>
            <a:off x="1126448" y="1220186"/>
            <a:ext cx="727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IL DIMENSIONAMENTO DELL’UTOE 2P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79E8394-E119-4198-B0A5-B0D3CE3380F4}"/>
              </a:ext>
            </a:extLst>
          </p:cNvPr>
          <p:cNvGraphicFramePr>
            <a:graphicFrameLocks noGrp="1"/>
          </p:cNvGraphicFramePr>
          <p:nvPr/>
        </p:nvGraphicFramePr>
        <p:xfrm>
          <a:off x="1600736" y="1996774"/>
          <a:ext cx="6334127" cy="3855216"/>
        </p:xfrm>
        <a:graphic>
          <a:graphicData uri="http://schemas.openxmlformats.org/drawingml/2006/table">
            <a:tbl>
              <a:tblPr bandRow="1"/>
              <a:tblGrid>
                <a:gridCol w="1347335">
                  <a:extLst>
                    <a:ext uri="{9D8B030D-6E8A-4147-A177-3AD203B41FA5}">
                      <a16:colId xmlns:a16="http://schemas.microsoft.com/office/drawing/2014/main" val="1369466669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71136367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2408057956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428726437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817910821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174203080"/>
                    </a:ext>
                  </a:extLst>
                </a:gridCol>
                <a:gridCol w="831132">
                  <a:extLst>
                    <a:ext uri="{9D8B030D-6E8A-4147-A177-3AD203B41FA5}">
                      <a16:colId xmlns:a16="http://schemas.microsoft.com/office/drawing/2014/main" val="985035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Categorie funzionali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Dimensionamento Previsioni interne al perimetro del territorio urbanizzato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Dimensionamento Previsioni esterne al perimetro del territorio urbanizzato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3512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Riuso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Totale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 subordinata a conferenza art. 25 LR 65/2014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nuova edificazione non subordinata a conferenza art. 25 LR 65/2014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Riuso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328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Residenziale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2.000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24.770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26.770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946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Industriale/artigianale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65.000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65.000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731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Commerciale al dettaglio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5.000 MQ /SUL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4.220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9.220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788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Turistico - ricettiva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4.500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(150 PL)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4.500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34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Direzionale e di servizio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ts val="1600"/>
                        </a:lnSpc>
                        <a:spcAft>
                          <a:spcPts val="0"/>
                        </a:spcAft>
                        <a:buFont typeface="+mj-lt"/>
                        <a:buAutoNum type="arabicPeriod" startAt="5000"/>
                      </a:pPr>
                      <a:r>
                        <a:rPr lang="it-IT" sz="900" cap="small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2.100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7.100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200 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8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Commerciale all’ingrosso e depositi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311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TOTALE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77.000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33.590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0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200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9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MQ SUL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it-IT" sz="1100" b="1" cap="small" dirty="0">
                          <a:effectLst/>
                          <a:latin typeface="Arial Narrow" panose="020B0606020202030204" pitchFamily="34" charset="0"/>
                          <a:ea typeface="Arial Narrow" panose="020B0606020202030204" pitchFamily="34" charset="0"/>
                          <a:cs typeface="Arial Narrow" panose="020B0606020202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54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97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564446" y="2480563"/>
            <a:ext cx="450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PERCHE’ INFORMARE E PARTECIPARE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64F002-E6A5-4B08-9EA7-05103B7278F7}"/>
              </a:ext>
            </a:extLst>
          </p:cNvPr>
          <p:cNvSpPr txBox="1"/>
          <p:nvPr/>
        </p:nvSpPr>
        <p:spPr>
          <a:xfrm>
            <a:off x="1329063" y="796296"/>
            <a:ext cx="278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6666"/>
                </a:solidFill>
              </a:rPr>
              <a:t>UTOE 5 e 2 </a:t>
            </a:r>
            <a:r>
              <a:rPr lang="it-IT" sz="1200" dirty="0">
                <a:solidFill>
                  <a:srgbClr val="006666"/>
                </a:solidFill>
              </a:rPr>
              <a:t>(parte)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3B287F8-E635-497C-9DA8-C16F71909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0"/>
          <a:stretch/>
        </p:blipFill>
        <p:spPr>
          <a:xfrm>
            <a:off x="897060" y="1448996"/>
            <a:ext cx="7954559" cy="496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0512F9B-927A-7233-D29D-22C28908CE0E}"/>
              </a:ext>
            </a:extLst>
          </p:cNvPr>
          <p:cNvSpPr/>
          <p:nvPr/>
        </p:nvSpPr>
        <p:spPr>
          <a:xfrm>
            <a:off x="928490" y="2334516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29B2AC-FFF6-CA46-354A-CCD2F4A6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2512501"/>
            <a:ext cx="336235" cy="3362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564446" y="2480563"/>
            <a:ext cx="4507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1. PERCHE’ INFORMARE E PARTECIPARE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BE8AE0C7-AA89-C5DB-29F2-37D3A8564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26" y="3546758"/>
            <a:ext cx="5802594" cy="26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DC4962AC-C006-585D-E2D8-51F8EEED6D8F}"/>
              </a:ext>
            </a:extLst>
          </p:cNvPr>
          <p:cNvSpPr/>
          <p:nvPr/>
        </p:nvSpPr>
        <p:spPr>
          <a:xfrm>
            <a:off x="1045036" y="3530685"/>
            <a:ext cx="7868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 Narrow" panose="020B0606020202030204" pitchFamily="34" charset="0"/>
              </a:rPr>
              <a:t>Con il Piano Operativo </a:t>
            </a:r>
            <a:r>
              <a:rPr lang="it-IT" sz="1600" b="1" u="sng" dirty="0">
                <a:latin typeface="Arial Narrow" panose="020B0606020202030204" pitchFamily="34" charset="0"/>
              </a:rPr>
              <a:t>si dà forma concreta </a:t>
            </a:r>
            <a:r>
              <a:rPr lang="it-IT" sz="1600" dirty="0">
                <a:latin typeface="Arial Narrow" panose="020B0606020202030204" pitchFamily="34" charset="0"/>
              </a:rPr>
              <a:t>alle scelte strategiche del Piano Strutturale Intercomunale nel rispetto delle regole per la tutela, di valorizzazione e di sviluppo dell'intero territorio comunale fissate da quest’ultimo. </a:t>
            </a:r>
          </a:p>
          <a:p>
            <a:pPr algn="just"/>
            <a:r>
              <a:rPr lang="it-IT" sz="1600" dirty="0">
                <a:latin typeface="Arial Narrow" panose="020B0606020202030204" pitchFamily="34" charset="0"/>
              </a:rPr>
              <a:t>Il futuro Piano Operativo Comunale </a:t>
            </a:r>
            <a:r>
              <a:rPr lang="it-IT" sz="1600" b="1" u="sng" dirty="0">
                <a:latin typeface="Arial Narrow" panose="020B0606020202030204" pitchFamily="34" charset="0"/>
              </a:rPr>
              <a:t>deciderà l’assetto urbanistico futuro della città </a:t>
            </a:r>
            <a:r>
              <a:rPr lang="it-IT" sz="1600" dirty="0">
                <a:latin typeface="Arial Narrow" panose="020B0606020202030204" pitchFamily="34" charset="0"/>
              </a:rPr>
              <a:t>pianificando il territorio con ricadute importanti sugli interessi dei singoli cittadini e di coloro che hanno un rapporto d’uso con quest’ultimo. </a:t>
            </a: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9BAF1B3C-A77A-34F9-D4E6-0020F9FDC7B0}"/>
              </a:ext>
            </a:extLst>
          </p:cNvPr>
          <p:cNvSpPr txBox="1"/>
          <p:nvPr/>
        </p:nvSpPr>
        <p:spPr>
          <a:xfrm>
            <a:off x="1056290" y="5568234"/>
            <a:ext cx="786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dirty="0">
                <a:latin typeface="Arial Narrow" panose="020B0606020202030204" pitchFamily="34" charset="0"/>
              </a:rPr>
              <a:t>In conformità con la legge il Comune di Pisa ha nominato il </a:t>
            </a:r>
            <a:r>
              <a:rPr lang="it-IT" sz="1600" b="1" dirty="0">
                <a:latin typeface="Arial Narrow" panose="020B0606020202030204" pitchFamily="34" charset="0"/>
              </a:rPr>
              <a:t>GARANTE DELL’INFORMAZIONE E PARTECIPAZIONE</a:t>
            </a:r>
            <a:r>
              <a:rPr lang="it-IT" sz="1600" dirty="0">
                <a:latin typeface="Arial Narrow" panose="020B0606020202030204" pitchFamily="34" charset="0"/>
              </a:rPr>
              <a:t> </a:t>
            </a:r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(dottoressa Valeria Pagni) </a:t>
            </a:r>
            <a:r>
              <a:rPr lang="it-IT" sz="1600" dirty="0">
                <a:latin typeface="Arial Narrow" panose="020B0606020202030204" pitchFamily="34" charset="0"/>
              </a:rPr>
              <a:t>che rappresenta l’organo di garanzia con la funzione di </a:t>
            </a:r>
            <a:r>
              <a:rPr lang="it-IT" sz="1600" b="1" dirty="0">
                <a:latin typeface="Arial Narrow" panose="020B0606020202030204" pitchFamily="34" charset="0"/>
              </a:rPr>
              <a:t>assicurare un’informazione adeguata e una partecipazione consona in ordine alle scelte di governo del territorio.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56FFF43-4C4A-1772-0A2D-552E97957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1299258"/>
            <a:ext cx="6330841" cy="14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Il Comune di Pisa, attraverso il Piano Operativo Comunale, mette in opera le strategie e le azioni definite dal Piano Strutturale Intercomunale promuovendo e stimolando forme di partecipazione e di progettualità «dal basso» attraverso lo strumento dell’Avviso Pubblico.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AFAC06BB-3FD5-1B73-08AA-01470128F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626" y="3005670"/>
            <a:ext cx="1021641" cy="3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INFATTI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2AE9B549-F8C7-3409-AF83-639C1CED5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743" y="5102687"/>
            <a:ext cx="1021641" cy="3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6666"/>
                </a:solidFill>
                <a:latin typeface="Arial Narrow" panose="020B0606020202030204" pitchFamily="34" charset="0"/>
              </a:rPr>
              <a:t>QUINDI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6" name="Picture 4" descr="Risultati immagini per logo comune di pisa">
            <a:extLst>
              <a:ext uri="{FF2B5EF4-FFF2-40B4-BE49-F238E27FC236}">
                <a16:creationId xmlns:a16="http://schemas.microsoft.com/office/drawing/2014/main" id="{3DC0C1A9-6C82-1472-2FA0-0CD8F46E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7" y="1530201"/>
            <a:ext cx="996027" cy="121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268F36F2-3B2E-0B19-87A0-5CA351DFC60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604020" y="3047045"/>
            <a:ext cx="4198427" cy="7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INFORMARE E PARTECIPARE : PERCHE’?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8E5BE62-464A-A786-6E2C-FB9BC5382B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359268" y="5275233"/>
            <a:ext cx="336235" cy="3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 Box 4">
            <a:extLst>
              <a:ext uri="{FF2B5EF4-FFF2-40B4-BE49-F238E27FC236}">
                <a16:creationId xmlns:a16="http://schemas.microsoft.com/office/drawing/2014/main" id="{503469DF-06DB-F6F0-748F-5D94D755E76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604020" y="3047045"/>
            <a:ext cx="4198427" cy="76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INFORMARE E PARTECIPARE : PERCHE’?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C31A48-9497-D9B5-566A-7BD08CC49C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359268" y="5275233"/>
            <a:ext cx="336235" cy="33623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234FDC8-EC8B-83ED-D284-E03711DF4195}"/>
              </a:ext>
            </a:extLst>
          </p:cNvPr>
          <p:cNvSpPr/>
          <p:nvPr/>
        </p:nvSpPr>
        <p:spPr>
          <a:xfrm>
            <a:off x="982417" y="3320700"/>
            <a:ext cx="7567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 Narrow" panose="020B0606020202030204" pitchFamily="34" charset="0"/>
              </a:rPr>
              <a:t>Art. 37 LR  65/2014 stabilisce che i risultati delle </a:t>
            </a:r>
            <a:r>
              <a:rPr lang="it-IT" sz="1600" b="1" dirty="0">
                <a:latin typeface="Arial Narrow" panose="020B0606020202030204" pitchFamily="34" charset="0"/>
              </a:rPr>
              <a:t>attività di informazione e partecipazione </a:t>
            </a:r>
            <a:r>
              <a:rPr lang="it-IT" sz="1600" dirty="0">
                <a:latin typeface="Arial Narrow" panose="020B0606020202030204" pitchFamily="34" charset="0"/>
              </a:rPr>
              <a:t>poste in essere nell’ambito dei procedimenti di formazione degli atti di governo del territorio </a:t>
            </a:r>
            <a:r>
              <a:rPr lang="it-IT" sz="1600" b="1" u="sng" dirty="0">
                <a:latin typeface="Arial Narrow" panose="020B0606020202030204" pitchFamily="34" charset="0"/>
              </a:rPr>
              <a:t>contribuiscono alla definizione dei contenuti degli strumenti di pianificazione territoriale e urbanistica</a:t>
            </a:r>
            <a:r>
              <a:rPr lang="it-IT" sz="1600" dirty="0">
                <a:latin typeface="Arial Narrow" panose="020B0606020202030204" pitchFamily="34" charset="0"/>
              </a:rPr>
              <a:t>, secondo le determinazioni motivatamente assunte dall’amministrazione procedente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2141615-825E-CF65-F2A6-7DAAF3EDAA46}"/>
              </a:ext>
            </a:extLst>
          </p:cNvPr>
          <p:cNvSpPr/>
          <p:nvPr/>
        </p:nvSpPr>
        <p:spPr>
          <a:xfrm>
            <a:off x="897182" y="4940702"/>
            <a:ext cx="8010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 Narrow" panose="020B0606020202030204" pitchFamily="34" charset="0"/>
              </a:rPr>
              <a:t>attraverso gli strumenti e le attività di informazione e partecipazione, </a:t>
            </a:r>
            <a:r>
              <a:rPr lang="it-IT" sz="1600" u="sng" dirty="0">
                <a:latin typeface="Arial Narrow" panose="020B0606020202030204" pitchFamily="34" charset="0"/>
              </a:rPr>
              <a:t>tutti i soggetti singoli o in gruppo</a:t>
            </a:r>
            <a:r>
              <a:rPr lang="it-IT" sz="1600" dirty="0">
                <a:latin typeface="Arial Narrow" panose="020B0606020202030204" pitchFamily="34" charset="0"/>
              </a:rPr>
              <a:t>, </a:t>
            </a:r>
            <a:r>
              <a:rPr lang="it-IT" sz="1600" u="sng" dirty="0">
                <a:latin typeface="Arial Narrow" panose="020B0606020202030204" pitchFamily="34" charset="0"/>
              </a:rPr>
              <a:t>pubblici o privati</a:t>
            </a:r>
            <a:r>
              <a:rPr lang="it-IT" sz="1600" dirty="0">
                <a:latin typeface="Arial Narrow" panose="020B0606020202030204" pitchFamily="34" charset="0"/>
              </a:rPr>
              <a:t>, </a:t>
            </a:r>
            <a:r>
              <a:rPr lang="it-IT" sz="1600" b="1" dirty="0">
                <a:latin typeface="Arial Narrow" panose="020B0606020202030204" pitchFamily="34" charset="0"/>
              </a:rPr>
              <a:t>portatori di interessi </a:t>
            </a:r>
            <a:r>
              <a:rPr lang="it-IT" sz="1600" dirty="0">
                <a:latin typeface="Arial Narrow" panose="020B0606020202030204" pitchFamily="34" charset="0"/>
              </a:rPr>
              <a:t>concorrono alla formazione degli atti di governo del territorio.</a:t>
            </a:r>
          </a:p>
          <a:p>
            <a:pPr algn="just"/>
            <a:endParaRPr lang="it-IT" sz="1600" dirty="0">
              <a:latin typeface="Arial Narrow" panose="020B0606020202030204" pitchFamily="34" charset="0"/>
            </a:endParaRPr>
          </a:p>
          <a:p>
            <a:pPr algn="just"/>
            <a:r>
              <a:rPr lang="it-IT" sz="1600" dirty="0">
                <a:latin typeface="Arial Narrow" panose="020B0606020202030204" pitchFamily="34" charset="0"/>
              </a:rPr>
              <a:t>Queste attività non possono, né mancare, né essere inadeguate rispetto al procedimento di pianificazione avviato e l’amministrazione competente ne deve tener conto in tutte le fasi di progettazione, fornendo adeguate motivazioni sul recepimento egli esiti delle medesime attività.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A99B65F8-9F42-BC60-4EAC-B2F04D148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072" y="1434362"/>
            <a:ext cx="4906746" cy="105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Perché è un obbligo previsto dalle legge regionale 65/2014 quando si compiono scelte che incidono sul futuro della città e del territorio  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6" name="Picture 2" descr="Risultato immagini per regione toscana logo&quot;">
            <a:extLst>
              <a:ext uri="{FF2B5EF4-FFF2-40B4-BE49-F238E27FC236}">
                <a16:creationId xmlns:a16="http://schemas.microsoft.com/office/drawing/2014/main" id="{0916E818-164B-F68E-19DE-38E629B2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2" y="1339880"/>
            <a:ext cx="2330260" cy="119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7CDF8CB1-4950-030A-A897-A2032695F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933" y="2859207"/>
            <a:ext cx="1021641" cy="3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6666"/>
                </a:solidFill>
                <a:latin typeface="Arial Narrow" panose="020B0606020202030204" pitchFamily="34" charset="0"/>
              </a:rPr>
              <a:t>INFATTI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A86BBEDB-1FBF-ADA2-90B3-AFD92849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934" y="4455974"/>
            <a:ext cx="1021641" cy="36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006666"/>
                </a:solidFill>
                <a:latin typeface="Arial Narrow" panose="020B0606020202030204" pitchFamily="34" charset="0"/>
              </a:rPr>
              <a:t>QUINDI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006666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0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10512F9B-927A-7233-D29D-22C28908CE0E}"/>
              </a:ext>
            </a:extLst>
          </p:cNvPr>
          <p:cNvSpPr/>
          <p:nvPr/>
        </p:nvSpPr>
        <p:spPr>
          <a:xfrm>
            <a:off x="928490" y="2334516"/>
            <a:ext cx="7963728" cy="692204"/>
          </a:xfrm>
          <a:prstGeom prst="homePlate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6666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229B2AC-FFF6-CA46-354A-CCD2F4A620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9140">
            <a:off x="1094146" y="2512501"/>
            <a:ext cx="336235" cy="33623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8A257DF-90D7-A677-F4B2-DA8AF847B365}"/>
              </a:ext>
            </a:extLst>
          </p:cNvPr>
          <p:cNvSpPr/>
          <p:nvPr/>
        </p:nvSpPr>
        <p:spPr>
          <a:xfrm>
            <a:off x="1564446" y="2480563"/>
            <a:ext cx="3983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CHE COSA E’ L’AVVISO PUBBLICO</a:t>
            </a:r>
            <a:endParaRPr lang="it-IT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 descr="SELEZIONE PUBBLICA PER 30 ORE SETTIMANALI, DI N°1 UNITA' LAVORATIVA  ISTRUTTORE DIRETTIVO AMMINISTRATIVO - CONTABILE, DA DESTINARE AL PLUS –  DISTRETTO SANITARIO DI ALGHERO ~ PLUS ALGHERO">
            <a:extLst>
              <a:ext uri="{FF2B5EF4-FFF2-40B4-BE49-F238E27FC236}">
                <a16:creationId xmlns:a16="http://schemas.microsoft.com/office/drawing/2014/main" id="{BAD66D25-9ED5-B95A-2C24-1C71D915C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72" y="3597639"/>
            <a:ext cx="5682527" cy="29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1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4A6DF53-8380-486A-AA8B-D9BA78DE25D2}"/>
              </a:ext>
            </a:extLst>
          </p:cNvPr>
          <p:cNvSpPr/>
          <p:nvPr/>
        </p:nvSpPr>
        <p:spPr>
          <a:xfrm>
            <a:off x="817853" y="5830757"/>
            <a:ext cx="7338268" cy="3179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A0FEDA31-3FF5-4879-BBCE-E1B586262B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17505" y="3210847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 COSA E’ L’AVVISO PUBBLICO ?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94037F6D-D1A6-B28F-BEE2-88FE0204DD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3" y="5427634"/>
            <a:ext cx="336235" cy="33623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83C4F59-C351-A835-0EEB-8B7A6E4F38B1}"/>
              </a:ext>
            </a:extLst>
          </p:cNvPr>
          <p:cNvSpPr/>
          <p:nvPr/>
        </p:nvSpPr>
        <p:spPr>
          <a:xfrm>
            <a:off x="817853" y="1452222"/>
            <a:ext cx="786863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6666"/>
                </a:solidFill>
                <a:latin typeface="Arial Narrow" panose="020B0606020202030204" pitchFamily="34" charset="0"/>
              </a:rPr>
              <a:t>L’avviso pubblico per la manifestazione di interesse è uno </a:t>
            </a:r>
            <a:r>
              <a:rPr lang="it-IT" sz="1600" b="1" u="sng" dirty="0">
                <a:solidFill>
                  <a:srgbClr val="006666"/>
                </a:solidFill>
                <a:latin typeface="Arial Narrow" panose="020B0606020202030204" pitchFamily="34" charset="0"/>
              </a:rPr>
              <a:t>strumento partecipativo</a:t>
            </a:r>
            <a:r>
              <a:rPr lang="it-IT" sz="1600" b="1" dirty="0">
                <a:solidFill>
                  <a:srgbClr val="006666"/>
                </a:solidFill>
                <a:latin typeface="Arial Narrow" panose="020B0606020202030204" pitchFamily="34" charset="0"/>
              </a:rPr>
              <a:t> </a:t>
            </a:r>
            <a:r>
              <a:rPr lang="it-IT" sz="1600" dirty="0">
                <a:solidFill>
                  <a:srgbClr val="006666"/>
                </a:solidFill>
                <a:latin typeface="Arial Narrow" panose="020B0606020202030204" pitchFamily="34" charset="0"/>
              </a:rPr>
              <a:t>previsto dalla Legge Regionale n. 65/2014 per il Governo del Territorio e da specifico regolamento attuativo, finalizzato a far emergere dal territorio necessità, bisogni, interessi e a soddisfarli attraverso strumenti urbanistici   orientati alla condivisione delle scelte e alla sostenibilità.</a:t>
            </a:r>
          </a:p>
          <a:p>
            <a:pPr algn="just"/>
            <a:r>
              <a:rPr lang="it-IT" sz="1600" dirty="0">
                <a:solidFill>
                  <a:srgbClr val="006666"/>
                </a:solidFill>
                <a:latin typeface="Arial Narrow" panose="020B0606020202030204" pitchFamily="34" charset="0"/>
              </a:rPr>
              <a:t>I principali riferimenti normativi sono i seguenti: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7E3292-2AC7-AE93-C5FC-F1341027C6C3}"/>
              </a:ext>
            </a:extLst>
          </p:cNvPr>
          <p:cNvSpPr txBox="1"/>
          <p:nvPr/>
        </p:nvSpPr>
        <p:spPr>
          <a:xfrm>
            <a:off x="803274" y="3563405"/>
            <a:ext cx="796372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i="1" dirty="0">
                <a:latin typeface="Arial Narrow" panose="020B0606020202030204" pitchFamily="34" charset="0"/>
              </a:rPr>
              <a:t>Le previsioni di cui al comma 3, (nuove edificazioni, piani attuativi, piani convenzionati…) sono dimensionate sulla base del quadro previsionale strategico per i cinque anni successivi alla loro approvazione nel rispetto delle dimensioni massime sostenibili dei nuovi insediamenti e delle nuove funzioni di cui all'articolo 92, comma 4, lettera c). </a:t>
            </a:r>
          </a:p>
          <a:p>
            <a:pPr algn="just"/>
            <a:endParaRPr lang="it-IT" i="1" dirty="0">
              <a:latin typeface="Arial Narrow" panose="020B0606020202030204" pitchFamily="34" charset="0"/>
            </a:endParaRPr>
          </a:p>
          <a:p>
            <a:pPr algn="just"/>
            <a:r>
              <a:rPr lang="it-IT" i="1" dirty="0">
                <a:latin typeface="Arial Narrow" panose="020B0606020202030204" pitchFamily="34" charset="0"/>
              </a:rPr>
              <a:t>Ai fini della definizione del </a:t>
            </a:r>
            <a:r>
              <a:rPr lang="it-IT" b="1" i="1" dirty="0">
                <a:latin typeface="Arial Narrow" panose="020B0606020202030204" pitchFamily="34" charset="0"/>
              </a:rPr>
              <a:t>dimensionamento quinquennale e dei contenuti previsionali del piano operativo</a:t>
            </a:r>
            <a:r>
              <a:rPr lang="it-IT" i="1" dirty="0">
                <a:latin typeface="Arial Narrow" panose="020B0606020202030204" pitchFamily="34" charset="0"/>
              </a:rPr>
              <a:t>, o parti di esso, </a:t>
            </a:r>
            <a:r>
              <a:rPr lang="it-IT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i comuni possono pubblicare un avviso </a:t>
            </a:r>
            <a:r>
              <a:rPr lang="it-IT" i="1" dirty="0">
                <a:latin typeface="Arial Narrow" panose="020B0606020202030204" pitchFamily="34" charset="0"/>
              </a:rPr>
              <a:t>sui propri siti istituzionali, invitando i soggetti interessati, pubblici e privati, a presentare proposte o progetti</a:t>
            </a:r>
            <a:r>
              <a:rPr lang="it-IT" b="1" i="1" dirty="0">
                <a:latin typeface="Arial Narrow" panose="020B0606020202030204" pitchFamily="34" charset="0"/>
              </a:rPr>
              <a:t> </a:t>
            </a:r>
            <a:r>
              <a:rPr lang="it-IT" b="1" i="1" dirty="0">
                <a:solidFill>
                  <a:srgbClr val="006666"/>
                </a:solidFill>
                <a:latin typeface="Arial Narrow" panose="020B0606020202030204" pitchFamily="34" charset="0"/>
              </a:rPr>
              <a:t>finalizzati all’attuazione degli obiettivi ed indirizzi strategici del piano strutturale. 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83CCB1C4-4098-C58F-4BC2-63BEEE2CA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1" y="2918898"/>
            <a:ext cx="4906746" cy="4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ARTICOLO 95 comma 8 LR n. 65/2014  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6787C624-6FEB-B8D2-702C-6E6B75C9CA25}"/>
              </a:ext>
            </a:extLst>
          </p:cNvPr>
          <p:cNvSpPr/>
          <p:nvPr/>
        </p:nvSpPr>
        <p:spPr>
          <a:xfrm>
            <a:off x="1063487" y="3588026"/>
            <a:ext cx="7788132" cy="546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57C2AD-CF8E-487A-9C8F-72D6D147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81" y="401652"/>
            <a:ext cx="510893" cy="6456348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E04CFED1-5D57-4212-BA34-267A0D8796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8113" y="3175"/>
            <a:ext cx="13679487" cy="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A5DE636-2C91-7DA7-CA0F-75D95A5B3115}"/>
              </a:ext>
            </a:extLst>
          </p:cNvPr>
          <p:cNvGrpSpPr/>
          <p:nvPr/>
        </p:nvGrpSpPr>
        <p:grpSpPr>
          <a:xfrm>
            <a:off x="547828" y="410198"/>
            <a:ext cx="8481622" cy="786208"/>
            <a:chOff x="547828" y="410198"/>
            <a:chExt cx="8481622" cy="786208"/>
          </a:xfrm>
        </p:grpSpPr>
        <p:sp>
          <p:nvSpPr>
            <p:cNvPr id="12" name="Freccia a pentagono 11">
              <a:extLst>
                <a:ext uri="{FF2B5EF4-FFF2-40B4-BE49-F238E27FC236}">
                  <a16:creationId xmlns:a16="http://schemas.microsoft.com/office/drawing/2014/main" id="{9A0B5415-CED0-4525-A591-73560DB13164}"/>
                </a:ext>
              </a:extLst>
            </p:cNvPr>
            <p:cNvSpPr/>
            <p:nvPr/>
          </p:nvSpPr>
          <p:spPr>
            <a:xfrm>
              <a:off x="887891" y="504202"/>
              <a:ext cx="7963728" cy="692204"/>
            </a:xfrm>
            <a:prstGeom prst="homePlat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6" name="Picture 4" descr="Risultati immagini per logo comune di pisa">
              <a:extLst>
                <a:ext uri="{FF2B5EF4-FFF2-40B4-BE49-F238E27FC236}">
                  <a16:creationId xmlns:a16="http://schemas.microsoft.com/office/drawing/2014/main" id="{B7A1FFD9-1DE0-4486-BF8C-E9090C046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128" y="586616"/>
              <a:ext cx="479097" cy="58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A0BAD8C5-ED37-4789-837D-1B66FAFD4C42}"/>
                </a:ext>
              </a:extLst>
            </p:cNvPr>
            <p:cNvCxnSpPr>
              <a:cxnSpLocks/>
            </p:cNvCxnSpPr>
            <p:nvPr/>
          </p:nvCxnSpPr>
          <p:spPr>
            <a:xfrm>
              <a:off x="547828" y="410198"/>
              <a:ext cx="8303791" cy="0"/>
            </a:xfrm>
            <a:prstGeom prst="line">
              <a:avLst/>
            </a:prstGeom>
            <a:ln w="28575">
              <a:solidFill>
                <a:srgbClr val="00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477C208B-DB02-4E0A-8C41-DEFD72BC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9015" y="543546"/>
              <a:ext cx="7290435" cy="47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t-IT" altLang="it-IT" sz="1400" b="1" dirty="0">
                  <a:solidFill>
                    <a:srgbClr val="3F3F3F"/>
                  </a:solidFill>
                  <a:latin typeface="Arial Narrow" panose="020B0606020202030204" pitchFamily="34" charset="0"/>
                </a:rPr>
                <a:t>Attività di informazione partecipazione ai sensi del titolo II capo V della L.R. 65/2014 </a:t>
              </a:r>
              <a:endParaRPr kumimoji="0" lang="it-IT" altLang="it-IT" sz="1400" b="1" i="0" u="none" strike="noStrike" cap="none" normalizeH="0" baseline="0" dirty="0">
                <a:ln>
                  <a:noFill/>
                </a:ln>
                <a:solidFill>
                  <a:srgbClr val="3F3F3F"/>
                </a:solidFill>
                <a:effectLst/>
                <a:latin typeface="Arial Narrow" panose="020B060602020203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2A2B27F4-4E4C-4257-A77D-5DCD96F8CCAF}"/>
                </a:ext>
              </a:extLst>
            </p:cNvPr>
            <p:cNvSpPr/>
            <p:nvPr/>
          </p:nvSpPr>
          <p:spPr>
            <a:xfrm>
              <a:off x="1780308" y="796136"/>
              <a:ext cx="6620066" cy="352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it-IT" sz="1000" kern="1400" dirty="0">
                  <a:solidFill>
                    <a:schemeClr val="bg2">
                      <a:lumMod val="50000"/>
                    </a:schemeClr>
                  </a:solidFill>
                  <a:latin typeface="Arial Narrow" panose="020B0606020202030204" pitchFamily="34" charset="0"/>
                </a:rPr>
                <a:t>AVVISO Pubblico finalizzato alla formazione del Piano Operativo Comunale – art. 95 LR 65/2014</a:t>
              </a:r>
              <a:endParaRPr lang="it-IT" sz="1000" kern="140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0D5454-5A03-46AA-77F7-D74B6102E3EC}"/>
              </a:ext>
            </a:extLst>
          </p:cNvPr>
          <p:cNvSpPr txBox="1"/>
          <p:nvPr/>
        </p:nvSpPr>
        <p:spPr>
          <a:xfrm>
            <a:off x="836950" y="1652168"/>
            <a:ext cx="80656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1" indent="-266700" algn="just">
              <a:buAutoNum type="arabicPeriod"/>
            </a:pPr>
            <a:r>
              <a:rPr lang="it-IT" i="1" dirty="0">
                <a:latin typeface="Arial Narrow" panose="020B0606020202030204" pitchFamily="34" charset="0"/>
              </a:rPr>
              <a:t>I comuni che, ai fini della definizione del dimensionamento quinquennale e dei contenuti previsionali del piano operativo, procedano ai sensi dell’articolo 95, comma 8, della </a:t>
            </a:r>
            <a:r>
              <a:rPr lang="it-IT" i="1" dirty="0" err="1">
                <a:latin typeface="Arial Narrow" panose="020B0606020202030204" pitchFamily="34" charset="0"/>
              </a:rPr>
              <a:t>l.r</a:t>
            </a:r>
            <a:r>
              <a:rPr lang="it-IT" i="1" dirty="0">
                <a:latin typeface="Arial Narrow" panose="020B0606020202030204" pitchFamily="34" charset="0"/>
              </a:rPr>
              <a:t>. 65/2014, mediante pubblico avviso, </a:t>
            </a:r>
            <a:r>
              <a:rPr lang="it-IT" b="1" i="1" dirty="0">
                <a:latin typeface="Arial Narrow" panose="020B0606020202030204" pitchFamily="34" charset="0"/>
              </a:rPr>
              <a:t>alla raccolta di proposte o progetti finalizzati all'attuazione degli obiettivi ed indirizzi strategici del piano strutturale</a:t>
            </a:r>
            <a:r>
              <a:rPr lang="it-IT" i="1" dirty="0">
                <a:latin typeface="Arial Narrow" panose="020B0606020202030204" pitchFamily="34" charset="0"/>
              </a:rPr>
              <a:t>, danno atto nel provvedimento di adozione del piano operativo delle valutazioni effettuate sulle proposte pervenute. </a:t>
            </a:r>
          </a:p>
          <a:p>
            <a:pPr marL="266700" algn="just"/>
            <a:r>
              <a:rPr lang="it-IT" b="1" i="1" dirty="0">
                <a:latin typeface="Arial Narrow" panose="020B0606020202030204" pitchFamily="34" charset="0"/>
              </a:rPr>
              <a:t>Tali valutazioni attengono prioritariamente: </a:t>
            </a:r>
          </a:p>
          <a:p>
            <a:pPr marL="609600" indent="-342900" algn="just">
              <a:buAutoNum type="alphaLcParenR"/>
            </a:pPr>
            <a:r>
              <a:rPr lang="it-IT" i="1" dirty="0">
                <a:latin typeface="Arial Narrow" panose="020B0606020202030204" pitchFamily="34" charset="0"/>
              </a:rPr>
              <a:t>alla coerenza delle proposte con i contenuti e con il dimensionamento del piano strutturale</a:t>
            </a:r>
          </a:p>
          <a:p>
            <a:pPr marL="609600" indent="-342900" algn="just">
              <a:buAutoNum type="alphaLcParenR"/>
            </a:pPr>
            <a:r>
              <a:rPr lang="it-IT" i="1" dirty="0">
                <a:latin typeface="Arial Narrow" panose="020B0606020202030204" pitchFamily="34" charset="0"/>
              </a:rPr>
              <a:t>alla qualità urbanistica e alla fattibilità degli interventi proposti, dal punto di vista tecnico ed economico; </a:t>
            </a:r>
          </a:p>
          <a:p>
            <a:pPr marL="609600" indent="-342900" algn="just">
              <a:buAutoNum type="alphaLcParenR"/>
            </a:pPr>
            <a:r>
              <a:rPr lang="it-IT" i="1" dirty="0">
                <a:latin typeface="Arial Narrow" panose="020B0606020202030204" pitchFamily="34" charset="0"/>
              </a:rPr>
              <a:t>ai tempi di realizzazione previsti; </a:t>
            </a:r>
          </a:p>
          <a:p>
            <a:pPr marL="609600" indent="-342900" algn="just">
              <a:buAutoNum type="alphaLcParenR"/>
            </a:pPr>
            <a:r>
              <a:rPr lang="it-IT" i="1" dirty="0">
                <a:latin typeface="Arial Narrow" panose="020B0606020202030204" pitchFamily="34" charset="0"/>
              </a:rPr>
              <a:t>ai benefici pubblici contenuti nelle singole proposte; </a:t>
            </a:r>
          </a:p>
          <a:p>
            <a:pPr marL="609600" indent="-342900" algn="just">
              <a:buAutoNum type="alphaLcParenR"/>
            </a:pPr>
            <a:r>
              <a:rPr lang="it-IT" i="1" dirty="0">
                <a:latin typeface="Arial Narrow" panose="020B0606020202030204" pitchFamily="34" charset="0"/>
              </a:rPr>
              <a:t>agli obblighi che gli interessa ti si impegnano ad assumere a garanzia della corretta e della completa realizzazione degli interventi proposti. </a:t>
            </a:r>
          </a:p>
          <a:p>
            <a:pPr algn="just"/>
            <a:r>
              <a:rPr lang="it-IT" i="1" dirty="0">
                <a:latin typeface="Arial Narrow" panose="020B0606020202030204" pitchFamily="34" charset="0"/>
              </a:rPr>
              <a:t>2. La presentazione delle proposte e dei progetti a seguito del pubblico avviso di cui al presente articolo </a:t>
            </a:r>
            <a:r>
              <a:rPr lang="it-IT" b="1" i="1" dirty="0">
                <a:latin typeface="Arial Narrow" panose="020B0606020202030204" pitchFamily="34" charset="0"/>
              </a:rPr>
              <a:t>ha esclusivamente valore consultivo </a:t>
            </a:r>
            <a:r>
              <a:rPr lang="it-IT" i="1" dirty="0">
                <a:latin typeface="Arial Narrow" panose="020B0606020202030204" pitchFamily="34" charset="0"/>
              </a:rPr>
              <a:t>e non vincola, in alcun modo, la definizione dei contenuti del piano operativo da parte del comune competente.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AE21474-868D-A974-FA0D-539EA3F2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0" y="1245824"/>
            <a:ext cx="7875109" cy="4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ARTICOLO 13 REGOLAMENTO REGIONALE 32/R (DPGR 5 luglio 2017)</a:t>
            </a:r>
            <a:endParaRPr kumimoji="0" lang="it-IT" altLang="it-IT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E3204943-B003-0F60-C077-FDCCE479CF9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535441" y="3109451"/>
            <a:ext cx="5861889" cy="6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it-IT" altLang="it-IT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CHE COSA E’ L’AVVISO PUBBLICO ?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CB5212E-3E66-75C8-D69E-469EDAAC62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296">
            <a:off x="400153" y="5427634"/>
            <a:ext cx="336235" cy="3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49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2556</TotalTime>
  <Words>3571</Words>
  <Application>Microsoft Office PowerPoint</Application>
  <PresentationFormat>Presentazione su schermo (4:3)</PresentationFormat>
  <Paragraphs>357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Bookman Old Style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 Ciabatti</dc:creator>
  <cp:lastModifiedBy>Sandro Ciabatti</cp:lastModifiedBy>
  <cp:revision>200</cp:revision>
  <cp:lastPrinted>2022-11-09T09:20:18Z</cp:lastPrinted>
  <dcterms:created xsi:type="dcterms:W3CDTF">2019-11-25T11:07:47Z</dcterms:created>
  <dcterms:modified xsi:type="dcterms:W3CDTF">2022-11-09T09:22:53Z</dcterms:modified>
</cp:coreProperties>
</file>