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23" r:id="rId3"/>
    <p:sldId id="324" r:id="rId4"/>
    <p:sldId id="332" r:id="rId5"/>
    <p:sldId id="293" r:id="rId6"/>
    <p:sldId id="286" r:id="rId7"/>
    <p:sldId id="284" r:id="rId8"/>
    <p:sldId id="331" r:id="rId9"/>
    <p:sldId id="333" r:id="rId10"/>
    <p:sldId id="321" r:id="rId11"/>
    <p:sldId id="328" r:id="rId12"/>
    <p:sldId id="330" r:id="rId13"/>
    <p:sldId id="327" r:id="rId14"/>
    <p:sldId id="320" r:id="rId15"/>
    <p:sldId id="326" r:id="rId16"/>
    <p:sldId id="308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C000"/>
    <a:srgbClr val="339933"/>
    <a:srgbClr val="00CC00"/>
    <a:srgbClr val="FFF2CC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17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3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8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1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47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27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49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3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8FE-309A-4C84-AE8D-3DC030CB9260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arantedellacomunicazione@comune.pisa.it" TargetMode="External"/><Relationship Id="rId4" Type="http://schemas.openxmlformats.org/officeDocument/2006/relationships/hyperlink" Target="https://www.comune.pisa.it/it/ufficio/variante-ru-scheda-norma-121-parco-pietrasant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40128" y="1404708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68751" y="5957683"/>
            <a:ext cx="75120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0" y="666664"/>
            <a:ext cx="7290435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880111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578302" y="1468468"/>
            <a:ext cx="70240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AVVIO PROCEDIMENTO VARIANTE URBANISTICA</a:t>
            </a:r>
          </a:p>
          <a:p>
            <a:pPr marL="265113" indent="-265113" algn="ctr"/>
            <a:r>
              <a:rPr lang="it-IT" altLang="it-I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SCHEDA 12.1 – PARCO URBANO VIA PIETRASANTINA</a:t>
            </a:r>
          </a:p>
          <a:p>
            <a:pPr marL="265113" indent="-265113" algn="ctr"/>
            <a:endParaRPr lang="it-IT" altLang="it-I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60E3E4-8F48-FB59-A1A8-85EECD44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062" y="2305214"/>
            <a:ext cx="6855777" cy="44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2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5"/>
            <a:ext cx="7963728" cy="93225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260202" y="4259397"/>
            <a:ext cx="3640402" cy="49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391400" y="1575853"/>
            <a:ext cx="6804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Area d’intervento:</a:t>
            </a:r>
          </a:p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Stato Attuale – Stato Variato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3954533-E94B-716B-8BD3-4B208697A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9" y="3000233"/>
            <a:ext cx="3863389" cy="273280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7437259-7D9E-F11E-4730-AADA2E8F7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73" y="3000234"/>
            <a:ext cx="3864490" cy="27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2789" y="1323923"/>
            <a:ext cx="7928830" cy="560163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61" y="504202"/>
            <a:ext cx="510893" cy="6236215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96441" y="4323922"/>
            <a:ext cx="4376310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5" y="1447713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262263" y="1355355"/>
            <a:ext cx="7302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Procedura Variante Urbanistica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A0C664-2558-0FFB-0AF1-AF0731762E65}"/>
              </a:ext>
            </a:extLst>
          </p:cNvPr>
          <p:cNvSpPr txBox="1"/>
          <p:nvPr/>
        </p:nvSpPr>
        <p:spPr>
          <a:xfrm>
            <a:off x="1027026" y="3430806"/>
            <a:ext cx="254044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Contributi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idonei ad incrementare il quadro conoscitivo, ai sensi art. 17 comma 3 lett. c) della LR 65/14 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5F14B4-1F90-092D-2EE0-8EF17ACF84B3}"/>
              </a:ext>
            </a:extLst>
          </p:cNvPr>
          <p:cNvSpPr txBox="1"/>
          <p:nvPr/>
        </p:nvSpPr>
        <p:spPr>
          <a:xfrm>
            <a:off x="1044744" y="4937100"/>
            <a:ext cx="2540449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Pareri – Nulla Osta  ai sensi art. 17 comma 3 lett. d) della LR 65/14 </a:t>
            </a:r>
            <a:endParaRPr lang="it-IT" dirty="0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333B82E4-7CA3-651E-0F18-476CA0A742E0}"/>
              </a:ext>
            </a:extLst>
          </p:cNvPr>
          <p:cNvSpPr/>
          <p:nvPr/>
        </p:nvSpPr>
        <p:spPr>
          <a:xfrm>
            <a:off x="6310402" y="4094686"/>
            <a:ext cx="381477" cy="313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BC25CE-D090-A5D6-1A25-84D96967618F}"/>
              </a:ext>
            </a:extLst>
          </p:cNvPr>
          <p:cNvSpPr txBox="1"/>
          <p:nvPr/>
        </p:nvSpPr>
        <p:spPr>
          <a:xfrm>
            <a:off x="4910449" y="3398068"/>
            <a:ext cx="325577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ADOZIONE VARIANTE  C.C. </a:t>
            </a:r>
            <a:r>
              <a:rPr lang="it-IT" dirty="0"/>
              <a:t>ai sensi art. 19 della L.R. 65/14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C2F135D3-520B-3F8E-97FC-F9D09FCDF7DB}"/>
              </a:ext>
            </a:extLst>
          </p:cNvPr>
          <p:cNvSpPr/>
          <p:nvPr/>
        </p:nvSpPr>
        <p:spPr>
          <a:xfrm>
            <a:off x="3844018" y="3502571"/>
            <a:ext cx="727982" cy="23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21517EC-6BF1-0F89-8BC9-98C84CA56054}"/>
              </a:ext>
            </a:extLst>
          </p:cNvPr>
          <p:cNvSpPr txBox="1"/>
          <p:nvPr/>
        </p:nvSpPr>
        <p:spPr>
          <a:xfrm>
            <a:off x="4910449" y="4508597"/>
            <a:ext cx="32446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Pubblicazione BURT</a:t>
            </a:r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77E86DA-7E86-5854-9B7F-F01F2DEF1B88}"/>
              </a:ext>
            </a:extLst>
          </p:cNvPr>
          <p:cNvSpPr/>
          <p:nvPr/>
        </p:nvSpPr>
        <p:spPr>
          <a:xfrm>
            <a:off x="1012143" y="3381861"/>
            <a:ext cx="2600345" cy="25478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180B6D3A-05D8-D83B-683C-EF3E10D35D99}"/>
              </a:ext>
            </a:extLst>
          </p:cNvPr>
          <p:cNvSpPr/>
          <p:nvPr/>
        </p:nvSpPr>
        <p:spPr>
          <a:xfrm>
            <a:off x="6334946" y="4923632"/>
            <a:ext cx="306272" cy="310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830D0A6-73E4-5F77-8EFA-07F96DC53389}"/>
              </a:ext>
            </a:extLst>
          </p:cNvPr>
          <p:cNvSpPr txBox="1"/>
          <p:nvPr/>
        </p:nvSpPr>
        <p:spPr>
          <a:xfrm>
            <a:off x="4887204" y="5334712"/>
            <a:ext cx="32446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60 GIORNI - </a:t>
            </a:r>
            <a:r>
              <a:rPr lang="it-IT" dirty="0"/>
              <a:t>Osservazioni</a:t>
            </a:r>
          </a:p>
        </p:txBody>
      </p:sp>
      <p:sp>
        <p:nvSpPr>
          <p:cNvPr id="1027" name="Callout: freccia a destra 1026">
            <a:extLst>
              <a:ext uri="{FF2B5EF4-FFF2-40B4-BE49-F238E27FC236}">
                <a16:creationId xmlns:a16="http://schemas.microsoft.com/office/drawing/2014/main" id="{5401EFFF-B4CD-4C20-8C86-F44FC52088F4}"/>
              </a:ext>
            </a:extLst>
          </p:cNvPr>
          <p:cNvSpPr/>
          <p:nvPr/>
        </p:nvSpPr>
        <p:spPr>
          <a:xfrm>
            <a:off x="3215162" y="6010112"/>
            <a:ext cx="1625579" cy="687372"/>
          </a:xfrm>
          <a:prstGeom prst="righ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Esame</a:t>
            </a:r>
            <a:r>
              <a:rPr lang="it-IT" sz="1800" dirty="0"/>
              <a:t> </a:t>
            </a:r>
            <a:r>
              <a:rPr lang="it-IT" sz="1200" dirty="0"/>
              <a:t>Osservazioni</a:t>
            </a:r>
          </a:p>
          <a:p>
            <a:pPr algn="ctr"/>
            <a:endParaRPr lang="it-IT" dirty="0"/>
          </a:p>
        </p:txBody>
      </p:sp>
      <p:sp>
        <p:nvSpPr>
          <p:cNvPr id="1028" name="Freccia angolare in su 1027">
            <a:extLst>
              <a:ext uri="{FF2B5EF4-FFF2-40B4-BE49-F238E27FC236}">
                <a16:creationId xmlns:a16="http://schemas.microsoft.com/office/drawing/2014/main" id="{89E13613-6E91-D606-DD3E-EC58C6F9309A}"/>
              </a:ext>
            </a:extLst>
          </p:cNvPr>
          <p:cNvSpPr/>
          <p:nvPr/>
        </p:nvSpPr>
        <p:spPr>
          <a:xfrm rot="10800000">
            <a:off x="3882266" y="5491097"/>
            <a:ext cx="645952" cy="3693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9" name="CasellaDiTesto 1028">
            <a:extLst>
              <a:ext uri="{FF2B5EF4-FFF2-40B4-BE49-F238E27FC236}">
                <a16:creationId xmlns:a16="http://schemas.microsoft.com/office/drawing/2014/main" id="{4F0BB6A3-2809-3763-789C-BBC0D0DD0076}"/>
              </a:ext>
            </a:extLst>
          </p:cNvPr>
          <p:cNvSpPr txBox="1"/>
          <p:nvPr/>
        </p:nvSpPr>
        <p:spPr>
          <a:xfrm>
            <a:off x="4887204" y="5982599"/>
            <a:ext cx="32278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APPROVAZIONE VARIANTE  C.C. </a:t>
            </a:r>
            <a:r>
              <a:rPr lang="it-IT" dirty="0"/>
              <a:t>ai sensi art. 19 della L.R. 65/14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E16A5F-2265-909C-A925-13E74353CC9F}"/>
              </a:ext>
            </a:extLst>
          </p:cNvPr>
          <p:cNvSpPr txBox="1"/>
          <p:nvPr/>
        </p:nvSpPr>
        <p:spPr>
          <a:xfrm>
            <a:off x="1032068" y="2039021"/>
            <a:ext cx="1568519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/>
              <a:t>Delibera Avvio Procedimento Variante </a:t>
            </a:r>
            <a:r>
              <a:rPr lang="it-IT" sz="1600" dirty="0"/>
              <a:t>G.C. n. 227 del 08.09.22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E8E997A-055F-F256-FB63-B6915AEE95DC}"/>
              </a:ext>
            </a:extLst>
          </p:cNvPr>
          <p:cNvSpPr/>
          <p:nvPr/>
        </p:nvSpPr>
        <p:spPr>
          <a:xfrm>
            <a:off x="2732380" y="2442268"/>
            <a:ext cx="485493" cy="23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B7A702-1BF4-7A5B-AF4D-A999208605A2}"/>
              </a:ext>
            </a:extLst>
          </p:cNvPr>
          <p:cNvSpPr txBox="1"/>
          <p:nvPr/>
        </p:nvSpPr>
        <p:spPr>
          <a:xfrm>
            <a:off x="3337693" y="2592497"/>
            <a:ext cx="213939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BURT Pubblicazione </a:t>
            </a:r>
          </a:p>
          <a:p>
            <a:r>
              <a:rPr lang="it-IT" sz="1600" dirty="0"/>
              <a:t>21-09-22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E17ABEF-30A0-24AB-5EF4-2089E0A84DFC}"/>
              </a:ext>
            </a:extLst>
          </p:cNvPr>
          <p:cNvSpPr txBox="1"/>
          <p:nvPr/>
        </p:nvSpPr>
        <p:spPr>
          <a:xfrm>
            <a:off x="3337693" y="1965937"/>
            <a:ext cx="347224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Provvedimento di verifica di Assoggettabilità VAS Autorità Competente – D11</a:t>
            </a:r>
          </a:p>
        </p:txBody>
      </p:sp>
      <p:sp>
        <p:nvSpPr>
          <p:cNvPr id="23" name="Freccia angolare in su 22">
            <a:extLst>
              <a:ext uri="{FF2B5EF4-FFF2-40B4-BE49-F238E27FC236}">
                <a16:creationId xmlns:a16="http://schemas.microsoft.com/office/drawing/2014/main" id="{5001BB1C-95E3-FB02-93D1-2D5F859EEAB8}"/>
              </a:ext>
            </a:extLst>
          </p:cNvPr>
          <p:cNvSpPr/>
          <p:nvPr/>
        </p:nvSpPr>
        <p:spPr>
          <a:xfrm rot="10800000">
            <a:off x="2729669" y="2902717"/>
            <a:ext cx="485493" cy="3693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EB8CA1A3-92B7-BF91-1C7A-3A7A65E7A03A}"/>
              </a:ext>
            </a:extLst>
          </p:cNvPr>
          <p:cNvSpPr/>
          <p:nvPr/>
        </p:nvSpPr>
        <p:spPr>
          <a:xfrm>
            <a:off x="7179907" y="2382935"/>
            <a:ext cx="419450" cy="391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7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5"/>
            <a:ext cx="7963728" cy="522830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61" y="504202"/>
            <a:ext cx="510893" cy="6236215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96441" y="4323922"/>
            <a:ext cx="4376310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0743" y="1471361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258861" y="1424868"/>
            <a:ext cx="7302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Riduzione Vincolo Cimiteriale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8C1A20-636D-6BE0-391A-717B6E740B28}"/>
              </a:ext>
            </a:extLst>
          </p:cNvPr>
          <p:cNvSpPr txBox="1"/>
          <p:nvPr/>
        </p:nvSpPr>
        <p:spPr>
          <a:xfrm>
            <a:off x="1134595" y="2070965"/>
            <a:ext cx="2825009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Richiesta deroga alla zona di Vincolo cimiteriale ai sensi art. 28 L.166/2002 – Delibera GC 290 – 30.11.2021 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1EEEDD3-CE21-6E06-F305-ECC368C2F59F}"/>
              </a:ext>
            </a:extLst>
          </p:cNvPr>
          <p:cNvSpPr/>
          <p:nvPr/>
        </p:nvSpPr>
        <p:spPr>
          <a:xfrm>
            <a:off x="2077323" y="3899494"/>
            <a:ext cx="260059" cy="226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94F158-927E-F0DC-3F8B-13A5E0D2B006}"/>
              </a:ext>
            </a:extLst>
          </p:cNvPr>
          <p:cNvSpPr txBox="1"/>
          <p:nvPr/>
        </p:nvSpPr>
        <p:spPr>
          <a:xfrm>
            <a:off x="1134595" y="4278207"/>
            <a:ext cx="2020329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PARERE FAVOREVOLE Azienda USL – 17.03.2022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F7ABE7A-7074-CEFD-2D00-578C00815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309" y="2066884"/>
            <a:ext cx="3312096" cy="473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4"/>
            <a:ext cx="7963728" cy="809225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61" y="504202"/>
            <a:ext cx="510893" cy="6236215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96441" y="4323922"/>
            <a:ext cx="4376310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262263" y="1584021"/>
            <a:ext cx="7302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Obiettivi della Variante Urbanistica in corso di formazione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5B35F6-BBC7-C4D2-15AF-C62B26D88140}"/>
              </a:ext>
            </a:extLst>
          </p:cNvPr>
          <p:cNvSpPr txBox="1"/>
          <p:nvPr/>
        </p:nvSpPr>
        <p:spPr>
          <a:xfrm>
            <a:off x="1329063" y="2504478"/>
            <a:ext cx="6682111" cy="423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Valorizzazione e rifunzionalizzazione di una grande area cittadina da ottenere tramite sia l’ampliamento del centro sportivo esistente (polisportiva Bellani) che attraverso l’implementazione di un centro sportivo multifunzionale;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Mantenimento delle volumetrie previste dal Regolamento Urbanistico nel rispetto delle indicazione del Piano strutturale intercomunale adottato.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Cessione al Comune di aree a Standard destinate ad  aree a Verde e parcheggi (in particolar modo nelle vicinanze del Camposanto monumentale);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Creazione di un asse tra il Parcheggio scambiatore e il cimitero da utilizzare in particolar modo durante i giorni di maggior afflusso al cimitero stesso;</a:t>
            </a:r>
          </a:p>
        </p:txBody>
      </p:sp>
    </p:spTree>
    <p:extLst>
      <p:ext uri="{BB962C8B-B14F-4D97-AF65-F5344CB8AC3E}">
        <p14:creationId xmlns:p14="http://schemas.microsoft.com/office/powerpoint/2010/main" val="140088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5"/>
            <a:ext cx="7963728" cy="93225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410195" y="4356693"/>
            <a:ext cx="4021551" cy="49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391400" y="1575853"/>
            <a:ext cx="680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Stato Attuale  Regolamento Urbanistico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93" y="2422721"/>
            <a:ext cx="6211207" cy="43283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252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5"/>
            <a:ext cx="7963728" cy="93225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25428" y="4153564"/>
            <a:ext cx="3767402" cy="49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391400" y="1575853"/>
            <a:ext cx="680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Ipotesi di Variante: Stato Attuale – Stato Variato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8" y="2311719"/>
            <a:ext cx="6397276" cy="45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1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4"/>
            <a:ext cx="7963728" cy="809225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61" y="504202"/>
            <a:ext cx="510893" cy="6236215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96441" y="4323922"/>
            <a:ext cx="4376310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262263" y="1584021"/>
            <a:ext cx="7302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Ipotesi Scheda Norma 12.1: stato attuale – stato variato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5" y="2190587"/>
            <a:ext cx="3225801" cy="42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29063" y="6481990"/>
            <a:ext cx="221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STATO</a:t>
            </a:r>
            <a:r>
              <a:rPr lang="it-IT" dirty="0"/>
              <a:t> </a:t>
            </a:r>
            <a:r>
              <a:rPr lang="it-IT" sz="1100" dirty="0"/>
              <a:t>ATTUALE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910354" y="6481990"/>
            <a:ext cx="221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STATO VARIATO</a:t>
            </a:r>
            <a:endParaRPr lang="it-IT" sz="1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t="4275" b="8893"/>
          <a:stretch/>
        </p:blipFill>
        <p:spPr>
          <a:xfrm>
            <a:off x="4699723" y="2302928"/>
            <a:ext cx="3670428" cy="34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725454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68751" y="5957683"/>
            <a:ext cx="75120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0" y="666664"/>
            <a:ext cx="7290435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880111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540251" y="1735785"/>
            <a:ext cx="70240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INFORMAZIONE E PARTECIPAZIONE</a:t>
            </a:r>
          </a:p>
          <a:p>
            <a:pPr marL="265113" indent="-265113" algn="ctr"/>
            <a:r>
              <a:rPr lang="it-IT" altLang="it-I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Art. 8, 17 e 36 L.R. 65/2014 e s.m.i.</a:t>
            </a:r>
          </a:p>
          <a:p>
            <a:pPr marL="265113" indent="-265113" algn="ctr"/>
            <a:endParaRPr lang="it-IT" altLang="it-I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80956"/>
              </p:ext>
            </p:extLst>
          </p:nvPr>
        </p:nvGraphicFramePr>
        <p:xfrm>
          <a:off x="1032669" y="2644074"/>
          <a:ext cx="7674172" cy="35348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7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Perché dell’incontro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R.U. è un atto di governo del territorio pertanto soggetti pubblici e privati nonché i cittadini singoli o associati partecipano alla formazione e varianti degli atti di governo del territorio nei casi e modi previsti dalla legge di riferimento.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Finalità dell’incontro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Illustrare il contenuto della variante in modo accessibile a tutti i tipi di interlocutori per una partecipazione concreta.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61">
                <a:tc>
                  <a:txBody>
                    <a:bodyPr/>
                    <a:lstStyle/>
                    <a:p>
                      <a:r>
                        <a:rPr lang="it-IT" sz="1600" dirty="0"/>
                        <a:t>Come partecipare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Attraverso la formulazione di propri contributi scritti,  da presentare   durante l’incontro pubblico  o, in alternativa, all’URP ( piazza XX Settembre-Pisa) o in via telematica all’indirizzo pec: comune.pisa@postacert.toscana.it  indicando nell’oggetto «Direz-10.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 variante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r.u.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scheda norma 12.1»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8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725454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68751" y="5957683"/>
            <a:ext cx="75120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0" y="666664"/>
            <a:ext cx="7290435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880111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540251" y="1735785"/>
            <a:ext cx="70240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INFORMAZIONE E PARTECIPAZIONE</a:t>
            </a:r>
          </a:p>
          <a:p>
            <a:pPr marL="265113" indent="-265113" algn="ctr"/>
            <a:r>
              <a:rPr lang="it-IT" altLang="it-I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Art. 8, 17 e 36 L.R. 65/2014 e s.m.i.</a:t>
            </a:r>
          </a:p>
          <a:p>
            <a:pPr marL="265113" indent="-265113" algn="ctr"/>
            <a:endParaRPr lang="it-IT" altLang="it-I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69276"/>
              </p:ext>
            </p:extLst>
          </p:nvPr>
        </p:nvGraphicFramePr>
        <p:xfrm>
          <a:off x="1176087" y="2628337"/>
          <a:ext cx="7388241" cy="37928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2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Da chi è garantita l’informazione e partecipazione?</a:t>
                      </a:r>
                    </a:p>
                    <a:p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Garante dell’ Informazione Partecipazione , figura istituita dalla legge, è preposto all’adozione delle necessarie iniziative per assicurare l'informazione e la partecipazione dei cittadini e di tutti i soggetti interessati nelle diverse fasi procedurali di formazione degli atti di governo del territorio ( redazione di un programma dedicato inserito nell’avvio del procedimento)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Fonte informazione</a:t>
                      </a:r>
                    </a:p>
                    <a:p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"/>
                        </a:rPr>
                        <a:t>https://www.comune.pisa.it/it/ufficio/variante-ru-scheda-norma-121-parco-pietrasantina</a:t>
                      </a:r>
                      <a:r>
                        <a:rPr lang="it-IT" sz="1600" dirty="0"/>
                        <a:t>.</a:t>
                      </a:r>
                    </a:p>
                    <a:p>
                      <a:r>
                        <a:rPr lang="it-IT" sz="1600" dirty="0"/>
                        <a:t>Servizio stampa per i passaggi di maggior rilievo ai fini partecipativi.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723">
                <a:tc>
                  <a:txBody>
                    <a:bodyPr/>
                    <a:lstStyle/>
                    <a:p>
                      <a:r>
                        <a:rPr lang="it-IT" dirty="0"/>
                        <a:t>Indirizzo mail del Garante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linkClick r:id="rId5"/>
                        </a:rPr>
                        <a:t>garantedellacomunicazione@comune.pisa.it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7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68751" y="5957683"/>
            <a:ext cx="75120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0" y="666664"/>
            <a:ext cx="7290435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540251" y="1735785"/>
            <a:ext cx="70240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INFORMAZIONE E PARTECIPAZIONE</a:t>
            </a:r>
          </a:p>
          <a:p>
            <a:pPr marL="265113" indent="-265113" algn="ctr"/>
            <a:r>
              <a:rPr lang="it-IT" altLang="it-I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Art. 8, 17 e 36 L.R. 65/2014 e s.m.i.</a:t>
            </a:r>
          </a:p>
          <a:p>
            <a:pPr marL="265113" indent="-265113" algn="ctr"/>
            <a:endParaRPr lang="it-IT" altLang="it-I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79E551-A145-4167-97A5-3CD9D720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72" y="1452871"/>
            <a:ext cx="7611382" cy="52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5"/>
            <a:ext cx="7923129" cy="847268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50584" y="3666694"/>
            <a:ext cx="3868505" cy="4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329063" y="1513155"/>
            <a:ext cx="7010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Documentazione allegata all’avvio procedimento Variante R.U.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329063" y="2445409"/>
            <a:ext cx="71017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it-IT" i="1" u="sng" dirty="0"/>
              <a:t>Documentazione allegata alla Delibera di G.C. n. 227 del 08/09/2022</a:t>
            </a:r>
            <a:r>
              <a:rPr lang="it-IT" i="1" dirty="0"/>
              <a:t>:</a:t>
            </a:r>
          </a:p>
          <a:p>
            <a:pPr marL="85725" algn="ctr"/>
            <a:endParaRPr lang="it-IT" i="1" dirty="0"/>
          </a:p>
          <a:p>
            <a:pPr marL="542925" indent="-457200">
              <a:buFont typeface="Wingdings" panose="05000000000000000000" pitchFamily="2" charset="2"/>
              <a:buChar char="q"/>
            </a:pPr>
            <a:r>
              <a:rPr lang="it-IT" sz="2800" i="1" dirty="0"/>
              <a:t>Programma delle attività di informazione e di partecipazione(art. 17, comma 3, </a:t>
            </a:r>
            <a:r>
              <a:rPr lang="it-IT" sz="2800" i="1" dirty="0" err="1"/>
              <a:t>lett</a:t>
            </a:r>
            <a:r>
              <a:rPr lang="it-IT" sz="2800" i="1" dirty="0"/>
              <a:t>. e) LR 65/2014) – allegato alla relazione di avvio;</a:t>
            </a:r>
          </a:p>
          <a:p>
            <a:pPr marL="542925" indent="-457200">
              <a:buFont typeface="Wingdings" panose="05000000000000000000" pitchFamily="2" charset="2"/>
              <a:buChar char="q"/>
            </a:pPr>
            <a:r>
              <a:rPr lang="it-IT" sz="2800" i="1" dirty="0"/>
              <a:t>Documento Preliminare di assoggettabilità a VAS (ai sensi dell’art. 22, LR 10/2010);</a:t>
            </a:r>
          </a:p>
          <a:p>
            <a:pPr marL="542925" indent="-457200">
              <a:buFont typeface="Wingdings" panose="05000000000000000000" pitchFamily="2" charset="2"/>
              <a:buChar char="q"/>
            </a:pPr>
            <a:r>
              <a:rPr lang="it-IT" sz="2800" i="1" dirty="0"/>
              <a:t>Relazione di avvio (ai sensi dell’art. 17, LR 65/2014).</a:t>
            </a:r>
          </a:p>
        </p:txBody>
      </p:sp>
    </p:spTree>
    <p:extLst>
      <p:ext uri="{BB962C8B-B14F-4D97-AF65-F5344CB8AC3E}">
        <p14:creationId xmlns:p14="http://schemas.microsoft.com/office/powerpoint/2010/main" val="221334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379465"/>
            <a:ext cx="7963728" cy="93225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Normativa: avvio del procedimento di Variante e avvio assoggettabilità a VAS</a:t>
            </a:r>
            <a:endParaRPr lang="it-IT" sz="1600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82" y="410198"/>
            <a:ext cx="510893" cy="6346202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482815" y="4299319"/>
            <a:ext cx="4220416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596037" y="1513155"/>
            <a:ext cx="680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221429" y="2608279"/>
            <a:ext cx="7370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it-IT" sz="2800" i="1" dirty="0"/>
              <a:t>Ai sensi dell’art. 17,  L.R. 65/2014: </a:t>
            </a:r>
            <a:r>
              <a:rPr lang="it-IT" sz="2800" b="1" i="1" dirty="0"/>
              <a:t>contestualmente </a:t>
            </a:r>
          </a:p>
          <a:p>
            <a:pPr marL="85725" algn="ctr"/>
            <a:r>
              <a:rPr lang="it-IT" sz="2800" b="1" i="1" dirty="0"/>
              <a:t>all’avvio del procedimento di Variante Urbanistica, </a:t>
            </a:r>
          </a:p>
          <a:p>
            <a:pPr marL="85725" algn="ctr"/>
            <a:r>
              <a:rPr lang="it-IT" sz="2800" b="1" i="1" dirty="0"/>
              <a:t>è stato dato avvio alla procedura di assoggettabilità a Valutazione Ambientale Strategica  </a:t>
            </a:r>
            <a:r>
              <a:rPr lang="it-IT" sz="2800" i="1" dirty="0"/>
              <a:t>(art. 5 bis della L.R. 10/2010)</a:t>
            </a:r>
          </a:p>
          <a:p>
            <a:pPr marL="85725" algn="ctr"/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284032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28490" y="1725454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68751" y="5957683"/>
            <a:ext cx="75120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0" y="666664"/>
            <a:ext cx="7290435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880111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540251" y="1735785"/>
            <a:ext cx="70240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VAS: Soggetti </a:t>
            </a:r>
          </a:p>
          <a:p>
            <a:pPr marL="265113" indent="-265113" algn="ctr"/>
            <a:r>
              <a:rPr lang="it-IT" altLang="it-I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D.lgs. 156/2006 - L.R. 10/2010 e </a:t>
            </a:r>
            <a:r>
              <a:rPr lang="it-IT" altLang="it-IT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s.m.i</a:t>
            </a:r>
            <a:r>
              <a:rPr lang="it-IT" altLang="it-I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- L.R. 65/2014 e s.m.i.</a:t>
            </a:r>
          </a:p>
          <a:p>
            <a:pPr marL="265113" indent="-265113" algn="ctr"/>
            <a:endParaRPr lang="it-IT" altLang="it-I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53445"/>
              </p:ext>
            </p:extLst>
          </p:nvPr>
        </p:nvGraphicFramePr>
        <p:xfrm>
          <a:off x="1540251" y="3077837"/>
          <a:ext cx="6219792" cy="31748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8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Proponente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UFFICIO URBANISTICA – D10 Comune di Pisa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Autorità Competente</a:t>
                      </a:r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NCVA</a:t>
                      </a:r>
                      <a:r>
                        <a:rPr lang="it-IT" baseline="0" dirty="0"/>
                        <a:t> – </a:t>
                      </a:r>
                      <a:r>
                        <a:rPr lang="it-IT" dirty="0"/>
                        <a:t>Ufficio Ambiente – D11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27">
                <a:tc>
                  <a:txBody>
                    <a:bodyPr/>
                    <a:lstStyle/>
                    <a:p>
                      <a:r>
                        <a:rPr lang="it-IT" dirty="0"/>
                        <a:t>Autorità Procedente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Amministrazione Comunale - Comune</a:t>
                      </a:r>
                      <a:r>
                        <a:rPr lang="it-IT" baseline="0" dirty="0"/>
                        <a:t> di Pisa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eccia in giù 2"/>
          <p:cNvSpPr/>
          <p:nvPr/>
        </p:nvSpPr>
        <p:spPr>
          <a:xfrm>
            <a:off x="2396066" y="3479799"/>
            <a:ext cx="323765" cy="66040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698065" y="4683932"/>
            <a:ext cx="323765" cy="66040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319867" y="4713853"/>
            <a:ext cx="475147" cy="4254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932280" y="1342414"/>
            <a:ext cx="7963728" cy="809225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61" y="504202"/>
            <a:ext cx="510893" cy="6236215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96441" y="4323922"/>
            <a:ext cx="4376310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887891" y="1584021"/>
            <a:ext cx="767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Procedura verifica di assoggettabilità a VAS (L.R. 10/2010 e </a:t>
            </a:r>
            <a:r>
              <a:rPr lang="it-IT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ss.mm.ii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.)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A0C664-2558-0FFB-0AF1-AF0731762E65}"/>
              </a:ext>
            </a:extLst>
          </p:cNvPr>
          <p:cNvSpPr txBox="1"/>
          <p:nvPr/>
        </p:nvSpPr>
        <p:spPr>
          <a:xfrm>
            <a:off x="1032698" y="2370221"/>
            <a:ext cx="2469409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Verifica di assoggettabilità:</a:t>
            </a:r>
            <a:r>
              <a:rPr lang="it-IT" sz="2000" dirty="0"/>
              <a:t> </a:t>
            </a:r>
          </a:p>
          <a:p>
            <a:r>
              <a:rPr lang="it-IT" sz="2000" dirty="0"/>
              <a:t>processo attivato, nei casi previsti dalla normativa vigente, allo scopo di valutare se un piano o programma, o sua modifica, possa avere effetti significativi sull'ambiente e quindi sia da assoggettare alla procedura di VAS.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333B82E4-7CA3-651E-0F18-476CA0A742E0}"/>
              </a:ext>
            </a:extLst>
          </p:cNvPr>
          <p:cNvSpPr/>
          <p:nvPr/>
        </p:nvSpPr>
        <p:spPr>
          <a:xfrm>
            <a:off x="5740166" y="3031284"/>
            <a:ext cx="456681" cy="400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BC25CE-D090-A5D6-1A25-84D96967618F}"/>
              </a:ext>
            </a:extLst>
          </p:cNvPr>
          <p:cNvSpPr txBox="1"/>
          <p:nvPr/>
        </p:nvSpPr>
        <p:spPr>
          <a:xfrm>
            <a:off x="4499811" y="2334943"/>
            <a:ext cx="320039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Fase di screening </a:t>
            </a:r>
            <a:r>
              <a:rPr lang="it-IT" dirty="0"/>
              <a:t>ai sensi art. 22 della L.R. 10/2010 (</a:t>
            </a:r>
            <a:r>
              <a:rPr lang="it-IT" b="1" dirty="0"/>
              <a:t>Proponente</a:t>
            </a:r>
            <a:r>
              <a:rPr lang="it-IT" dirty="0"/>
              <a:t>)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C2F135D3-520B-3F8E-97FC-F9D09FCDF7DB}"/>
              </a:ext>
            </a:extLst>
          </p:cNvPr>
          <p:cNvSpPr/>
          <p:nvPr/>
        </p:nvSpPr>
        <p:spPr>
          <a:xfrm>
            <a:off x="3858167" y="2567794"/>
            <a:ext cx="485493" cy="23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21517EC-6BF1-0F89-8BC9-98C84CA56054}"/>
              </a:ext>
            </a:extLst>
          </p:cNvPr>
          <p:cNvSpPr txBox="1"/>
          <p:nvPr/>
        </p:nvSpPr>
        <p:spPr>
          <a:xfrm>
            <a:off x="4606231" y="4773665"/>
            <a:ext cx="324851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Provvedimento Espressione Parere NCVA </a:t>
            </a:r>
            <a:r>
              <a:rPr lang="it-IT" dirty="0"/>
              <a:t>(Autorità Competente )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77E86DA-7E86-5854-9B7F-F01F2DEF1B88}"/>
              </a:ext>
            </a:extLst>
          </p:cNvPr>
          <p:cNvSpPr/>
          <p:nvPr/>
        </p:nvSpPr>
        <p:spPr>
          <a:xfrm>
            <a:off x="932280" y="2270809"/>
            <a:ext cx="2628294" cy="45006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180B6D3A-05D8-D83B-683C-EF3E10D35D99}"/>
              </a:ext>
            </a:extLst>
          </p:cNvPr>
          <p:cNvSpPr/>
          <p:nvPr/>
        </p:nvSpPr>
        <p:spPr>
          <a:xfrm>
            <a:off x="5890575" y="4397009"/>
            <a:ext cx="306272" cy="310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830D0A6-73E4-5F77-8EFA-07F96DC53389}"/>
              </a:ext>
            </a:extLst>
          </p:cNvPr>
          <p:cNvSpPr txBox="1"/>
          <p:nvPr/>
        </p:nvSpPr>
        <p:spPr>
          <a:xfrm>
            <a:off x="3858167" y="3404493"/>
            <a:ext cx="457269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Trasmissione Documento Preliminare all’</a:t>
            </a:r>
            <a:r>
              <a:rPr lang="it-IT" b="1" dirty="0"/>
              <a:t>Autorità Competente</a:t>
            </a:r>
            <a:r>
              <a:rPr lang="it-IT" dirty="0"/>
              <a:t> (Nucleo Comunale Valutazioni Ambientali)</a:t>
            </a:r>
          </a:p>
        </p:txBody>
      </p:sp>
      <p:sp>
        <p:nvSpPr>
          <p:cNvPr id="4" name="Connettore 3"/>
          <p:cNvSpPr/>
          <p:nvPr/>
        </p:nvSpPr>
        <p:spPr>
          <a:xfrm>
            <a:off x="3825275" y="4880022"/>
            <a:ext cx="457973" cy="5227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180B6D3A-05D8-D83B-683C-EF3E10D35D99}"/>
              </a:ext>
            </a:extLst>
          </p:cNvPr>
          <p:cNvSpPr/>
          <p:nvPr/>
        </p:nvSpPr>
        <p:spPr>
          <a:xfrm>
            <a:off x="5870621" y="5696995"/>
            <a:ext cx="306272" cy="310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30D0A6-73E4-5F77-8EFA-07F96DC53389}"/>
              </a:ext>
            </a:extLst>
          </p:cNvPr>
          <p:cNvSpPr txBox="1"/>
          <p:nvPr/>
        </p:nvSpPr>
        <p:spPr>
          <a:xfrm>
            <a:off x="4054261" y="6077410"/>
            <a:ext cx="439142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Provvedimento Autorità Procedente </a:t>
            </a:r>
            <a:r>
              <a:rPr lang="it-IT" dirty="0"/>
              <a:t>(Amministrazione Comunale)</a:t>
            </a:r>
          </a:p>
        </p:txBody>
      </p:sp>
    </p:spTree>
    <p:extLst>
      <p:ext uri="{BB962C8B-B14F-4D97-AF65-F5344CB8AC3E}">
        <p14:creationId xmlns:p14="http://schemas.microsoft.com/office/powerpoint/2010/main" val="284939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13F63731-ECC0-4790-B693-1680CF4AE3B8}"/>
              </a:ext>
            </a:extLst>
          </p:cNvPr>
          <p:cNvSpPr/>
          <p:nvPr/>
        </p:nvSpPr>
        <p:spPr>
          <a:xfrm>
            <a:off x="887891" y="1130896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412351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388935" cy="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67219" y="4369443"/>
            <a:ext cx="3284305" cy="4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prstClr val="white"/>
                </a:solidFill>
                <a:latin typeface="Arial Narrow" panose="020B0606020202030204" pitchFamily="34" charset="0"/>
              </a:rPr>
              <a:t>PARCO      VIA     PIETRASANTINA</a:t>
            </a:r>
            <a:endParaRPr lang="it-IT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65" y="666664"/>
            <a:ext cx="6391996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EE6ED4-DA93-46A5-9D7F-A1B98883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534122"/>
            <a:ext cx="336235" cy="33623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8F8B7123-8933-4F74-94F6-8B3CDB76B62B}"/>
              </a:ext>
            </a:extLst>
          </p:cNvPr>
          <p:cNvSpPr/>
          <p:nvPr/>
        </p:nvSpPr>
        <p:spPr>
          <a:xfrm>
            <a:off x="1262263" y="1525415"/>
            <a:ext cx="7302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BURT n. 38 del 21/09/2022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5AD81A8-66D4-40A8-9C92-96980D7BA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62" y="1844274"/>
            <a:ext cx="3687927" cy="14031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4EE9D3-668A-4AD1-A183-434744B7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3" y="3429000"/>
            <a:ext cx="4462811" cy="3428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CD32BA8-F525-45F8-ABF1-ADE719AE2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87" y="1823893"/>
            <a:ext cx="4336280" cy="29578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7A2559D-A342-49A7-8B20-2A2FE07EC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756" y="4249970"/>
            <a:ext cx="4103928" cy="2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1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1022</Words>
  <Application>Microsoft Office PowerPoint</Application>
  <PresentationFormat>Presentazione su schermo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 Ciabatti</dc:creator>
  <cp:lastModifiedBy>Valeria Pagni</cp:lastModifiedBy>
  <cp:revision>390</cp:revision>
  <cp:lastPrinted>2022-09-29T11:06:17Z</cp:lastPrinted>
  <dcterms:created xsi:type="dcterms:W3CDTF">2019-11-25T11:07:47Z</dcterms:created>
  <dcterms:modified xsi:type="dcterms:W3CDTF">2022-09-29T15:10:38Z</dcterms:modified>
</cp:coreProperties>
</file>