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ppt/activeX/activeX27.xml" ContentType="application/vnd.ms-office.activeX+xml"/>
  <Override PartName="/ppt/activeX/activeX28.xml" ContentType="application/vnd.ms-office.activeX+xml"/>
  <Override PartName="/ppt/activeX/activeX29.xml" ContentType="application/vnd.ms-office.activeX+xml"/>
  <Override PartName="/ppt/activeX/activeX30.xml" ContentType="application/vnd.ms-office.activeX+xml"/>
  <Override PartName="/ppt/activeX/activeX31.xml" ContentType="application/vnd.ms-office.activeX+xml"/>
  <Override PartName="/ppt/activeX/activeX32.xml" ContentType="application/vnd.ms-office.activeX+xml"/>
  <Override PartName="/ppt/activeX/activeX3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66" r:id="rId3"/>
    <p:sldId id="273" r:id="rId4"/>
    <p:sldId id="297" r:id="rId5"/>
    <p:sldId id="275" r:id="rId6"/>
    <p:sldId id="276" r:id="rId7"/>
    <p:sldId id="277" r:id="rId8"/>
    <p:sldId id="282" r:id="rId9"/>
    <p:sldId id="298" r:id="rId10"/>
    <p:sldId id="264" r:id="rId11"/>
    <p:sldId id="269" r:id="rId12"/>
    <p:sldId id="299" r:id="rId13"/>
    <p:sldId id="300" r:id="rId14"/>
    <p:sldId id="301" r:id="rId15"/>
    <p:sldId id="283" r:id="rId16"/>
    <p:sldId id="286" r:id="rId17"/>
    <p:sldId id="284" r:id="rId18"/>
    <p:sldId id="262" r:id="rId19"/>
    <p:sldId id="287" r:id="rId20"/>
    <p:sldId id="288" r:id="rId21"/>
    <p:sldId id="272" r:id="rId22"/>
    <p:sldId id="293" r:id="rId23"/>
    <p:sldId id="285" r:id="rId24"/>
    <p:sldId id="289" r:id="rId25"/>
    <p:sldId id="292" r:id="rId26"/>
    <p:sldId id="290" r:id="rId27"/>
    <p:sldId id="291" r:id="rId28"/>
    <p:sldId id="268" r:id="rId29"/>
    <p:sldId id="294" r:id="rId30"/>
    <p:sldId id="295" r:id="rId31"/>
    <p:sldId id="296" r:id="rId32"/>
  </p:sldIdLst>
  <p:sldSz cx="9144000" cy="6858000" type="screen4x3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FFFFFF"/>
    <a:srgbClr val="F2F2F2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27.xml.rels><?xml version="1.0" encoding="UTF-8" standalone="yes"?>
<Relationships xmlns="http://schemas.openxmlformats.org/package/2006/relationships"><Relationship Id="rId1" Type="http://schemas.microsoft.com/office/2006/relationships/activeXControlBinary" Target="activeX27.bin"/></Relationships>
</file>

<file path=ppt/activeX/_rels/activeX28.xml.rels><?xml version="1.0" encoding="UTF-8" standalone="yes"?>
<Relationships xmlns="http://schemas.openxmlformats.org/package/2006/relationships"><Relationship Id="rId1" Type="http://schemas.microsoft.com/office/2006/relationships/activeXControlBinary" Target="activeX28.bin"/></Relationships>
</file>

<file path=ppt/activeX/_rels/activeX29.xml.rels><?xml version="1.0" encoding="UTF-8" standalone="yes"?>
<Relationships xmlns="http://schemas.openxmlformats.org/package/2006/relationships"><Relationship Id="rId1" Type="http://schemas.microsoft.com/office/2006/relationships/activeXControlBinary" Target="activeX29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30.xml.rels><?xml version="1.0" encoding="UTF-8" standalone="yes"?>
<Relationships xmlns="http://schemas.openxmlformats.org/package/2006/relationships"><Relationship Id="rId1" Type="http://schemas.microsoft.com/office/2006/relationships/activeXControlBinary" Target="activeX30.bin"/></Relationships>
</file>

<file path=ppt/activeX/_rels/activeX31.xml.rels><?xml version="1.0" encoding="UTF-8" standalone="yes"?>
<Relationships xmlns="http://schemas.openxmlformats.org/package/2006/relationships"><Relationship Id="rId1" Type="http://schemas.microsoft.com/office/2006/relationships/activeXControlBinary" Target="activeX31.bin"/></Relationships>
</file>

<file path=ppt/activeX/_rels/activeX32.xml.rels><?xml version="1.0" encoding="UTF-8" standalone="yes"?>
<Relationships xmlns="http://schemas.openxmlformats.org/package/2006/relationships"><Relationship Id="rId1" Type="http://schemas.microsoft.com/office/2006/relationships/activeXControlBinary" Target="activeX32.bin"/></Relationships>
</file>

<file path=ppt/activeX/_rels/activeX33.xml.rels><?xml version="1.0" encoding="UTF-8" standalone="yes"?>
<Relationships xmlns="http://schemas.openxmlformats.org/package/2006/relationships"><Relationship Id="rId1" Type="http://schemas.microsoft.com/office/2006/relationships/activeXControlBinary" Target="activeX3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10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11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12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13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14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15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16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17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18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19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20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21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22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23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24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25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26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27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28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29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3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30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31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32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33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4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5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6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7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8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9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25/11/2021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75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25/11/2021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6178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25/11/2021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572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25/11/2021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8835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25/11/2021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18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25/11/2021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210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25/11/2021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47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25/11/2021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927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25/11/2021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549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25/11/2021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326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25/11/2021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3717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F28FE-309A-4C84-AE8D-3DC030CB9260}" type="datetimeFigureOut">
              <a:rPr lang="it-IT" smtClean="0"/>
              <a:t>25/11/2021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571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omune.pisa.it/it/ufficio/24826/Garante-della-Comunicazione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2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7.png"/><Relationship Id="rId17" Type="http://schemas.openxmlformats.org/officeDocument/2006/relationships/image" Target="../media/image9.wmf"/><Relationship Id="rId2" Type="http://schemas.openxmlformats.org/officeDocument/2006/relationships/control" Target="../activeX/activeX1.xml"/><Relationship Id="rId16" Type="http://schemas.openxmlformats.org/officeDocument/2006/relationships/image" Target="../media/image8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slideLayout" Target="../slideLayouts/slideLayout1.xml"/><Relationship Id="rId5" Type="http://schemas.openxmlformats.org/officeDocument/2006/relationships/control" Target="../activeX/activeX4.xml"/><Relationship Id="rId15" Type="http://schemas.openxmlformats.org/officeDocument/2006/relationships/hyperlink" Target="mailto:comune.pisa@postacert.toscana.it" TargetMode="External"/><Relationship Id="rId10" Type="http://schemas.openxmlformats.org/officeDocument/2006/relationships/control" Target="../activeX/activeX9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hyperlink" Target="mailto:garantedellacomunicazione@comune.pisa.it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6.xml"/><Relationship Id="rId13" Type="http://schemas.openxmlformats.org/officeDocument/2006/relationships/image" Target="../media/image2.png"/><Relationship Id="rId3" Type="http://schemas.openxmlformats.org/officeDocument/2006/relationships/control" Target="../activeX/activeX11.xml"/><Relationship Id="rId7" Type="http://schemas.openxmlformats.org/officeDocument/2006/relationships/control" Target="../activeX/activeX15.xml"/><Relationship Id="rId12" Type="http://schemas.openxmlformats.org/officeDocument/2006/relationships/image" Target="../media/image7.png"/><Relationship Id="rId2" Type="http://schemas.openxmlformats.org/officeDocument/2006/relationships/control" Target="../activeX/activeX10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4.xml"/><Relationship Id="rId11" Type="http://schemas.openxmlformats.org/officeDocument/2006/relationships/slideLayout" Target="../slideLayouts/slideLayout1.xml"/><Relationship Id="rId5" Type="http://schemas.openxmlformats.org/officeDocument/2006/relationships/control" Target="../activeX/activeX13.xml"/><Relationship Id="rId15" Type="http://schemas.openxmlformats.org/officeDocument/2006/relationships/image" Target="../media/image9.wmf"/><Relationship Id="rId10" Type="http://schemas.openxmlformats.org/officeDocument/2006/relationships/control" Target="../activeX/activeX18.xml"/><Relationship Id="rId4" Type="http://schemas.openxmlformats.org/officeDocument/2006/relationships/control" Target="../activeX/activeX12.xml"/><Relationship Id="rId9" Type="http://schemas.openxmlformats.org/officeDocument/2006/relationships/control" Target="../activeX/activeX17.xml"/><Relationship Id="rId14" Type="http://schemas.openxmlformats.org/officeDocument/2006/relationships/image" Target="../media/image8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25.xml"/><Relationship Id="rId13" Type="http://schemas.openxmlformats.org/officeDocument/2006/relationships/image" Target="../media/image2.png"/><Relationship Id="rId18" Type="http://schemas.openxmlformats.org/officeDocument/2006/relationships/image" Target="../media/image9.wmf"/><Relationship Id="rId3" Type="http://schemas.openxmlformats.org/officeDocument/2006/relationships/control" Target="../activeX/activeX20.xml"/><Relationship Id="rId7" Type="http://schemas.openxmlformats.org/officeDocument/2006/relationships/control" Target="../activeX/activeX24.xml"/><Relationship Id="rId12" Type="http://schemas.openxmlformats.org/officeDocument/2006/relationships/image" Target="../media/image7.png"/><Relationship Id="rId17" Type="http://schemas.openxmlformats.org/officeDocument/2006/relationships/image" Target="../media/image8.wmf"/><Relationship Id="rId2" Type="http://schemas.openxmlformats.org/officeDocument/2006/relationships/control" Target="../activeX/activeX19.xml"/><Relationship Id="rId16" Type="http://schemas.openxmlformats.org/officeDocument/2006/relationships/image" Target="../media/image12.PNG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23.xml"/><Relationship Id="rId11" Type="http://schemas.openxmlformats.org/officeDocument/2006/relationships/slideLayout" Target="../slideLayouts/slideLayout1.xml"/><Relationship Id="rId5" Type="http://schemas.openxmlformats.org/officeDocument/2006/relationships/control" Target="../activeX/activeX22.xml"/><Relationship Id="rId15" Type="http://schemas.openxmlformats.org/officeDocument/2006/relationships/image" Target="../media/image11.PNG"/><Relationship Id="rId10" Type="http://schemas.openxmlformats.org/officeDocument/2006/relationships/control" Target="../activeX/activeX27.xml"/><Relationship Id="rId4" Type="http://schemas.openxmlformats.org/officeDocument/2006/relationships/control" Target="../activeX/activeX21.xml"/><Relationship Id="rId9" Type="http://schemas.openxmlformats.org/officeDocument/2006/relationships/control" Target="../activeX/activeX26.xml"/><Relationship Id="rId1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9.wmf"/><Relationship Id="rId3" Type="http://schemas.openxmlformats.org/officeDocument/2006/relationships/control" Target="../activeX/activeX29.xml"/><Relationship Id="rId7" Type="http://schemas.openxmlformats.org/officeDocument/2006/relationships/control" Target="../activeX/activeX33.xml"/><Relationship Id="rId12" Type="http://schemas.openxmlformats.org/officeDocument/2006/relationships/image" Target="../media/image8.wmf"/><Relationship Id="rId2" Type="http://schemas.openxmlformats.org/officeDocument/2006/relationships/control" Target="../activeX/activeX28.xml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32.xml"/><Relationship Id="rId11" Type="http://schemas.openxmlformats.org/officeDocument/2006/relationships/image" Target="../media/image13.png"/><Relationship Id="rId5" Type="http://schemas.openxmlformats.org/officeDocument/2006/relationships/control" Target="../activeX/activeX31.xml"/><Relationship Id="rId10" Type="http://schemas.openxmlformats.org/officeDocument/2006/relationships/image" Target="../media/image2.png"/><Relationship Id="rId4" Type="http://schemas.openxmlformats.org/officeDocument/2006/relationships/control" Target="../activeX/activeX30.xml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4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2.png"/><Relationship Id="rId7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10" Type="http://schemas.openxmlformats.org/officeDocument/2006/relationships/image" Target="../media/image23.JPG"/><Relationship Id="rId4" Type="http://schemas.openxmlformats.org/officeDocument/2006/relationships/image" Target="../media/image4.jpg"/><Relationship Id="rId9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jp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12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4.jpg"/><Relationship Id="rId15" Type="http://schemas.openxmlformats.org/officeDocument/2006/relationships/image" Target="../media/image33.jpeg"/><Relationship Id="rId10" Type="http://schemas.openxmlformats.org/officeDocument/2006/relationships/image" Target="../media/image28.jpg"/><Relationship Id="rId4" Type="http://schemas.openxmlformats.org/officeDocument/2006/relationships/image" Target="../media/image17.jpeg"/><Relationship Id="rId9" Type="http://schemas.openxmlformats.org/officeDocument/2006/relationships/image" Target="../media/image27.jpg"/><Relationship Id="rId1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2.png"/><Relationship Id="rId7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4.jp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075AEA04-CDB6-4A62-BE88-952606A4440F}"/>
              </a:ext>
            </a:extLst>
          </p:cNvPr>
          <p:cNvGrpSpPr/>
          <p:nvPr/>
        </p:nvGrpSpPr>
        <p:grpSpPr>
          <a:xfrm>
            <a:off x="875884" y="3645445"/>
            <a:ext cx="7963728" cy="692204"/>
            <a:chOff x="875884" y="3528968"/>
            <a:chExt cx="7963728" cy="692204"/>
          </a:xfrm>
        </p:grpSpPr>
        <p:sp>
          <p:nvSpPr>
            <p:cNvPr id="19" name="Freccia a pentagono 18">
              <a:extLst>
                <a:ext uri="{FF2B5EF4-FFF2-40B4-BE49-F238E27FC236}">
                  <a16:creationId xmlns:a16="http://schemas.microsoft.com/office/drawing/2014/main" id="{A6ACCAE0-CD5B-4F64-9C2D-A9511FED45B1}"/>
                </a:ext>
              </a:extLst>
            </p:cNvPr>
            <p:cNvSpPr/>
            <p:nvPr/>
          </p:nvSpPr>
          <p:spPr>
            <a:xfrm>
              <a:off x="875884" y="3528968"/>
              <a:ext cx="7963728" cy="692204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5" name="Text Box 6">
              <a:extLst>
                <a:ext uri="{FF2B5EF4-FFF2-40B4-BE49-F238E27FC236}">
                  <a16:creationId xmlns:a16="http://schemas.microsoft.com/office/drawing/2014/main" id="{F25EFE20-12C2-46B7-891F-2ABEA1B27F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490" y="3697723"/>
              <a:ext cx="7471884" cy="4740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2200" b="1" dirty="0">
                  <a:solidFill>
                    <a:srgbClr val="006666"/>
                  </a:solidFill>
                  <a:latin typeface="Lucida Handwriting" panose="03010101010101010101" pitchFamily="66" charset="0"/>
                  <a:cs typeface="IrisUPC" panose="020B0604020202020204" pitchFamily="34" charset="-34"/>
                </a:rPr>
                <a:t>P.S.I</a:t>
              </a:r>
              <a:r>
                <a:rPr lang="it-IT" altLang="it-IT" sz="2000" b="1" dirty="0">
                  <a:solidFill>
                    <a:srgbClr val="006666"/>
                  </a:solidFill>
                  <a:latin typeface="Lucida Handwriting" panose="03010101010101010101" pitchFamily="66" charset="0"/>
                  <a:cs typeface="IrisUPC" panose="020B0604020202020204" pitchFamily="34" charset="-34"/>
                </a:rPr>
                <a:t>: </a:t>
              </a:r>
              <a:r>
                <a:rPr lang="it-IT" altLang="it-IT" b="1" dirty="0">
                  <a:solidFill>
                    <a:srgbClr val="006666"/>
                  </a:solidFill>
                  <a:latin typeface="Lucida Handwriting" panose="03010101010101010101" pitchFamily="66" charset="0"/>
                  <a:cs typeface="IrisUPC" panose="020B0604020202020204" pitchFamily="34" charset="-34"/>
                </a:rPr>
                <a:t>per un progetto di territorio Pisa-Cascina</a:t>
              </a:r>
              <a:endParaRPr kumimoji="0" lang="it-IT" altLang="it-IT" b="1" i="0" u="none" strike="noStrike" cap="none" normalizeH="0" baseline="0" dirty="0">
                <a:ln>
                  <a:noFill/>
                </a:ln>
                <a:solidFill>
                  <a:srgbClr val="006666"/>
                </a:solidFill>
                <a:effectLst/>
                <a:latin typeface="Lucida Handwriting" panose="03010101010101010101" pitchFamily="66" charset="0"/>
                <a:cs typeface="IrisUPC" panose="020B0604020202020204" pitchFamily="34" charset="-34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006666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54945C5A-865F-4F29-B05C-BB26E555F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2357" y="1944372"/>
            <a:ext cx="5919704" cy="83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u="sng" dirty="0">
                <a:solidFill>
                  <a:srgbClr val="006666"/>
                </a:solidFill>
                <a:latin typeface="Arial Narrow" panose="020B0606020202030204" pitchFamily="34" charset="0"/>
              </a:rPr>
              <a:t>INCONTRO PUBBLICO CON LA CITTADINANZA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2200" b="0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878088F5-2C80-414E-926B-F38A89D6E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015" y="1386876"/>
            <a:ext cx="5919704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Percorso di informazione e partecipazione: </a:t>
            </a:r>
            <a:endParaRPr kumimoji="0" lang="it-IT" altLang="it-IT" sz="1600" b="1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380D7648-AB21-4241-BAAB-A6D7F6269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85" y="2756805"/>
            <a:ext cx="1815551" cy="711493"/>
          </a:xfrm>
          <a:prstGeom prst="rect">
            <a:avLst/>
          </a:prstGeom>
        </p:spPr>
      </p:pic>
      <p:sp>
        <p:nvSpPr>
          <p:cNvPr id="23" name="Text Box 6">
            <a:extLst>
              <a:ext uri="{FF2B5EF4-FFF2-40B4-BE49-F238E27FC236}">
                <a16:creationId xmlns:a16="http://schemas.microsoft.com/office/drawing/2014/main" id="{CC6931B7-52F0-41A2-BCAF-374880AAD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239" y="2737529"/>
            <a:ext cx="4027836" cy="90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Domus Mazziniana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Pisa, via Massimo D’Azeglio n°14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D95A88A4-CC12-41B1-9ED3-E1F123F4D35D}"/>
              </a:ext>
            </a:extLst>
          </p:cNvPr>
          <p:cNvSpPr/>
          <p:nvPr/>
        </p:nvSpPr>
        <p:spPr>
          <a:xfrm>
            <a:off x="3594468" y="2384357"/>
            <a:ext cx="20778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200" b="1">
                <a:solidFill>
                  <a:srgbClr val="C00000"/>
                </a:solidFill>
                <a:latin typeface="Arial Narrow" panose="020B0606020202030204" pitchFamily="34" charset="0"/>
              </a:rPr>
              <a:t>Mercoledì 15 </a:t>
            </a:r>
            <a:r>
              <a:rPr lang="it-IT" altLang="it-IT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Gennaio ore 17,00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C11E35FA-CCB8-4C20-BB8C-392F2D8791A8}"/>
              </a:ext>
            </a:extLst>
          </p:cNvPr>
          <p:cNvSpPr/>
          <p:nvPr/>
        </p:nvSpPr>
        <p:spPr>
          <a:xfrm>
            <a:off x="1213177" y="5665309"/>
            <a:ext cx="3880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1200" b="1" dirty="0">
                <a:solidFill>
                  <a:srgbClr val="006666"/>
                </a:solidFill>
                <a:latin typeface="Arial Narrow" panose="020B0606020202030204" pitchFamily="34" charset="0"/>
              </a:rPr>
              <a:t>3. IL PROCEDIMENTO DI FORMAZIONE DEL PIANO STRUTTURALE INTERCOMUNALE ED I SUOI CONTENUTI</a:t>
            </a:r>
            <a:endParaRPr lang="it-IT" sz="1200" dirty="0">
              <a:solidFill>
                <a:srgbClr val="006666"/>
              </a:solidFill>
              <a:latin typeface="Arial Narrow" panose="020B0606020202030204" pitchFamily="34" charset="0"/>
            </a:endParaRP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DA1A9C1E-A56D-4DED-B70A-9B90A67A419D}"/>
              </a:ext>
            </a:extLst>
          </p:cNvPr>
          <p:cNvSpPr/>
          <p:nvPr/>
        </p:nvSpPr>
        <p:spPr>
          <a:xfrm>
            <a:off x="6252729" y="4524474"/>
            <a:ext cx="10631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PARTECIPANO:</a:t>
            </a:r>
            <a:endParaRPr lang="it-IT" sz="11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F69790A2-8051-4C73-B746-F8164D464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874" y="4815618"/>
            <a:ext cx="336235" cy="336235"/>
          </a:xfrm>
          <a:prstGeom prst="rect">
            <a:avLst/>
          </a:prstGeom>
        </p:spPr>
      </p:pic>
      <p:sp>
        <p:nvSpPr>
          <p:cNvPr id="43" name="Rettangolo 42">
            <a:extLst>
              <a:ext uri="{FF2B5EF4-FFF2-40B4-BE49-F238E27FC236}">
                <a16:creationId xmlns:a16="http://schemas.microsoft.com/office/drawing/2014/main" id="{EB38A880-0CA8-46D2-A32E-B2B949EECAC3}"/>
              </a:ext>
            </a:extLst>
          </p:cNvPr>
          <p:cNvSpPr/>
          <p:nvPr/>
        </p:nvSpPr>
        <p:spPr>
          <a:xfrm>
            <a:off x="6006018" y="4852931"/>
            <a:ext cx="18838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1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Amministratori dei due comuni</a:t>
            </a:r>
            <a:endParaRPr lang="it-IT" sz="11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93C9CFD8-54F5-4A45-9555-6FD6A304FAF1}"/>
              </a:ext>
            </a:extLst>
          </p:cNvPr>
          <p:cNvSpPr/>
          <p:nvPr/>
        </p:nvSpPr>
        <p:spPr>
          <a:xfrm>
            <a:off x="6017124" y="5211812"/>
            <a:ext cx="301236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1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Responsabile del procedimento: Ing. Daisy Ricci</a:t>
            </a:r>
          </a:p>
          <a:p>
            <a:r>
              <a:rPr lang="it-IT" sz="11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Coordinatore Ufficio di Piano: arch. Sandro Ciabatti</a:t>
            </a:r>
          </a:p>
          <a:p>
            <a:r>
              <a:rPr lang="it-IT" sz="11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Ufficio di piano: arch. Alice Lenzi</a:t>
            </a:r>
            <a:endParaRPr lang="it-IT" sz="11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2F6A01DC-0B60-4B84-B9A4-CE80759C45FB}"/>
              </a:ext>
            </a:extLst>
          </p:cNvPr>
          <p:cNvSpPr/>
          <p:nvPr/>
        </p:nvSpPr>
        <p:spPr>
          <a:xfrm>
            <a:off x="6036059" y="5818247"/>
            <a:ext cx="28095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11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Garante unico dell’informazione e partecipazione: dott.ssa Valeria Pagni</a:t>
            </a:r>
            <a:endParaRPr lang="it-IT" sz="11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A54A14A5-ED94-4BAA-BF85-DE4E28834C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92" y="5314900"/>
            <a:ext cx="336235" cy="336235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868B7D5A-56D2-4929-B59A-BC3B558FF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824" y="5866236"/>
            <a:ext cx="336235" cy="336235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21FAB3F4-78FD-4A53-A4F7-3315C15BB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84" y="4734887"/>
            <a:ext cx="336235" cy="336235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2F51B0D4-8ACE-48EC-AE8D-E8BE55DA2C21}"/>
              </a:ext>
            </a:extLst>
          </p:cNvPr>
          <p:cNvSpPr/>
          <p:nvPr/>
        </p:nvSpPr>
        <p:spPr>
          <a:xfrm>
            <a:off x="1204028" y="4772200"/>
            <a:ext cx="36913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200" b="1" dirty="0">
                <a:solidFill>
                  <a:srgbClr val="006666"/>
                </a:solidFill>
                <a:latin typeface="Arial Narrow" panose="020B0606020202030204" pitchFamily="34" charset="0"/>
              </a:rPr>
              <a:t>1. LA PARTECIPAZIONE NEL GOVERNO DEL TERRITORIO</a:t>
            </a:r>
            <a:endParaRPr lang="it-IT" sz="1200" dirty="0">
              <a:solidFill>
                <a:srgbClr val="006666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D36682B0-B6D5-42D5-8613-D33537D00A55}"/>
              </a:ext>
            </a:extLst>
          </p:cNvPr>
          <p:cNvSpPr/>
          <p:nvPr/>
        </p:nvSpPr>
        <p:spPr>
          <a:xfrm>
            <a:off x="1215134" y="5229717"/>
            <a:ext cx="21795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200" b="1" dirty="0">
                <a:solidFill>
                  <a:srgbClr val="006666"/>
                </a:solidFill>
                <a:latin typeface="Arial Narrow" panose="020B0606020202030204" pitchFamily="34" charset="0"/>
              </a:rPr>
              <a:t>2. LA FINALITA’ DELL’INCONTRO</a:t>
            </a:r>
            <a:endParaRPr lang="it-IT" sz="1200" dirty="0">
              <a:solidFill>
                <a:srgbClr val="006666"/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676D48E3-6F2E-4872-A469-9538F53975D7}"/>
              </a:ext>
            </a:extLst>
          </p:cNvPr>
          <p:cNvSpPr/>
          <p:nvPr/>
        </p:nvSpPr>
        <p:spPr>
          <a:xfrm>
            <a:off x="783779" y="4449936"/>
            <a:ext cx="10054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1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PROGRAMMA:</a:t>
            </a:r>
            <a:endParaRPr lang="it-IT" sz="11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991A9A6D-23DC-47FC-8826-B576763CFA93}"/>
              </a:ext>
            </a:extLst>
          </p:cNvPr>
          <p:cNvSpPr/>
          <p:nvPr/>
        </p:nvSpPr>
        <p:spPr>
          <a:xfrm>
            <a:off x="1228067" y="6297662"/>
            <a:ext cx="3370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200" b="1" dirty="0">
                <a:solidFill>
                  <a:srgbClr val="006666"/>
                </a:solidFill>
                <a:latin typeface="Arial Narrow" panose="020B0606020202030204" pitchFamily="34" charset="0"/>
              </a:rPr>
              <a:t>4. INTRODUZIONE ALLO STATUTO DEL TERRITORIO</a:t>
            </a:r>
            <a:endParaRPr lang="it-IT" sz="1200" dirty="0">
              <a:solidFill>
                <a:srgbClr val="006666"/>
              </a:solidFill>
              <a:latin typeface="Arial Narrow" panose="020B0606020202030204" pitchFamily="34" charset="0"/>
            </a:endParaRP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A03AEDA1-DFCF-4418-A188-322FA4196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88" y="5186063"/>
            <a:ext cx="336235" cy="336235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A2D31A7D-54BD-4CC6-BDCB-75276537B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61" y="5683437"/>
            <a:ext cx="336235" cy="336235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815646D5-39FE-4FC7-B0F4-9710BA000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34" y="6264076"/>
            <a:ext cx="336235" cy="3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81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633" y="52242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Freccia a pentagono 18">
            <a:extLst>
              <a:ext uri="{FF2B5EF4-FFF2-40B4-BE49-F238E27FC236}">
                <a16:creationId xmlns:a16="http://schemas.microsoft.com/office/drawing/2014/main" id="{A6ACCAE0-CD5B-4F64-9C2D-A9511FED45B1}"/>
              </a:ext>
            </a:extLst>
          </p:cNvPr>
          <p:cNvSpPr/>
          <p:nvPr/>
        </p:nvSpPr>
        <p:spPr>
          <a:xfrm>
            <a:off x="887891" y="1227540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</a:rPr>
              <a:t>Informazione e Partecipazione: Programma Attività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</a:rPr>
              <a:t>( art. 17 L. R. Toscana n. 65/2014)</a:t>
            </a:r>
          </a:p>
        </p:txBody>
      </p:sp>
      <p:sp>
        <p:nvSpPr>
          <p:cNvPr id="53" name="Rettangolo 52"/>
          <p:cNvSpPr/>
          <p:nvPr/>
        </p:nvSpPr>
        <p:spPr>
          <a:xfrm>
            <a:off x="1742536" y="2484408"/>
            <a:ext cx="7165390" cy="36163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it-IT" sz="1600" u="sng" dirty="0">
                <a:latin typeface="Century Gothic" panose="020B0502020202020204" pitchFamily="34" charset="0"/>
              </a:rPr>
              <a:t>Percorso di informazione e formazione</a:t>
            </a:r>
          </a:p>
          <a:p>
            <a:pPr lvl="0" algn="ctr"/>
            <a:endParaRPr lang="it-IT" sz="1600" u="sng" dirty="0">
              <a:latin typeface="Century Gothic" panose="020B0502020202020204" pitchFamily="34" charset="0"/>
            </a:endParaRPr>
          </a:p>
          <a:p>
            <a:pPr algn="just"/>
            <a:r>
              <a:rPr lang="it-IT" sz="1600" dirty="0">
                <a:latin typeface="Arial Narrow" pitchFamily="34" charset="0"/>
              </a:rPr>
              <a:t>Per avvicinare i cittadini al Piano Strutturale Intercomunale e arricchirlo di contenuti sia in termini di conoscenza che di scelte strategiche, le amministrazioni comunali coinvolte hanno  pensato a un percorso di partecipazione, articolato in più incontri, alcuni in condivisione, altri riservati alle due diverse realtà territoriali.</a:t>
            </a:r>
            <a:endParaRPr lang="it-IT" dirty="0">
              <a:latin typeface="Arial Narrow" pitchFamily="34" charset="0"/>
            </a:endParaRPr>
          </a:p>
          <a:p>
            <a:r>
              <a:rPr lang="it-IT" sz="1600" dirty="0">
                <a:latin typeface="Arial Narrow" pitchFamily="34" charset="0"/>
                <a:ea typeface="Calibri" panose="020F0502020204030204" pitchFamily="34" charset="0"/>
                <a:cs typeface="LiberationSerif"/>
              </a:rPr>
              <a:t>Di ogni iniziativa o altro tipo di notizia utile attinente al Piano Strutturale Intercomunale sarà data informazione mediante gli strumenti di comunicazione diretta e indiretta ( media </a:t>
            </a:r>
            <a:r>
              <a:rPr lang="it-IT" sz="1600" dirty="0" err="1">
                <a:latin typeface="Arial Narrow" pitchFamily="34" charset="0"/>
                <a:ea typeface="Calibri" panose="020F0502020204030204" pitchFamily="34" charset="0"/>
                <a:cs typeface="LiberationSerif"/>
              </a:rPr>
              <a:t>one</a:t>
            </a:r>
            <a:r>
              <a:rPr lang="it-IT" sz="1600" dirty="0">
                <a:latin typeface="Arial Narrow" pitchFamily="34" charset="0"/>
                <a:ea typeface="Calibri" panose="020F0502020204030204" pitchFamily="34" charset="0"/>
                <a:cs typeface="LiberationSerif"/>
              </a:rPr>
              <a:t> to </a:t>
            </a:r>
            <a:r>
              <a:rPr lang="it-IT" sz="1600" dirty="0" err="1">
                <a:latin typeface="Arial Narrow" pitchFamily="34" charset="0"/>
                <a:ea typeface="Calibri" panose="020F0502020204030204" pitchFamily="34" charset="0"/>
                <a:cs typeface="LiberationSerif"/>
              </a:rPr>
              <a:t>one</a:t>
            </a:r>
            <a:r>
              <a:rPr lang="it-IT" sz="1600" dirty="0">
                <a:latin typeface="Arial Narrow" pitchFamily="34" charset="0"/>
                <a:ea typeface="Calibri" panose="020F0502020204030204" pitchFamily="34" charset="0"/>
                <a:cs typeface="LiberationSerif"/>
              </a:rPr>
              <a:t>;  stampa) di cui al Piano delle Comunicazioni dell’amministrazione comunale e avviso sulla pagina web del Garante.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latin typeface="Arial Narrow" pitchFamily="34" charset="0"/>
                <a:ea typeface="Calibri" panose="020F0502020204030204" pitchFamily="34" charset="0"/>
                <a:cs typeface="LiberationSerif"/>
              </a:rPr>
              <a:t>Pagina del Garante:</a:t>
            </a:r>
          </a:p>
          <a:p>
            <a:pPr>
              <a:lnSpc>
                <a:spcPct val="150000"/>
              </a:lnSpc>
            </a:pPr>
            <a:r>
              <a:rPr lang="it-IT" dirty="0">
                <a:latin typeface="Arial Narrow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https://www.comune.pisa.it/it/ufficio/24826/Garante-della-Comunicazione.html</a:t>
            </a:r>
            <a:endParaRPr lang="it-IT" dirty="0">
              <a:latin typeface="Arial Narrow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it-IT" dirty="0"/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9B2FD060-DB3D-5246-9C75-976237C34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27" y="6535905"/>
            <a:ext cx="2814598" cy="29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Relatore: Dott.ssa Valeria Pagni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038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755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80256" y="4191206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37176" y="813389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Freccia a pentagono 18">
            <a:extLst>
              <a:ext uri="{FF2B5EF4-FFF2-40B4-BE49-F238E27FC236}">
                <a16:creationId xmlns:a16="http://schemas.microsoft.com/office/drawing/2014/main" id="{A6ACCAE0-CD5B-4F64-9C2D-A9511FED45B1}"/>
              </a:ext>
            </a:extLst>
          </p:cNvPr>
          <p:cNvSpPr/>
          <p:nvPr/>
        </p:nvSpPr>
        <p:spPr>
          <a:xfrm>
            <a:off x="884510" y="124547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</a:rPr>
              <a:t>Informazione e Partecipazione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</a:rPr>
              <a:t>( artt. 37-38 L. R. Toscana n. 65/2014)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DC968C20-CBCF-7141-A638-58128BA95CB1}"/>
              </a:ext>
            </a:extLst>
          </p:cNvPr>
          <p:cNvSpPr/>
          <p:nvPr/>
        </p:nvSpPr>
        <p:spPr>
          <a:xfrm>
            <a:off x="3958258" y="2031679"/>
            <a:ext cx="5059709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it-IT" sz="1600" dirty="0">
                <a:latin typeface="Arial Narrow" pitchFamily="34" charset="0"/>
              </a:rPr>
              <a:t>Depositando la scheda prestampata :</a:t>
            </a:r>
          </a:p>
          <a:p>
            <a:pPr marL="800100" lvl="1" indent="-342900">
              <a:buFont typeface="+mj-lt"/>
              <a:buAutoNum type="alphaLcParenR"/>
            </a:pPr>
            <a:r>
              <a:rPr lang="it-IT" sz="1600" dirty="0">
                <a:latin typeface="Arial Narrow" pitchFamily="34" charset="0"/>
              </a:rPr>
              <a:t>In occasione degli incontri pubblici</a:t>
            </a:r>
          </a:p>
          <a:p>
            <a:pPr marL="800100" lvl="1" indent="-342900">
              <a:buFont typeface="+mj-lt"/>
              <a:buAutoNum type="alphaLcParenR"/>
            </a:pPr>
            <a:r>
              <a:rPr lang="it-IT" sz="1600" dirty="0">
                <a:latin typeface="Arial Narrow" pitchFamily="34" charset="0"/>
              </a:rPr>
              <a:t>presso il punto di informazione/consultazione    della Direzione Urbanistica –Edilizia Privata ( Comune di Pisa) e Ufficio Urbanistica e SIT ( Comune di Cascina)</a:t>
            </a:r>
          </a:p>
          <a:p>
            <a:pPr marL="800100" lvl="1" indent="-342900">
              <a:buFont typeface="+mj-lt"/>
              <a:buAutoNum type="alphaLcParenR"/>
            </a:pPr>
            <a:r>
              <a:rPr lang="it-IT" sz="1600" dirty="0">
                <a:latin typeface="Arial Narrow" pitchFamily="34" charset="0"/>
              </a:rPr>
              <a:t>inviando la scheda all’all’indirizzo mail  del    garante:           </a:t>
            </a:r>
            <a:r>
              <a:rPr lang="it-IT" sz="1600" dirty="0">
                <a:latin typeface="Arial Narrow" pitchFamily="34" charset="0"/>
                <a:hlinkClick r:id="rId14"/>
              </a:rPr>
              <a:t>garantedellacomunicazione@comune.pisa.it</a:t>
            </a:r>
            <a:r>
              <a:rPr lang="it-IT" sz="1600" dirty="0">
                <a:latin typeface="Arial Narrow" pitchFamily="34" charset="0"/>
              </a:rPr>
              <a:t>;</a:t>
            </a:r>
          </a:p>
          <a:p>
            <a:pPr marL="342900" indent="-342900">
              <a:buFont typeface="+mj-lt"/>
              <a:buAutoNum type="alphaUcPeriod"/>
            </a:pPr>
            <a:endParaRPr lang="it-IT" sz="1600" dirty="0">
              <a:latin typeface="Arial Narrow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it-IT" sz="1600" dirty="0">
                <a:latin typeface="Arial Narrow" pitchFamily="34" charset="0"/>
              </a:rPr>
              <a:t>Avvalendosi del servizio online attivo sul sito del comune di Pisa  (previa registrazione (</a:t>
            </a:r>
            <a:r>
              <a:rPr lang="it-IT" sz="1600" dirty="0" err="1">
                <a:latin typeface="Arial Narrow" pitchFamily="34" charset="0"/>
              </a:rPr>
              <a:t>Citel</a:t>
            </a:r>
            <a:r>
              <a:rPr lang="it-IT" sz="1600" dirty="0">
                <a:latin typeface="Arial Narrow" pitchFamily="34" charset="0"/>
              </a:rPr>
              <a:t>) o tramite SPID) sezione urbanistica/accedi alle tue istanze/ «contributo Piano strutturale Intercomunale».</a:t>
            </a:r>
          </a:p>
          <a:p>
            <a:pPr marL="342900" indent="-342900">
              <a:buFont typeface="+mj-lt"/>
              <a:buAutoNum type="alphaUcPeriod"/>
            </a:pPr>
            <a:endParaRPr lang="it-IT" sz="1600" dirty="0">
              <a:latin typeface="Arial Narrow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it-IT" sz="1600" dirty="0">
                <a:latin typeface="Arial Narrow" pitchFamily="34" charset="0"/>
              </a:rPr>
              <a:t>Trasmettere  le proposte più complesse all’indirizzo di posta elettronica certificata del comune di Pisa: </a:t>
            </a:r>
            <a:r>
              <a:rPr lang="it-IT" sz="1600" dirty="0">
                <a:hlinkClick r:id="rId15"/>
              </a:rPr>
              <a:t>comune.pisa@postacert.toscana.it</a:t>
            </a:r>
            <a:r>
              <a:rPr lang="it-IT" sz="1600" dirty="0"/>
              <a:t> ,      all’attenzione </a:t>
            </a:r>
            <a:r>
              <a:rPr lang="it-IT" sz="1600" dirty="0" err="1"/>
              <a:t>dell’ing</a:t>
            </a:r>
            <a:r>
              <a:rPr lang="it-IT" sz="1600" dirty="0"/>
              <a:t>. Daisy Ricci, arch. Sandro Ciabatti e Garante dell’informazione e partecipazione</a:t>
            </a:r>
            <a:endParaRPr lang="it-IT" sz="1600" dirty="0">
              <a:latin typeface="Arial Narrow" pitchFamily="34" charset="0"/>
            </a:endParaRPr>
          </a:p>
          <a:p>
            <a:pPr marL="342900" indent="-342900">
              <a:buFont typeface="+mj-lt"/>
              <a:buAutoNum type="alphaUcPeriod"/>
            </a:pPr>
            <a:endParaRPr lang="it-IT" sz="1600" dirty="0">
              <a:latin typeface="Arial Narrow" pitchFamily="34" charset="0"/>
            </a:endParaRPr>
          </a:p>
          <a:p>
            <a:pPr marL="342900" indent="-342900">
              <a:buFont typeface="+mj-lt"/>
              <a:buAutoNum type="alphaUcPeriod"/>
            </a:pPr>
            <a:endParaRPr lang="it-IT" sz="1600" dirty="0">
              <a:latin typeface="Arial Narrow" pitchFamily="34" charset="0"/>
            </a:endParaRPr>
          </a:p>
          <a:p>
            <a:pPr marL="342900" indent="-342900"/>
            <a:r>
              <a:rPr lang="it-IT" sz="1600" dirty="0">
                <a:latin typeface="Arial Narrow" pitchFamily="34" charset="0"/>
              </a:rPr>
              <a:t>  </a:t>
            </a:r>
          </a:p>
          <a:p>
            <a:pPr marL="342900" indent="-342900">
              <a:buAutoNum type="alphaLcParenR"/>
            </a:pPr>
            <a:endParaRPr lang="it-IT" dirty="0"/>
          </a:p>
          <a:p>
            <a:pPr lvl="0"/>
            <a:endParaRPr lang="it-IT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D6C76502-B6F0-6A4F-8D72-0456872E7AEA}"/>
              </a:ext>
            </a:extLst>
          </p:cNvPr>
          <p:cNvSpPr/>
          <p:nvPr/>
        </p:nvSpPr>
        <p:spPr>
          <a:xfrm>
            <a:off x="897148" y="3642837"/>
            <a:ext cx="196498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it-IT" sz="1600" dirty="0">
                <a:latin typeface="Arial Narrow" pitchFamily="34" charset="0"/>
              </a:rPr>
              <a:t>Come presentare il proprio contributo?</a:t>
            </a:r>
          </a:p>
        </p:txBody>
      </p:sp>
      <p:sp>
        <p:nvSpPr>
          <p:cNvPr id="25" name="Text Box 6">
            <a:extLst>
              <a:ext uri="{FF2B5EF4-FFF2-40B4-BE49-F238E27FC236}">
                <a16:creationId xmlns:a16="http://schemas.microsoft.com/office/drawing/2014/main" id="{6B8AB478-0FA1-AD44-8DA1-D40F18E9E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174" y="6493622"/>
            <a:ext cx="3195091" cy="13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Relatore: Dott.ssa Valeria Pagni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6" name="Freccia destra rientrata 25">
            <a:extLst>
              <a:ext uri="{FF2B5EF4-FFF2-40B4-BE49-F238E27FC236}">
                <a16:creationId xmlns:a16="http://schemas.microsoft.com/office/drawing/2014/main" id="{82571A6B-1488-BE4F-936F-96BA29ABA5AD}"/>
              </a:ext>
            </a:extLst>
          </p:cNvPr>
          <p:cNvSpPr/>
          <p:nvPr/>
        </p:nvSpPr>
        <p:spPr>
          <a:xfrm>
            <a:off x="2993040" y="3814409"/>
            <a:ext cx="622570" cy="194553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79" name="Object" r:id="rId2" imgW="914400" imgH="228600"/>
        </mc:Choice>
        <mc:Fallback>
          <p:control name="Object" r:id="rId2" imgW="914400" imgH="228600">
            <p:pic>
              <p:nvPicPr>
                <p:cNvPr id="3" name="Object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80" name="HTMLCheckbox1" r:id="rId3" imgW="257040" imgH="304920"/>
        </mc:Choice>
        <mc:Fallback>
          <p:control name="HTMLCheckbox1" r:id="rId3" imgW="257040" imgH="304920">
            <p:pic>
              <p:nvPicPr>
                <p:cNvPr id="4" name="HTMLCheck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81" name="HTMLCheckbox2" r:id="rId4" imgW="257040" imgH="304920"/>
        </mc:Choice>
        <mc:Fallback>
          <p:control name="HTMLCheckbox2" r:id="rId4" imgW="257040" imgH="304920">
            <p:pic>
              <p:nvPicPr>
                <p:cNvPr id="5" name="HTMLCheck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82" name="HTMLCheckbox3" r:id="rId5" imgW="257040" imgH="304920"/>
        </mc:Choice>
        <mc:Fallback>
          <p:control name="HTMLCheckbox3" r:id="rId5" imgW="257040" imgH="304920">
            <p:pic>
              <p:nvPicPr>
                <p:cNvPr id="10" name="HTMLCheck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83" name="HTMLCheckbox4" r:id="rId6" imgW="257040" imgH="304920"/>
        </mc:Choice>
        <mc:Fallback>
          <p:control name="HTMLCheckbox4" r:id="rId6" imgW="257040" imgH="304920">
            <p:pic>
              <p:nvPicPr>
                <p:cNvPr id="15" name="HTMLCheck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84" name="HTMLCheckbox5" r:id="rId7" imgW="257040" imgH="304920"/>
        </mc:Choice>
        <mc:Fallback>
          <p:control name="HTMLCheckbox5" r:id="rId7" imgW="257040" imgH="304920">
            <p:pic>
              <p:nvPicPr>
                <p:cNvPr id="16" name="HTMLCheckbox5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85" name="HTMLCheckbox6" r:id="rId8" imgW="257040" imgH="304920"/>
        </mc:Choice>
        <mc:Fallback>
          <p:control name="HTMLCheckbox6" r:id="rId8" imgW="257040" imgH="304920">
            <p:pic>
              <p:nvPicPr>
                <p:cNvPr id="17" name="HTMLCheckbox6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86" name="HTMLCheckbox7" r:id="rId9" imgW="257040" imgH="304920"/>
        </mc:Choice>
        <mc:Fallback>
          <p:control name="HTMLCheckbox7" r:id="rId9" imgW="257040" imgH="304920">
            <p:pic>
              <p:nvPicPr>
                <p:cNvPr id="18" name="HTMLCheckbox7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87" name="HTMLCheckbox8" r:id="rId10" imgW="257040" imgH="304920"/>
        </mc:Choice>
        <mc:Fallback>
          <p:control name="HTMLCheckbox8" r:id="rId10" imgW="257040" imgH="304920">
            <p:pic>
              <p:nvPicPr>
                <p:cNvPr id="19" name="HTMLCheckbox8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8105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755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80256" y="4191206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37176" y="813389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Freccia a pentagono 18">
            <a:extLst>
              <a:ext uri="{FF2B5EF4-FFF2-40B4-BE49-F238E27FC236}">
                <a16:creationId xmlns:a16="http://schemas.microsoft.com/office/drawing/2014/main" id="{A6ACCAE0-CD5B-4F64-9C2D-A9511FED45B1}"/>
              </a:ext>
            </a:extLst>
          </p:cNvPr>
          <p:cNvSpPr/>
          <p:nvPr/>
        </p:nvSpPr>
        <p:spPr>
          <a:xfrm>
            <a:off x="884510" y="124547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</a:rPr>
              <a:t>Informazione e Partecipazione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</a:rPr>
              <a:t>( artt. 37-38 L. R. Toscana n. 65/2014)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889184" y="2087592"/>
            <a:ext cx="68493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/>
              <a:t> </a:t>
            </a:r>
            <a:r>
              <a:rPr lang="it-IT" sz="1600" dirty="0">
                <a:latin typeface="Arial Narrow" pitchFamily="34" charset="0"/>
              </a:rPr>
              <a:t>Ambito del contributo:</a:t>
            </a:r>
          </a:p>
          <a:p>
            <a:r>
              <a:rPr lang="it-IT" sz="1600" dirty="0">
                <a:latin typeface="Arial Narrow" pitchFamily="34" charset="0"/>
              </a:rPr>
              <a:t> quadro conoscitivo                   </a:t>
            </a:r>
            <a:r>
              <a:rPr lang="it-IT" sz="1600" dirty="0" err="1">
                <a:latin typeface="Arial Narrow" pitchFamily="34" charset="0"/>
              </a:rPr>
              <a:t>copianificazione</a:t>
            </a:r>
            <a:endParaRPr lang="it-IT" sz="1600" dirty="0">
              <a:latin typeface="Arial Narrow" pitchFamily="34" charset="0"/>
            </a:endParaRPr>
          </a:p>
          <a:p>
            <a:r>
              <a:rPr lang="it-IT" sz="1600" dirty="0">
                <a:latin typeface="Arial Narrow" pitchFamily="34" charset="0"/>
              </a:rPr>
              <a:t>Categoria: </a:t>
            </a:r>
          </a:p>
          <a:p>
            <a:r>
              <a:rPr lang="it-IT" sz="1600" dirty="0">
                <a:latin typeface="Arial Narrow" pitchFamily="34" charset="0"/>
              </a:rPr>
              <a:t>ambiente/natura             insediamenti              viabilità/trasporti            sistema produttivo paesaggio                      agricoltura                  turismo                          criticità </a:t>
            </a:r>
          </a:p>
          <a:p>
            <a:endParaRPr lang="it-IT" sz="1600" dirty="0">
              <a:latin typeface="Arial Narrow" pitchFamily="34" charset="0"/>
            </a:endParaRPr>
          </a:p>
          <a:p>
            <a:r>
              <a:rPr lang="it-IT" sz="1600" dirty="0">
                <a:latin typeface="Arial Narrow" pitchFamily="34" charset="0"/>
              </a:rPr>
              <a:t>Descrizione: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1846054" y="4356341"/>
            <a:ext cx="714267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/>
              <a:t> </a:t>
            </a:r>
            <a:r>
              <a:rPr lang="it-IT" sz="1600" dirty="0">
                <a:latin typeface="Arial Narrow" pitchFamily="34" charset="0"/>
              </a:rPr>
              <a:t>Altre informazioni sul soggetto </a:t>
            </a:r>
          </a:p>
          <a:p>
            <a:endParaRPr lang="it-IT" sz="1600" dirty="0">
              <a:latin typeface="Arial Narrow" pitchFamily="34" charset="0"/>
            </a:endParaRPr>
          </a:p>
          <a:p>
            <a:r>
              <a:rPr lang="it-IT" sz="1600" dirty="0">
                <a:latin typeface="Arial Narrow" pitchFamily="34" charset="0"/>
              </a:rPr>
              <a:t>□residente      □libero professionista    □associazione/organizzazione   □studente      □altro__________________________</a:t>
            </a:r>
          </a:p>
          <a:p>
            <a:endParaRPr lang="it-IT" sz="1600" dirty="0">
              <a:latin typeface="Arial Narrow" pitchFamily="34" charset="0"/>
            </a:endParaRPr>
          </a:p>
          <a:p>
            <a:r>
              <a:rPr lang="it-IT" sz="1600" b="1" dirty="0">
                <a:latin typeface="Arial Narrow" pitchFamily="34" charset="0"/>
              </a:rPr>
              <a:t>Opzionali:</a:t>
            </a:r>
          </a:p>
          <a:p>
            <a:r>
              <a:rPr lang="it-IT" sz="1600" dirty="0">
                <a:latin typeface="Arial Narrow" pitchFamily="34" charset="0"/>
              </a:rPr>
              <a:t>Nome: _________________Cognome: ___________________________________________                            </a:t>
            </a:r>
          </a:p>
          <a:p>
            <a:r>
              <a:rPr lang="it-IT" sz="1600" dirty="0" err="1">
                <a:latin typeface="Arial Narrow" pitchFamily="34" charset="0"/>
              </a:rPr>
              <a:t>Email</a:t>
            </a:r>
            <a:r>
              <a:rPr lang="it-IT" sz="1600" dirty="0">
                <a:latin typeface="Arial Narrow" pitchFamily="34" charset="0"/>
              </a:rPr>
              <a:t>:______________________________________________________________________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203" name="Object" r:id="rId2" imgW="914400" imgH="228600"/>
        </mc:Choice>
        <mc:Fallback>
          <p:control name="Object" r:id="rId2" imgW="914400" imgH="228600">
            <p:pic>
              <p:nvPicPr>
                <p:cNvPr id="3" name="Object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04" name="HTMLCheckbox1" r:id="rId3" imgW="257040" imgH="304920"/>
        </mc:Choice>
        <mc:Fallback>
          <p:control name="HTMLCheckbox1" r:id="rId3" imgW="257040" imgH="304920">
            <p:pic>
              <p:nvPicPr>
                <p:cNvPr id="4" name="HTMLCheck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05" name="HTMLCheckbox2" r:id="rId4" imgW="257040" imgH="304920"/>
        </mc:Choice>
        <mc:Fallback>
          <p:control name="HTMLCheckbox2" r:id="rId4" imgW="257040" imgH="304920">
            <p:pic>
              <p:nvPicPr>
                <p:cNvPr id="5" name="HTMLCheck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06" name="HTMLCheckbox3" r:id="rId5" imgW="257040" imgH="304920"/>
        </mc:Choice>
        <mc:Fallback>
          <p:control name="HTMLCheckbox3" r:id="rId5" imgW="257040" imgH="304920">
            <p:pic>
              <p:nvPicPr>
                <p:cNvPr id="10" name="HTMLCheck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07" name="HTMLCheckbox4" r:id="rId6" imgW="257040" imgH="304920"/>
        </mc:Choice>
        <mc:Fallback>
          <p:control name="HTMLCheckbox4" r:id="rId6" imgW="257040" imgH="304920">
            <p:pic>
              <p:nvPicPr>
                <p:cNvPr id="16" name="HTMLCheck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08" name="HTMLCheckbox5" r:id="rId7" imgW="257040" imgH="304920"/>
        </mc:Choice>
        <mc:Fallback>
          <p:control name="HTMLCheckbox5" r:id="rId7" imgW="257040" imgH="304920">
            <p:pic>
              <p:nvPicPr>
                <p:cNvPr id="18" name="HTMLCheckbox5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09" name="HTMLCheckbox6" r:id="rId8" imgW="257040" imgH="304920"/>
        </mc:Choice>
        <mc:Fallback>
          <p:control name="HTMLCheckbox6" r:id="rId8" imgW="257040" imgH="304920">
            <p:pic>
              <p:nvPicPr>
                <p:cNvPr id="19" name="HTMLCheckbox6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10" name="HTMLCheckbox7" r:id="rId9" imgW="257040" imgH="304920"/>
        </mc:Choice>
        <mc:Fallback>
          <p:control name="HTMLCheckbox7" r:id="rId9" imgW="257040" imgH="304920">
            <p:pic>
              <p:nvPicPr>
                <p:cNvPr id="20" name="HTMLCheckbox7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11" name="HTMLCheckbox8" r:id="rId10" imgW="257040" imgH="304920"/>
        </mc:Choice>
        <mc:Fallback>
          <p:control name="HTMLCheckbox8" r:id="rId10" imgW="257040" imgH="304920">
            <p:pic>
              <p:nvPicPr>
                <p:cNvPr id="21" name="HTMLCheckbox8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955793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755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80256" y="4191206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37176" y="813389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419DFACA-7516-4B12-8305-C387B03D8E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397881"/>
            <a:ext cx="6858000" cy="1960323"/>
          </a:xfrm>
          <a:prstGeom prst="rect">
            <a:avLst/>
          </a:prstGeom>
        </p:spPr>
      </p:pic>
      <p:grpSp>
        <p:nvGrpSpPr>
          <p:cNvPr id="26" name="Gruppo 25">
            <a:extLst>
              <a:ext uri="{FF2B5EF4-FFF2-40B4-BE49-F238E27FC236}">
                <a16:creationId xmlns:a16="http://schemas.microsoft.com/office/drawing/2014/main" id="{B7169415-3E0D-4862-8949-65299027AE5E}"/>
              </a:ext>
            </a:extLst>
          </p:cNvPr>
          <p:cNvGrpSpPr/>
          <p:nvPr/>
        </p:nvGrpSpPr>
        <p:grpSpPr>
          <a:xfrm>
            <a:off x="1921746" y="2116993"/>
            <a:ext cx="5356302" cy="4720997"/>
            <a:chOff x="1921746" y="2116993"/>
            <a:chExt cx="5356302" cy="4720997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4414C8C9-C3C1-4D1E-9B92-5B56E85EF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95"/>
            <a:stretch/>
          </p:blipFill>
          <p:spPr>
            <a:xfrm>
              <a:off x="1977541" y="3437818"/>
              <a:ext cx="5300507" cy="3400172"/>
            </a:xfrm>
            <a:prstGeom prst="rect">
              <a:avLst/>
            </a:prstGeom>
          </p:spPr>
        </p:pic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37F2FC2D-1FCD-45C8-8E44-40D1F2332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1746" y="2116993"/>
              <a:ext cx="5300508" cy="1780488"/>
            </a:xfrm>
            <a:prstGeom prst="rect">
              <a:avLst/>
            </a:prstGeom>
          </p:spPr>
        </p:pic>
        <p:sp>
          <p:nvSpPr>
            <p:cNvPr id="22" name="Freccia in giù 21">
              <a:extLst>
                <a:ext uri="{FF2B5EF4-FFF2-40B4-BE49-F238E27FC236}">
                  <a16:creationId xmlns:a16="http://schemas.microsoft.com/office/drawing/2014/main" id="{8C5A21EF-3802-4C53-B157-D163199DA31B}"/>
                </a:ext>
              </a:extLst>
            </p:cNvPr>
            <p:cNvSpPr/>
            <p:nvPr/>
          </p:nvSpPr>
          <p:spPr>
            <a:xfrm rot="2564978">
              <a:off x="6497589" y="4007977"/>
              <a:ext cx="410198" cy="1469876"/>
            </a:xfrm>
            <a:prstGeom prst="downArrow">
              <a:avLst/>
            </a:prstGeom>
            <a:solidFill>
              <a:srgbClr val="006666"/>
            </a:solidFill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3191" name="Object" r:id="rId2" imgW="914400" imgH="228600"/>
        </mc:Choice>
        <mc:Fallback>
          <p:control name="Object" r:id="rId2" imgW="914400" imgH="228600">
            <p:pic>
              <p:nvPicPr>
                <p:cNvPr id="3" name="Object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92" name="HTMLCheckbox1" r:id="rId3" imgW="257040" imgH="304920"/>
        </mc:Choice>
        <mc:Fallback>
          <p:control name="HTMLCheckbox1" r:id="rId3" imgW="257040" imgH="304920">
            <p:pic>
              <p:nvPicPr>
                <p:cNvPr id="4" name="HTMLCheck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93" name="HTMLCheckbox2" r:id="rId4" imgW="257040" imgH="304920"/>
        </mc:Choice>
        <mc:Fallback>
          <p:control name="HTMLCheckbox2" r:id="rId4" imgW="257040" imgH="304920">
            <p:pic>
              <p:nvPicPr>
                <p:cNvPr id="5" name="HTMLCheck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94" name="HTMLCheckbox3" r:id="rId5" imgW="257040" imgH="304920"/>
        </mc:Choice>
        <mc:Fallback>
          <p:control name="HTMLCheckbox3" r:id="rId5" imgW="257040" imgH="304920">
            <p:pic>
              <p:nvPicPr>
                <p:cNvPr id="10" name="HTMLCheck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95" name="HTMLCheckbox4" r:id="rId6" imgW="257040" imgH="304920"/>
        </mc:Choice>
        <mc:Fallback>
          <p:control name="HTMLCheckbox4" r:id="rId6" imgW="257040" imgH="304920">
            <p:pic>
              <p:nvPicPr>
                <p:cNvPr id="16" name="HTMLCheck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96" name="HTMLCheckbox5" r:id="rId7" imgW="257040" imgH="304920"/>
        </mc:Choice>
        <mc:Fallback>
          <p:control name="HTMLCheckbox5" r:id="rId7" imgW="257040" imgH="304920">
            <p:pic>
              <p:nvPicPr>
                <p:cNvPr id="18" name="HTMLCheckbox5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97" name="HTMLCheckbox6" r:id="rId8" imgW="257040" imgH="304920"/>
        </mc:Choice>
        <mc:Fallback>
          <p:control name="HTMLCheckbox6" r:id="rId8" imgW="257040" imgH="304920">
            <p:pic>
              <p:nvPicPr>
                <p:cNvPr id="19" name="HTMLCheckbox6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98" name="HTMLCheckbox7" r:id="rId9" imgW="257040" imgH="304920"/>
        </mc:Choice>
        <mc:Fallback>
          <p:control name="HTMLCheckbox7" r:id="rId9" imgW="257040" imgH="304920">
            <p:pic>
              <p:nvPicPr>
                <p:cNvPr id="20" name="HTMLCheckbox7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99" name="HTMLCheckbox8" r:id="rId10" imgW="257040" imgH="304920"/>
        </mc:Choice>
        <mc:Fallback>
          <p:control name="HTMLCheckbox8" r:id="rId10" imgW="257040" imgH="304920">
            <p:pic>
              <p:nvPicPr>
                <p:cNvPr id="21" name="HTMLCheckbox8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11871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755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80256" y="4191206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37176" y="813389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C38555C-A40A-4181-B6BB-C39AD03EAC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6214" y="1263757"/>
            <a:ext cx="4607017" cy="5460856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4C83545E-4D2E-4F5F-8803-02986C69E8C7}"/>
              </a:ext>
            </a:extLst>
          </p:cNvPr>
          <p:cNvSpPr/>
          <p:nvPr/>
        </p:nvSpPr>
        <p:spPr>
          <a:xfrm>
            <a:off x="2354730" y="1263757"/>
            <a:ext cx="4234077" cy="546085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16" name="Object" r:id="rId2" imgW="914400" imgH="228600"/>
        </mc:Choice>
        <mc:Fallback>
          <p:control name="Object" r:id="rId2" imgW="914400" imgH="228600">
            <p:pic>
              <p:nvPicPr>
                <p:cNvPr id="3" name="Object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17" name="HTMLCheckbox1" r:id="rId3" imgW="257040" imgH="304920"/>
        </mc:Choice>
        <mc:Fallback>
          <p:control name="HTMLCheckbox1" r:id="rId3" imgW="257040" imgH="304920">
            <p:pic>
              <p:nvPicPr>
                <p:cNvPr id="4" name="HTMLCheck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18" name="HTMLCheckbox2" r:id="rId4" imgW="257040" imgH="304920"/>
        </mc:Choice>
        <mc:Fallback>
          <p:control name="HTMLCheckbox2" r:id="rId4" imgW="257040" imgH="304920">
            <p:pic>
              <p:nvPicPr>
                <p:cNvPr id="5" name="HTMLCheck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19" name="HTMLCheckbox3" r:id="rId5" imgW="257040" imgH="304920"/>
        </mc:Choice>
        <mc:Fallback>
          <p:control name="HTMLCheckbox3" r:id="rId5" imgW="257040" imgH="304920">
            <p:pic>
              <p:nvPicPr>
                <p:cNvPr id="10" name="HTMLCheck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20" name="HTMLCheckbox4" r:id="rId6" imgW="257040" imgH="304920"/>
        </mc:Choice>
        <mc:Fallback>
          <p:control name="HTMLCheckbox4" r:id="rId6" imgW="257040" imgH="304920">
            <p:pic>
              <p:nvPicPr>
                <p:cNvPr id="16" name="HTMLCheck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21" name="HTMLCheckbox5" r:id="rId7" imgW="257040" imgH="304920"/>
        </mc:Choice>
        <mc:Fallback>
          <p:control name="HTMLCheckbox5" r:id="rId7" imgW="257040" imgH="304920">
            <p:pic>
              <p:nvPicPr>
                <p:cNvPr id="18" name="HTMLCheckbox5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092901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ccia a pentagono 24">
            <a:extLst>
              <a:ext uri="{FF2B5EF4-FFF2-40B4-BE49-F238E27FC236}">
                <a16:creationId xmlns:a16="http://schemas.microsoft.com/office/drawing/2014/main" id="{13F63731-ECC0-4790-B693-1680CF4AE3B8}"/>
              </a:ext>
            </a:extLst>
          </p:cNvPr>
          <p:cNvSpPr/>
          <p:nvPr/>
        </p:nvSpPr>
        <p:spPr>
          <a:xfrm>
            <a:off x="928490" y="2334516"/>
            <a:ext cx="7963728" cy="692204"/>
          </a:xfrm>
          <a:prstGeom prst="homePlate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6666"/>
              </a:solidFill>
            </a:endParaRPr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61EE6ED4-DA93-46A5-9D7F-A1B9888318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9140">
            <a:off x="1094146" y="2512501"/>
            <a:ext cx="336235" cy="336235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8F8B7123-8933-4F74-94F6-8B3CDB76B62B}"/>
              </a:ext>
            </a:extLst>
          </p:cNvPr>
          <p:cNvSpPr/>
          <p:nvPr/>
        </p:nvSpPr>
        <p:spPr>
          <a:xfrm>
            <a:off x="1564446" y="2480563"/>
            <a:ext cx="3499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2. LA FINALITA’ DELL’INCONTRO</a:t>
            </a:r>
            <a:endParaRPr lang="it-IT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3121044-F01C-4704-ACDB-EDCDF1D01A5A}"/>
              </a:ext>
            </a:extLst>
          </p:cNvPr>
          <p:cNvSpPr/>
          <p:nvPr/>
        </p:nvSpPr>
        <p:spPr>
          <a:xfrm>
            <a:off x="3121259" y="3102073"/>
            <a:ext cx="3704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ing. Daisy Ricci – arch. Sandro Ciabatti</a:t>
            </a:r>
            <a:endParaRPr lang="it-IT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54B3F48-B18A-46C2-8CC5-4A05723F7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10" y="3546758"/>
            <a:ext cx="4639673" cy="306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28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E97D6A94-FF60-43F0-AEE2-68CC9E762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278" y="1404635"/>
            <a:ext cx="4539443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3200" b="1" dirty="0">
                <a:latin typeface="Arial Narrow" panose="020B0606020202030204" pitchFamily="34" charset="0"/>
              </a:rPr>
              <a:t> 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6A534181-532B-46CD-AF4D-9D6F2E29155B}"/>
              </a:ext>
            </a:extLst>
          </p:cNvPr>
          <p:cNvGrpSpPr/>
          <p:nvPr/>
        </p:nvGrpSpPr>
        <p:grpSpPr>
          <a:xfrm>
            <a:off x="1108477" y="1710701"/>
            <a:ext cx="7963728" cy="1100208"/>
            <a:chOff x="845582" y="2367822"/>
            <a:chExt cx="7963728" cy="1100208"/>
          </a:xfrm>
        </p:grpSpPr>
        <p:sp>
          <p:nvSpPr>
            <p:cNvPr id="14" name="Freccia a pentagono 13">
              <a:extLst>
                <a:ext uri="{FF2B5EF4-FFF2-40B4-BE49-F238E27FC236}">
                  <a16:creationId xmlns:a16="http://schemas.microsoft.com/office/drawing/2014/main" id="{F6280DFF-7A0F-46DB-A683-C72F270DAC3D}"/>
                </a:ext>
              </a:extLst>
            </p:cNvPr>
            <p:cNvSpPr/>
            <p:nvPr/>
          </p:nvSpPr>
          <p:spPr>
            <a:xfrm>
              <a:off x="845582" y="2367822"/>
              <a:ext cx="7963728" cy="1100208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5" name="Text Box 6">
              <a:extLst>
                <a:ext uri="{FF2B5EF4-FFF2-40B4-BE49-F238E27FC236}">
                  <a16:creationId xmlns:a16="http://schemas.microsoft.com/office/drawing/2014/main" id="{807A6577-C51B-460D-9BBE-231B77AB9C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495" y="2413784"/>
              <a:ext cx="6721372" cy="929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just"/>
              <a:r>
                <a:rPr lang="it-IT" sz="1600" dirty="0">
                  <a:latin typeface="Arial Narrow" panose="020B0606020202030204" pitchFamily="34" charset="0"/>
                </a:rPr>
                <a:t>Riepilogare sinteticamente i contenuti del PIANO STRUTTURALE INTERCOMUNALE (PSI) ai sensi delle disposizioni vigenti (artt. 92, 94 L.R. n. 65/2014) e in relazione a quanto contenuto nel “documento di Avvio del Procedimento” approvato con Delibera del Consiglio dell’Unione n. 24 del 30/12/2016; </a:t>
              </a:r>
              <a:endParaRPr kumimoji="0" lang="it-IT" altLang="it-IT" sz="1600" b="0" i="0" u="none" strike="noStrike" cap="none" normalizeH="0" baseline="0" dirty="0">
                <a:ln>
                  <a:noFill/>
                </a:ln>
                <a:effectLst/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E9736886-1BA1-4819-A350-0818529166BC}"/>
              </a:ext>
            </a:extLst>
          </p:cNvPr>
          <p:cNvGrpSpPr/>
          <p:nvPr/>
        </p:nvGrpSpPr>
        <p:grpSpPr>
          <a:xfrm>
            <a:off x="1108477" y="3374500"/>
            <a:ext cx="7963728" cy="968786"/>
            <a:chOff x="845582" y="3624890"/>
            <a:chExt cx="7963728" cy="968786"/>
          </a:xfrm>
        </p:grpSpPr>
        <p:sp>
          <p:nvSpPr>
            <p:cNvPr id="18" name="Freccia a pentagono 17">
              <a:extLst>
                <a:ext uri="{FF2B5EF4-FFF2-40B4-BE49-F238E27FC236}">
                  <a16:creationId xmlns:a16="http://schemas.microsoft.com/office/drawing/2014/main" id="{E8F3C1B8-5536-4678-AFF6-DAFC5C7C772B}"/>
                </a:ext>
              </a:extLst>
            </p:cNvPr>
            <p:cNvSpPr/>
            <p:nvPr/>
          </p:nvSpPr>
          <p:spPr>
            <a:xfrm>
              <a:off x="845582" y="3624890"/>
              <a:ext cx="7963728" cy="968786"/>
            </a:xfrm>
            <a:prstGeom prst="homePlate">
              <a:avLst/>
            </a:prstGeom>
            <a:noFill/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0" name="Text Box 6">
              <a:extLst>
                <a:ext uri="{FF2B5EF4-FFF2-40B4-BE49-F238E27FC236}">
                  <a16:creationId xmlns:a16="http://schemas.microsoft.com/office/drawing/2014/main" id="{F6C636E8-7024-4393-8D10-D5719E6EBE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3803" y="3753340"/>
              <a:ext cx="6721372" cy="673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just"/>
              <a:r>
                <a:rPr lang="it-IT" sz="1600" dirty="0">
                  <a:latin typeface="Arial Narrow" panose="020B0606020202030204" pitchFamily="34" charset="0"/>
                </a:rPr>
                <a:t>Informare sulle diverse fasi del procedimento e sullo stato di avanzamento dell’iter di formazione e approvazione del Piano Strutturale Intercomunale; </a:t>
              </a:r>
              <a:endParaRPr lang="it-IT" altLang="it-IT" sz="16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LA FINALITA’ DELL’INCONTRO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DB3CD4CD-9C97-405D-8563-5E421E8E383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416472" y="3777903"/>
            <a:ext cx="336235" cy="336235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F4E50736-8AD3-4E1C-93E9-1C3D6A4CFFBC}"/>
              </a:ext>
            </a:extLst>
          </p:cNvPr>
          <p:cNvGrpSpPr/>
          <p:nvPr/>
        </p:nvGrpSpPr>
        <p:grpSpPr>
          <a:xfrm>
            <a:off x="1108477" y="4906877"/>
            <a:ext cx="7963728" cy="1100208"/>
            <a:chOff x="845582" y="4906878"/>
            <a:chExt cx="7963728" cy="1100208"/>
          </a:xfrm>
        </p:grpSpPr>
        <p:sp>
          <p:nvSpPr>
            <p:cNvPr id="19" name="Freccia a pentagono 18">
              <a:extLst>
                <a:ext uri="{FF2B5EF4-FFF2-40B4-BE49-F238E27FC236}">
                  <a16:creationId xmlns:a16="http://schemas.microsoft.com/office/drawing/2014/main" id="{D05F458E-102E-4BE5-8CF8-C9577E42F71C}"/>
                </a:ext>
              </a:extLst>
            </p:cNvPr>
            <p:cNvSpPr/>
            <p:nvPr/>
          </p:nvSpPr>
          <p:spPr>
            <a:xfrm>
              <a:off x="845582" y="4906878"/>
              <a:ext cx="7963728" cy="1100208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3" name="Text Box 6">
              <a:extLst>
                <a:ext uri="{FF2B5EF4-FFF2-40B4-BE49-F238E27FC236}">
                  <a16:creationId xmlns:a16="http://schemas.microsoft.com/office/drawing/2014/main" id="{5DD7C9AA-FC6A-4770-AA31-BA8AD6351E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9037" y="5003183"/>
              <a:ext cx="6721372" cy="790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just"/>
              <a:r>
                <a:rPr lang="it-IT" sz="1600" dirty="0">
                  <a:latin typeface="Arial Narrow" panose="020B0606020202030204" pitchFamily="34" charset="0"/>
                </a:rPr>
                <a:t>Illustrare i contenuti dello Statuto del Territorio e aprire la consultazione pubblica finalizzata alla “condivisione” del Patrimonio Territoriale, ricordando i contenuti del Piano Strutturale Intercomunale. </a:t>
              </a:r>
              <a:endParaRPr lang="it-IT" altLang="it-IT" sz="1600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D4C343BF-C45B-4A88-B7B1-03112B25F394}"/>
              </a:ext>
            </a:extLst>
          </p:cNvPr>
          <p:cNvGrpSpPr/>
          <p:nvPr/>
        </p:nvGrpSpPr>
        <p:grpSpPr>
          <a:xfrm>
            <a:off x="877523" y="1502472"/>
            <a:ext cx="555941" cy="553998"/>
            <a:chOff x="4494623" y="1269129"/>
            <a:chExt cx="555941" cy="553998"/>
          </a:xfrm>
        </p:grpSpPr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EC927821-926A-45F4-948F-DA00B770280E}"/>
                </a:ext>
              </a:extLst>
            </p:cNvPr>
            <p:cNvSpPr/>
            <p:nvPr/>
          </p:nvSpPr>
          <p:spPr>
            <a:xfrm>
              <a:off x="4494623" y="1269129"/>
              <a:ext cx="555941" cy="553998"/>
            </a:xfrm>
            <a:prstGeom prst="ellipse">
              <a:avLst/>
            </a:prstGeom>
            <a:solidFill>
              <a:srgbClr val="006666"/>
            </a:solidFill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E2363938-393E-4FFA-AD98-FACEA34A1D3D}"/>
                </a:ext>
              </a:extLst>
            </p:cNvPr>
            <p:cNvSpPr/>
            <p:nvPr/>
          </p:nvSpPr>
          <p:spPr>
            <a:xfrm>
              <a:off x="4621599" y="1356498"/>
              <a:ext cx="290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1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3C1A9FAF-8920-4D4E-B407-3A751DA6F6A2}"/>
              </a:ext>
            </a:extLst>
          </p:cNvPr>
          <p:cNvGrpSpPr/>
          <p:nvPr/>
        </p:nvGrpSpPr>
        <p:grpSpPr>
          <a:xfrm>
            <a:off x="887891" y="3075828"/>
            <a:ext cx="555941" cy="553998"/>
            <a:chOff x="4494623" y="1269129"/>
            <a:chExt cx="555941" cy="553998"/>
          </a:xfrm>
        </p:grpSpPr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3AA9FFF4-E2B6-4A2E-854B-141C840FA1B4}"/>
                </a:ext>
              </a:extLst>
            </p:cNvPr>
            <p:cNvSpPr/>
            <p:nvPr/>
          </p:nvSpPr>
          <p:spPr>
            <a:xfrm>
              <a:off x="4494623" y="1269129"/>
              <a:ext cx="555941" cy="553998"/>
            </a:xfrm>
            <a:prstGeom prst="ellipse">
              <a:avLst/>
            </a:prstGeom>
            <a:solidFill>
              <a:srgbClr val="006666"/>
            </a:solidFill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BAB73960-CE84-42B1-836E-2613674D2937}"/>
                </a:ext>
              </a:extLst>
            </p:cNvPr>
            <p:cNvSpPr/>
            <p:nvPr/>
          </p:nvSpPr>
          <p:spPr>
            <a:xfrm>
              <a:off x="4621599" y="1356498"/>
              <a:ext cx="290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9C0CFBEE-249C-442B-A7F7-05C757014D51}"/>
              </a:ext>
            </a:extLst>
          </p:cNvPr>
          <p:cNvGrpSpPr/>
          <p:nvPr/>
        </p:nvGrpSpPr>
        <p:grpSpPr>
          <a:xfrm>
            <a:off x="887891" y="4671165"/>
            <a:ext cx="555941" cy="553998"/>
            <a:chOff x="4494623" y="1269129"/>
            <a:chExt cx="555941" cy="553998"/>
          </a:xfrm>
        </p:grpSpPr>
        <p:sp>
          <p:nvSpPr>
            <p:cNvPr id="31" name="Ovale 30">
              <a:extLst>
                <a:ext uri="{FF2B5EF4-FFF2-40B4-BE49-F238E27FC236}">
                  <a16:creationId xmlns:a16="http://schemas.microsoft.com/office/drawing/2014/main" id="{454D5CC7-448A-4EAD-96A4-8DD2789B0FBB}"/>
                </a:ext>
              </a:extLst>
            </p:cNvPr>
            <p:cNvSpPr/>
            <p:nvPr/>
          </p:nvSpPr>
          <p:spPr>
            <a:xfrm>
              <a:off x="4494623" y="1269129"/>
              <a:ext cx="555941" cy="553998"/>
            </a:xfrm>
            <a:prstGeom prst="ellipse">
              <a:avLst/>
            </a:prstGeom>
            <a:solidFill>
              <a:srgbClr val="006666"/>
            </a:solidFill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0D03CB29-2BEC-42E5-9916-4FAE48F29E73}"/>
                </a:ext>
              </a:extLst>
            </p:cNvPr>
            <p:cNvSpPr/>
            <p:nvPr/>
          </p:nvSpPr>
          <p:spPr>
            <a:xfrm>
              <a:off x="4621599" y="1356498"/>
              <a:ext cx="290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3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9182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ccia a pentagono 24">
            <a:extLst>
              <a:ext uri="{FF2B5EF4-FFF2-40B4-BE49-F238E27FC236}">
                <a16:creationId xmlns:a16="http://schemas.microsoft.com/office/drawing/2014/main" id="{13F63731-ECC0-4790-B693-1680CF4AE3B8}"/>
              </a:ext>
            </a:extLst>
          </p:cNvPr>
          <p:cNvSpPr/>
          <p:nvPr/>
        </p:nvSpPr>
        <p:spPr>
          <a:xfrm>
            <a:off x="928490" y="2357844"/>
            <a:ext cx="7963728" cy="692204"/>
          </a:xfrm>
          <a:prstGeom prst="homePlate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6666"/>
              </a:solidFill>
            </a:endParaRPr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61EE6ED4-DA93-46A5-9D7F-A1B9888318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9140">
            <a:off x="1094146" y="2512501"/>
            <a:ext cx="336235" cy="336235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8F8B7123-8933-4F74-94F6-8B3CDB76B62B}"/>
              </a:ext>
            </a:extLst>
          </p:cNvPr>
          <p:cNvSpPr/>
          <p:nvPr/>
        </p:nvSpPr>
        <p:spPr>
          <a:xfrm>
            <a:off x="1540251" y="2368175"/>
            <a:ext cx="70240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3. IL PROCEDIMENTO DI FORMAZIONE DEL PIANO STRUTTURALE INTERCOMUNALE ED I SUOI CONTENUTI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3121044-F01C-4704-ACDB-EDCDF1D01A5A}"/>
              </a:ext>
            </a:extLst>
          </p:cNvPr>
          <p:cNvSpPr/>
          <p:nvPr/>
        </p:nvSpPr>
        <p:spPr>
          <a:xfrm>
            <a:off x="3121259" y="3102073"/>
            <a:ext cx="3704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ing. Daisy Ricci – arch. Sandro Ciabatti</a:t>
            </a:r>
            <a:endParaRPr lang="it-IT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F4451B3-0BCF-46D7-ABF5-CF8D0E72E1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9"/>
          <a:stretch/>
        </p:blipFill>
        <p:spPr>
          <a:xfrm>
            <a:off x="3361428" y="3497417"/>
            <a:ext cx="3224521" cy="318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21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ccia a pentagono 1025">
            <a:extLst>
              <a:ext uri="{FF2B5EF4-FFF2-40B4-BE49-F238E27FC236}">
                <a16:creationId xmlns:a16="http://schemas.microsoft.com/office/drawing/2014/main" id="{AF0B5A22-4F1D-4B19-95D0-75F2310B2F3A}"/>
              </a:ext>
            </a:extLst>
          </p:cNvPr>
          <p:cNvSpPr/>
          <p:nvPr/>
        </p:nvSpPr>
        <p:spPr>
          <a:xfrm>
            <a:off x="948579" y="3984717"/>
            <a:ext cx="7897335" cy="543748"/>
          </a:xfrm>
          <a:prstGeom prst="homePlate">
            <a:avLst/>
          </a:prstGeom>
          <a:solidFill>
            <a:srgbClr val="FFC000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IL PROCEDIMENTO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DB3CD4CD-9C97-405D-8563-5E421E8E383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424592" y="2721519"/>
            <a:ext cx="336235" cy="336235"/>
          </a:xfrm>
          <a:prstGeom prst="rect">
            <a:avLst/>
          </a:prstGeom>
        </p:spPr>
      </p:pic>
      <p:cxnSp>
        <p:nvCxnSpPr>
          <p:cNvPr id="103" name="Connettore 2 102">
            <a:extLst>
              <a:ext uri="{FF2B5EF4-FFF2-40B4-BE49-F238E27FC236}">
                <a16:creationId xmlns:a16="http://schemas.microsoft.com/office/drawing/2014/main" id="{915C0310-C21A-444A-853C-7C1D344F4909}"/>
              </a:ext>
            </a:extLst>
          </p:cNvPr>
          <p:cNvCxnSpPr/>
          <p:nvPr/>
        </p:nvCxnSpPr>
        <p:spPr>
          <a:xfrm>
            <a:off x="1093862" y="3948148"/>
            <a:ext cx="7691215" cy="0"/>
          </a:xfrm>
          <a:prstGeom prst="straightConnector1">
            <a:avLst/>
          </a:prstGeom>
          <a:ln w="38100">
            <a:solidFill>
              <a:srgbClr val="00666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Ovale 104">
            <a:extLst>
              <a:ext uri="{FF2B5EF4-FFF2-40B4-BE49-F238E27FC236}">
                <a16:creationId xmlns:a16="http://schemas.microsoft.com/office/drawing/2014/main" id="{A9727B08-E6B2-4C80-A3C0-D9EF32ACEDC4}"/>
              </a:ext>
            </a:extLst>
          </p:cNvPr>
          <p:cNvSpPr/>
          <p:nvPr/>
        </p:nvSpPr>
        <p:spPr>
          <a:xfrm>
            <a:off x="879189" y="3884586"/>
            <a:ext cx="144463" cy="144463"/>
          </a:xfrm>
          <a:prstGeom prst="ellipse">
            <a:avLst/>
          </a:prstGeom>
          <a:ln w="28575"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6" name="CasellaDiTesto 16">
            <a:extLst>
              <a:ext uri="{FF2B5EF4-FFF2-40B4-BE49-F238E27FC236}">
                <a16:creationId xmlns:a16="http://schemas.microsoft.com/office/drawing/2014/main" id="{0ED782F8-524F-4AF5-85F2-78A6CF55768E}"/>
              </a:ext>
            </a:extLst>
          </p:cNvPr>
          <p:cNvSpPr txBox="1">
            <a:spLocks noChangeArrowheads="1"/>
          </p:cNvSpPr>
          <p:nvPr/>
        </p:nvSpPr>
        <p:spPr bwMode="auto">
          <a:xfrm rot="-3292188">
            <a:off x="400426" y="2443595"/>
            <a:ext cx="2571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Avvio del procedimento </a:t>
            </a:r>
          </a:p>
          <a:p>
            <a:r>
              <a:rPr lang="it-IT" altLang="it-IT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Del C.C n. 36 del 29/08/2019</a:t>
            </a:r>
          </a:p>
        </p:txBody>
      </p:sp>
      <p:sp>
        <p:nvSpPr>
          <p:cNvPr id="107" name="Ovale 106">
            <a:extLst>
              <a:ext uri="{FF2B5EF4-FFF2-40B4-BE49-F238E27FC236}">
                <a16:creationId xmlns:a16="http://schemas.microsoft.com/office/drawing/2014/main" id="{05ABB0CD-386B-4DAC-AF32-41F4430C42BE}"/>
              </a:ext>
            </a:extLst>
          </p:cNvPr>
          <p:cNvSpPr/>
          <p:nvPr/>
        </p:nvSpPr>
        <p:spPr>
          <a:xfrm>
            <a:off x="1810393" y="3872300"/>
            <a:ext cx="144463" cy="144463"/>
          </a:xfrm>
          <a:prstGeom prst="ellipse">
            <a:avLst/>
          </a:prstGeom>
          <a:ln w="28575"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8" name="CasellaDiTesto 16">
            <a:extLst>
              <a:ext uri="{FF2B5EF4-FFF2-40B4-BE49-F238E27FC236}">
                <a16:creationId xmlns:a16="http://schemas.microsoft.com/office/drawing/2014/main" id="{481636C8-3EC8-44AB-9FA4-E932C26E358D}"/>
              </a:ext>
            </a:extLst>
          </p:cNvPr>
          <p:cNvSpPr txBox="1">
            <a:spLocks noChangeArrowheads="1"/>
          </p:cNvSpPr>
          <p:nvPr/>
        </p:nvSpPr>
        <p:spPr bwMode="auto">
          <a:xfrm rot="18443790">
            <a:off x="1171045" y="2339346"/>
            <a:ext cx="31269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Integrazione avvio del procedimento</a:t>
            </a:r>
          </a:p>
        </p:txBody>
      </p:sp>
      <p:sp>
        <p:nvSpPr>
          <p:cNvPr id="109" name="Ovale 108">
            <a:extLst>
              <a:ext uri="{FF2B5EF4-FFF2-40B4-BE49-F238E27FC236}">
                <a16:creationId xmlns:a16="http://schemas.microsoft.com/office/drawing/2014/main" id="{11B3533F-4DE9-41F9-9F36-D617E7C0DE48}"/>
              </a:ext>
            </a:extLst>
          </p:cNvPr>
          <p:cNvSpPr/>
          <p:nvPr/>
        </p:nvSpPr>
        <p:spPr>
          <a:xfrm>
            <a:off x="2845421" y="3854885"/>
            <a:ext cx="144463" cy="144463"/>
          </a:xfrm>
          <a:prstGeom prst="ellipse">
            <a:avLst/>
          </a:prstGeom>
          <a:ln w="28575"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0" name="CasellaDiTesto 16">
            <a:extLst>
              <a:ext uri="{FF2B5EF4-FFF2-40B4-BE49-F238E27FC236}">
                <a16:creationId xmlns:a16="http://schemas.microsoft.com/office/drawing/2014/main" id="{7A8D74F5-23DE-484B-804A-CC10DEA07676}"/>
              </a:ext>
            </a:extLst>
          </p:cNvPr>
          <p:cNvSpPr txBox="1">
            <a:spLocks noChangeArrowheads="1"/>
          </p:cNvSpPr>
          <p:nvPr/>
        </p:nvSpPr>
        <p:spPr bwMode="auto">
          <a:xfrm rot="-3292188">
            <a:off x="2206073" y="2321931"/>
            <a:ext cx="31269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Conferenza di </a:t>
            </a:r>
            <a:r>
              <a:rPr lang="it-IT" altLang="it-IT" sz="16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Copianificazione</a:t>
            </a:r>
            <a:endParaRPr lang="it-IT" altLang="it-IT" sz="16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1" name="Ovale 110">
            <a:extLst>
              <a:ext uri="{FF2B5EF4-FFF2-40B4-BE49-F238E27FC236}">
                <a16:creationId xmlns:a16="http://schemas.microsoft.com/office/drawing/2014/main" id="{6979B67D-7A3A-41E3-AFBF-64E0338B664E}"/>
              </a:ext>
            </a:extLst>
          </p:cNvPr>
          <p:cNvSpPr/>
          <p:nvPr/>
        </p:nvSpPr>
        <p:spPr>
          <a:xfrm>
            <a:off x="4312680" y="3842480"/>
            <a:ext cx="144463" cy="144463"/>
          </a:xfrm>
          <a:prstGeom prst="ellipse">
            <a:avLst/>
          </a:prstGeom>
          <a:ln w="28575"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2" name="CasellaDiTesto 16">
            <a:extLst>
              <a:ext uri="{FF2B5EF4-FFF2-40B4-BE49-F238E27FC236}">
                <a16:creationId xmlns:a16="http://schemas.microsoft.com/office/drawing/2014/main" id="{C678DE0C-D77F-45C4-B087-8FBD5B86513A}"/>
              </a:ext>
            </a:extLst>
          </p:cNvPr>
          <p:cNvSpPr txBox="1">
            <a:spLocks noChangeArrowheads="1"/>
          </p:cNvSpPr>
          <p:nvPr/>
        </p:nvSpPr>
        <p:spPr bwMode="auto">
          <a:xfrm rot="-3292188">
            <a:off x="3673332" y="2309526"/>
            <a:ext cx="31269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b="1" dirty="0">
                <a:latin typeface="Arial Narrow" panose="020B0606020202030204" pitchFamily="34" charset="0"/>
              </a:rPr>
              <a:t>Adozione del Piano</a:t>
            </a:r>
          </a:p>
        </p:txBody>
      </p:sp>
      <p:sp>
        <p:nvSpPr>
          <p:cNvPr id="113" name="Ovale 112">
            <a:extLst>
              <a:ext uri="{FF2B5EF4-FFF2-40B4-BE49-F238E27FC236}">
                <a16:creationId xmlns:a16="http://schemas.microsoft.com/office/drawing/2014/main" id="{46382633-DD90-4D36-B853-C4D5F2108033}"/>
              </a:ext>
            </a:extLst>
          </p:cNvPr>
          <p:cNvSpPr/>
          <p:nvPr/>
        </p:nvSpPr>
        <p:spPr>
          <a:xfrm>
            <a:off x="7631344" y="3840254"/>
            <a:ext cx="144463" cy="144463"/>
          </a:xfrm>
          <a:prstGeom prst="ellipse">
            <a:avLst/>
          </a:prstGeom>
          <a:ln w="28575"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4" name="CasellaDiTesto 16">
            <a:extLst>
              <a:ext uri="{FF2B5EF4-FFF2-40B4-BE49-F238E27FC236}">
                <a16:creationId xmlns:a16="http://schemas.microsoft.com/office/drawing/2014/main" id="{9100A966-14C9-40FA-837C-5AAD4BD8CE24}"/>
              </a:ext>
            </a:extLst>
          </p:cNvPr>
          <p:cNvSpPr txBox="1">
            <a:spLocks noChangeArrowheads="1"/>
          </p:cNvSpPr>
          <p:nvPr/>
        </p:nvSpPr>
        <p:spPr bwMode="auto">
          <a:xfrm rot="-3292188">
            <a:off x="6991996" y="2307300"/>
            <a:ext cx="31269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b="1" dirty="0">
                <a:latin typeface="Arial Narrow" panose="020B0606020202030204" pitchFamily="34" charset="0"/>
              </a:rPr>
              <a:t>Approvazione del Piano</a:t>
            </a:r>
          </a:p>
        </p:txBody>
      </p:sp>
      <p:sp>
        <p:nvSpPr>
          <p:cNvPr id="115" name="Ovale 114">
            <a:extLst>
              <a:ext uri="{FF2B5EF4-FFF2-40B4-BE49-F238E27FC236}">
                <a16:creationId xmlns:a16="http://schemas.microsoft.com/office/drawing/2014/main" id="{83DF5B50-84E7-48D5-B784-45B8DA63AD49}"/>
              </a:ext>
            </a:extLst>
          </p:cNvPr>
          <p:cNvSpPr/>
          <p:nvPr/>
        </p:nvSpPr>
        <p:spPr>
          <a:xfrm>
            <a:off x="5694296" y="3854884"/>
            <a:ext cx="144463" cy="144463"/>
          </a:xfrm>
          <a:prstGeom prst="ellipse">
            <a:avLst/>
          </a:prstGeom>
          <a:ln w="28575"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6" name="CasellaDiTesto 16">
            <a:extLst>
              <a:ext uri="{FF2B5EF4-FFF2-40B4-BE49-F238E27FC236}">
                <a16:creationId xmlns:a16="http://schemas.microsoft.com/office/drawing/2014/main" id="{966EA241-DBEC-497E-B39D-2A9CF441378A}"/>
              </a:ext>
            </a:extLst>
          </p:cNvPr>
          <p:cNvSpPr txBox="1">
            <a:spLocks noChangeArrowheads="1"/>
          </p:cNvSpPr>
          <p:nvPr/>
        </p:nvSpPr>
        <p:spPr bwMode="auto">
          <a:xfrm rot="-3292188">
            <a:off x="5054948" y="2229597"/>
            <a:ext cx="31269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b="1" dirty="0">
                <a:latin typeface="Arial Narrow" panose="020B0606020202030204" pitchFamily="34" charset="0"/>
              </a:rPr>
              <a:t>Termini per osservazioni </a:t>
            </a:r>
          </a:p>
          <a:p>
            <a:r>
              <a:rPr lang="it-IT" altLang="it-IT" sz="1200" b="1" dirty="0">
                <a:latin typeface="Arial Narrow" panose="020B0606020202030204" pitchFamily="34" charset="0"/>
              </a:rPr>
              <a:t>(60gg. dalla pubblicazione sul BURT)</a:t>
            </a:r>
          </a:p>
        </p:txBody>
      </p:sp>
      <p:cxnSp>
        <p:nvCxnSpPr>
          <p:cNvPr id="117" name="Connettore diritto 116">
            <a:extLst>
              <a:ext uri="{FF2B5EF4-FFF2-40B4-BE49-F238E27FC236}">
                <a16:creationId xmlns:a16="http://schemas.microsoft.com/office/drawing/2014/main" id="{5CE46B54-624D-47E2-99EE-CCDEBD8816FA}"/>
              </a:ext>
            </a:extLst>
          </p:cNvPr>
          <p:cNvCxnSpPr>
            <a:cxnSpLocks/>
          </p:cNvCxnSpPr>
          <p:nvPr/>
        </p:nvCxnSpPr>
        <p:spPr>
          <a:xfrm>
            <a:off x="942874" y="3944531"/>
            <a:ext cx="5705" cy="2337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ttore diritto 118">
            <a:extLst>
              <a:ext uri="{FF2B5EF4-FFF2-40B4-BE49-F238E27FC236}">
                <a16:creationId xmlns:a16="http://schemas.microsoft.com/office/drawing/2014/main" id="{63D99A57-8521-4A9C-AEB8-1F7A76349044}"/>
              </a:ext>
            </a:extLst>
          </p:cNvPr>
          <p:cNvCxnSpPr/>
          <p:nvPr/>
        </p:nvCxnSpPr>
        <p:spPr>
          <a:xfrm>
            <a:off x="1882624" y="3956817"/>
            <a:ext cx="5705" cy="2337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ttore diritto 119">
            <a:extLst>
              <a:ext uri="{FF2B5EF4-FFF2-40B4-BE49-F238E27FC236}">
                <a16:creationId xmlns:a16="http://schemas.microsoft.com/office/drawing/2014/main" id="{C3A6A4AD-705A-4C87-832F-0BCF671EE387}"/>
              </a:ext>
            </a:extLst>
          </p:cNvPr>
          <p:cNvCxnSpPr/>
          <p:nvPr/>
        </p:nvCxnSpPr>
        <p:spPr>
          <a:xfrm>
            <a:off x="2917652" y="3931715"/>
            <a:ext cx="5705" cy="2337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ttore diritto 120">
            <a:extLst>
              <a:ext uri="{FF2B5EF4-FFF2-40B4-BE49-F238E27FC236}">
                <a16:creationId xmlns:a16="http://schemas.microsoft.com/office/drawing/2014/main" id="{06E13B4F-E79E-4BFD-96DE-FAD82E6474B9}"/>
              </a:ext>
            </a:extLst>
          </p:cNvPr>
          <p:cNvCxnSpPr/>
          <p:nvPr/>
        </p:nvCxnSpPr>
        <p:spPr>
          <a:xfrm>
            <a:off x="4384911" y="3909387"/>
            <a:ext cx="5705" cy="2337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ttore diritto 121">
            <a:extLst>
              <a:ext uri="{FF2B5EF4-FFF2-40B4-BE49-F238E27FC236}">
                <a16:creationId xmlns:a16="http://schemas.microsoft.com/office/drawing/2014/main" id="{F488B62D-5324-4051-9858-E9E999F2581C}"/>
              </a:ext>
            </a:extLst>
          </p:cNvPr>
          <p:cNvCxnSpPr/>
          <p:nvPr/>
        </p:nvCxnSpPr>
        <p:spPr>
          <a:xfrm>
            <a:off x="5771002" y="3931714"/>
            <a:ext cx="5705" cy="2337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ttore diritto 122">
            <a:extLst>
              <a:ext uri="{FF2B5EF4-FFF2-40B4-BE49-F238E27FC236}">
                <a16:creationId xmlns:a16="http://schemas.microsoft.com/office/drawing/2014/main" id="{4E81A87A-56AF-40D7-959F-A0700B155CF1}"/>
              </a:ext>
            </a:extLst>
          </p:cNvPr>
          <p:cNvCxnSpPr/>
          <p:nvPr/>
        </p:nvCxnSpPr>
        <p:spPr>
          <a:xfrm>
            <a:off x="7707840" y="3927115"/>
            <a:ext cx="5705" cy="2337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CasellaDiTesto 123">
            <a:extLst>
              <a:ext uri="{FF2B5EF4-FFF2-40B4-BE49-F238E27FC236}">
                <a16:creationId xmlns:a16="http://schemas.microsoft.com/office/drawing/2014/main" id="{C6A6713C-7D04-406F-A353-F2A89254FB49}"/>
              </a:ext>
            </a:extLst>
          </p:cNvPr>
          <p:cNvSpPr txBox="1"/>
          <p:nvPr/>
        </p:nvSpPr>
        <p:spPr>
          <a:xfrm>
            <a:off x="888538" y="3989722"/>
            <a:ext cx="10828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latin typeface="Arial Narrow" panose="020B0606020202030204" pitchFamily="34" charset="0"/>
              </a:rPr>
              <a:t>Predisposizione materiali integrazione avvio</a:t>
            </a:r>
          </a:p>
        </p:txBody>
      </p:sp>
      <p:sp>
        <p:nvSpPr>
          <p:cNvPr id="125" name="CasellaDiTesto 124">
            <a:extLst>
              <a:ext uri="{FF2B5EF4-FFF2-40B4-BE49-F238E27FC236}">
                <a16:creationId xmlns:a16="http://schemas.microsoft.com/office/drawing/2014/main" id="{10959BB0-A82D-4316-ABB5-F630F952E514}"/>
              </a:ext>
            </a:extLst>
          </p:cNvPr>
          <p:cNvSpPr txBox="1"/>
          <p:nvPr/>
        </p:nvSpPr>
        <p:spPr>
          <a:xfrm>
            <a:off x="1893429" y="4001164"/>
            <a:ext cx="10828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latin typeface="Arial Narrow" panose="020B0606020202030204" pitchFamily="34" charset="0"/>
              </a:rPr>
              <a:t>Predisposizione materiali conferenza </a:t>
            </a:r>
            <a:r>
              <a:rPr lang="it-IT" sz="900" dirty="0" err="1">
                <a:latin typeface="Arial Narrow" panose="020B0606020202030204" pitchFamily="34" charset="0"/>
              </a:rPr>
              <a:t>copianificazione</a:t>
            </a:r>
            <a:endParaRPr lang="it-IT" sz="900" dirty="0">
              <a:latin typeface="Arial Narrow" panose="020B0606020202030204" pitchFamily="34" charset="0"/>
            </a:endParaRPr>
          </a:p>
        </p:txBody>
      </p:sp>
      <p:sp>
        <p:nvSpPr>
          <p:cNvPr id="126" name="CasellaDiTesto 125">
            <a:extLst>
              <a:ext uri="{FF2B5EF4-FFF2-40B4-BE49-F238E27FC236}">
                <a16:creationId xmlns:a16="http://schemas.microsoft.com/office/drawing/2014/main" id="{2ED4421E-E887-401D-AEB7-3980AE6C1413}"/>
              </a:ext>
            </a:extLst>
          </p:cNvPr>
          <p:cNvSpPr txBox="1"/>
          <p:nvPr/>
        </p:nvSpPr>
        <p:spPr>
          <a:xfrm>
            <a:off x="3126443" y="4005489"/>
            <a:ext cx="10828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latin typeface="Arial Narrow" panose="020B0606020202030204" pitchFamily="34" charset="0"/>
              </a:rPr>
              <a:t>Elaborazione complessiva del Piano</a:t>
            </a:r>
          </a:p>
        </p:txBody>
      </p:sp>
      <p:sp>
        <p:nvSpPr>
          <p:cNvPr id="128" name="CasellaDiTesto 16">
            <a:extLst>
              <a:ext uri="{FF2B5EF4-FFF2-40B4-BE49-F238E27FC236}">
                <a16:creationId xmlns:a16="http://schemas.microsoft.com/office/drawing/2014/main" id="{7A81259B-6C6D-48FB-BB61-6D6218CA1A7E}"/>
              </a:ext>
            </a:extLst>
          </p:cNvPr>
          <p:cNvSpPr txBox="1">
            <a:spLocks noChangeArrowheads="1"/>
          </p:cNvSpPr>
          <p:nvPr/>
        </p:nvSpPr>
        <p:spPr bwMode="auto">
          <a:xfrm rot="-3292188">
            <a:off x="6114519" y="2306969"/>
            <a:ext cx="31269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b="1" dirty="0">
                <a:latin typeface="Arial Narrow" panose="020B0606020202030204" pitchFamily="34" charset="0"/>
              </a:rPr>
              <a:t>Conferenza paesaggistica</a:t>
            </a:r>
          </a:p>
        </p:txBody>
      </p:sp>
      <p:cxnSp>
        <p:nvCxnSpPr>
          <p:cNvPr id="129" name="Connettore diritto 128">
            <a:extLst>
              <a:ext uri="{FF2B5EF4-FFF2-40B4-BE49-F238E27FC236}">
                <a16:creationId xmlns:a16="http://schemas.microsoft.com/office/drawing/2014/main" id="{9E421D07-9B57-48A0-B99F-C4F246D87DB3}"/>
              </a:ext>
            </a:extLst>
          </p:cNvPr>
          <p:cNvCxnSpPr/>
          <p:nvPr/>
        </p:nvCxnSpPr>
        <p:spPr>
          <a:xfrm>
            <a:off x="6830573" y="3916753"/>
            <a:ext cx="5705" cy="2337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e 129">
            <a:extLst>
              <a:ext uri="{FF2B5EF4-FFF2-40B4-BE49-F238E27FC236}">
                <a16:creationId xmlns:a16="http://schemas.microsoft.com/office/drawing/2014/main" id="{6618816C-3922-45EC-A877-E6D21E599965}"/>
              </a:ext>
            </a:extLst>
          </p:cNvPr>
          <p:cNvSpPr/>
          <p:nvPr/>
        </p:nvSpPr>
        <p:spPr>
          <a:xfrm>
            <a:off x="6769489" y="3862280"/>
            <a:ext cx="144463" cy="144463"/>
          </a:xfrm>
          <a:prstGeom prst="ellipse">
            <a:avLst/>
          </a:prstGeom>
          <a:ln w="28575"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1" name="CasellaDiTesto 130">
            <a:extLst>
              <a:ext uri="{FF2B5EF4-FFF2-40B4-BE49-F238E27FC236}">
                <a16:creationId xmlns:a16="http://schemas.microsoft.com/office/drawing/2014/main" id="{438E74F0-DAAF-4C93-A649-1DE7911AB923}"/>
              </a:ext>
            </a:extLst>
          </p:cNvPr>
          <p:cNvSpPr txBox="1"/>
          <p:nvPr/>
        </p:nvSpPr>
        <p:spPr>
          <a:xfrm>
            <a:off x="5747403" y="3956266"/>
            <a:ext cx="108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latin typeface="Arial Narrow" panose="020B0606020202030204" pitchFamily="34" charset="0"/>
              </a:rPr>
              <a:t>Istruttoria osservazioni e pareri adeguamento del Piano</a:t>
            </a:r>
          </a:p>
        </p:txBody>
      </p:sp>
      <p:sp>
        <p:nvSpPr>
          <p:cNvPr id="132" name="CasellaDiTesto 131">
            <a:extLst>
              <a:ext uri="{FF2B5EF4-FFF2-40B4-BE49-F238E27FC236}">
                <a16:creationId xmlns:a16="http://schemas.microsoft.com/office/drawing/2014/main" id="{56EEC9C6-06C6-48F3-B47B-8A945DC6A7B7}"/>
              </a:ext>
            </a:extLst>
          </p:cNvPr>
          <p:cNvSpPr txBox="1"/>
          <p:nvPr/>
        </p:nvSpPr>
        <p:spPr>
          <a:xfrm>
            <a:off x="6762333" y="4014099"/>
            <a:ext cx="10828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latin typeface="Arial Narrow" panose="020B0606020202030204" pitchFamily="34" charset="0"/>
              </a:rPr>
              <a:t>Eventuale ulteriore adeguamento del Piano</a:t>
            </a:r>
          </a:p>
        </p:txBody>
      </p:sp>
      <p:sp>
        <p:nvSpPr>
          <p:cNvPr id="133" name="CasellaDiTesto 132">
            <a:extLst>
              <a:ext uri="{FF2B5EF4-FFF2-40B4-BE49-F238E27FC236}">
                <a16:creationId xmlns:a16="http://schemas.microsoft.com/office/drawing/2014/main" id="{EFB5CFFF-5183-4080-841A-045D0DC32890}"/>
              </a:ext>
            </a:extLst>
          </p:cNvPr>
          <p:cNvSpPr txBox="1"/>
          <p:nvPr/>
        </p:nvSpPr>
        <p:spPr>
          <a:xfrm>
            <a:off x="7780277" y="4009279"/>
            <a:ext cx="108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latin typeface="Arial Narrow" panose="020B0606020202030204" pitchFamily="34" charset="0"/>
              </a:rPr>
              <a:t>Avvio fase di gestione del piano</a:t>
            </a:r>
          </a:p>
        </p:txBody>
      </p:sp>
      <p:cxnSp>
        <p:nvCxnSpPr>
          <p:cNvPr id="135" name="Connettore 2 134">
            <a:extLst>
              <a:ext uri="{FF2B5EF4-FFF2-40B4-BE49-F238E27FC236}">
                <a16:creationId xmlns:a16="http://schemas.microsoft.com/office/drawing/2014/main" id="{52FC6984-23B2-4FA5-A185-DA015179B640}"/>
              </a:ext>
            </a:extLst>
          </p:cNvPr>
          <p:cNvCxnSpPr/>
          <p:nvPr/>
        </p:nvCxnSpPr>
        <p:spPr>
          <a:xfrm>
            <a:off x="948580" y="5979203"/>
            <a:ext cx="7691215" cy="0"/>
          </a:xfrm>
          <a:prstGeom prst="straightConnector1">
            <a:avLst/>
          </a:prstGeom>
          <a:ln w="19050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Ovale 136">
            <a:extLst>
              <a:ext uri="{FF2B5EF4-FFF2-40B4-BE49-F238E27FC236}">
                <a16:creationId xmlns:a16="http://schemas.microsoft.com/office/drawing/2014/main" id="{37C9902A-1154-4DB7-B32B-CBC8FE5AD886}"/>
              </a:ext>
            </a:extLst>
          </p:cNvPr>
          <p:cNvSpPr/>
          <p:nvPr/>
        </p:nvSpPr>
        <p:spPr>
          <a:xfrm>
            <a:off x="1499031" y="5882570"/>
            <a:ext cx="144463" cy="144463"/>
          </a:xfrm>
          <a:prstGeom prst="ellipse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9" name="CasellaDiTesto 138">
            <a:extLst>
              <a:ext uri="{FF2B5EF4-FFF2-40B4-BE49-F238E27FC236}">
                <a16:creationId xmlns:a16="http://schemas.microsoft.com/office/drawing/2014/main" id="{AFC247AC-13C7-4F2A-BBB4-32F72A95D532}"/>
              </a:ext>
            </a:extLst>
          </p:cNvPr>
          <p:cNvSpPr txBox="1"/>
          <p:nvPr/>
        </p:nvSpPr>
        <p:spPr>
          <a:xfrm>
            <a:off x="8084498" y="4922925"/>
            <a:ext cx="10012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Processo VAS</a:t>
            </a:r>
          </a:p>
        </p:txBody>
      </p:sp>
      <p:sp>
        <p:nvSpPr>
          <p:cNvPr id="140" name="CasellaDiTesto 139">
            <a:extLst>
              <a:ext uri="{FF2B5EF4-FFF2-40B4-BE49-F238E27FC236}">
                <a16:creationId xmlns:a16="http://schemas.microsoft.com/office/drawing/2014/main" id="{89D3B3C8-6065-4073-8423-0FFD3093BEB5}"/>
              </a:ext>
            </a:extLst>
          </p:cNvPr>
          <p:cNvSpPr txBox="1"/>
          <p:nvPr/>
        </p:nvSpPr>
        <p:spPr>
          <a:xfrm>
            <a:off x="8043689" y="5700352"/>
            <a:ext cx="10828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1" dirty="0">
                <a:solidFill>
                  <a:srgbClr val="7030A0"/>
                </a:solidFill>
                <a:latin typeface="Arial Narrow" panose="020B0606020202030204" pitchFamily="34" charset="0"/>
              </a:rPr>
              <a:t>Partecipazione</a:t>
            </a:r>
          </a:p>
        </p:txBody>
      </p:sp>
      <p:grpSp>
        <p:nvGrpSpPr>
          <p:cNvPr id="118" name="Gruppo 117">
            <a:extLst>
              <a:ext uri="{FF2B5EF4-FFF2-40B4-BE49-F238E27FC236}">
                <a16:creationId xmlns:a16="http://schemas.microsoft.com/office/drawing/2014/main" id="{313AFC24-E8FC-4646-8AE6-A4F789871BFE}"/>
              </a:ext>
            </a:extLst>
          </p:cNvPr>
          <p:cNvGrpSpPr/>
          <p:nvPr/>
        </p:nvGrpSpPr>
        <p:grpSpPr>
          <a:xfrm>
            <a:off x="867536" y="4541004"/>
            <a:ext cx="7779876" cy="2423382"/>
            <a:chOff x="1005201" y="4283940"/>
            <a:chExt cx="7779876" cy="2423382"/>
          </a:xfrm>
        </p:grpSpPr>
        <p:cxnSp>
          <p:nvCxnSpPr>
            <p:cNvPr id="134" name="Connettore 2 133">
              <a:extLst>
                <a:ext uri="{FF2B5EF4-FFF2-40B4-BE49-F238E27FC236}">
                  <a16:creationId xmlns:a16="http://schemas.microsoft.com/office/drawing/2014/main" id="{12F3CEFC-F9FD-4C7C-B607-D90760C92BB4}"/>
                </a:ext>
              </a:extLst>
            </p:cNvPr>
            <p:cNvCxnSpPr/>
            <p:nvPr/>
          </p:nvCxnSpPr>
          <p:spPr>
            <a:xfrm>
              <a:off x="1093862" y="4938049"/>
              <a:ext cx="7691215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Ovale 137">
              <a:extLst>
                <a:ext uri="{FF2B5EF4-FFF2-40B4-BE49-F238E27FC236}">
                  <a16:creationId xmlns:a16="http://schemas.microsoft.com/office/drawing/2014/main" id="{CB04DDD7-AD49-42FE-8364-0831A2A61E69}"/>
                </a:ext>
              </a:extLst>
            </p:cNvPr>
            <p:cNvSpPr/>
            <p:nvPr/>
          </p:nvSpPr>
          <p:spPr>
            <a:xfrm>
              <a:off x="1449725" y="4852696"/>
              <a:ext cx="144463" cy="144463"/>
            </a:xfrm>
            <a:prstGeom prst="ellipse">
              <a:avLst/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42" name="CasellaDiTesto 141">
              <a:extLst>
                <a:ext uri="{FF2B5EF4-FFF2-40B4-BE49-F238E27FC236}">
                  <a16:creationId xmlns:a16="http://schemas.microsoft.com/office/drawing/2014/main" id="{22191E17-439C-4719-B795-7B94C0446A4F}"/>
                </a:ext>
              </a:extLst>
            </p:cNvPr>
            <p:cNvSpPr txBox="1"/>
            <p:nvPr/>
          </p:nvSpPr>
          <p:spPr>
            <a:xfrm>
              <a:off x="1025556" y="4474230"/>
              <a:ext cx="10828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Documento preliminare</a:t>
              </a:r>
            </a:p>
          </p:txBody>
        </p:sp>
        <p:sp>
          <p:nvSpPr>
            <p:cNvPr id="143" name="Ovale 142">
              <a:extLst>
                <a:ext uri="{FF2B5EF4-FFF2-40B4-BE49-F238E27FC236}">
                  <a16:creationId xmlns:a16="http://schemas.microsoft.com/office/drawing/2014/main" id="{A548AF86-AF86-40E5-92E0-525FB917D925}"/>
                </a:ext>
              </a:extLst>
            </p:cNvPr>
            <p:cNvSpPr/>
            <p:nvPr/>
          </p:nvSpPr>
          <p:spPr>
            <a:xfrm>
              <a:off x="3843504" y="4852695"/>
              <a:ext cx="144463" cy="144463"/>
            </a:xfrm>
            <a:prstGeom prst="ellipse">
              <a:avLst/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44" name="CasellaDiTesto 143">
              <a:extLst>
                <a:ext uri="{FF2B5EF4-FFF2-40B4-BE49-F238E27FC236}">
                  <a16:creationId xmlns:a16="http://schemas.microsoft.com/office/drawing/2014/main" id="{111B39DF-500A-4BC9-9F00-3EAA9DB873CE}"/>
                </a:ext>
              </a:extLst>
            </p:cNvPr>
            <p:cNvSpPr txBox="1"/>
            <p:nvPr/>
          </p:nvSpPr>
          <p:spPr>
            <a:xfrm>
              <a:off x="3367822" y="4283940"/>
              <a:ext cx="108283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Rapporto Ambientale e Sintesi non tecnica</a:t>
              </a:r>
            </a:p>
          </p:txBody>
        </p:sp>
        <p:sp>
          <p:nvSpPr>
            <p:cNvPr id="145" name="Ovale 144">
              <a:extLst>
                <a:ext uri="{FF2B5EF4-FFF2-40B4-BE49-F238E27FC236}">
                  <a16:creationId xmlns:a16="http://schemas.microsoft.com/office/drawing/2014/main" id="{74679920-94C2-4FC0-B21C-CF0FC3A03336}"/>
                </a:ext>
              </a:extLst>
            </p:cNvPr>
            <p:cNvSpPr/>
            <p:nvPr/>
          </p:nvSpPr>
          <p:spPr>
            <a:xfrm>
              <a:off x="6334936" y="4844469"/>
              <a:ext cx="144463" cy="144463"/>
            </a:xfrm>
            <a:prstGeom prst="ellipse">
              <a:avLst/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46" name="CasellaDiTesto 145">
              <a:extLst>
                <a:ext uri="{FF2B5EF4-FFF2-40B4-BE49-F238E27FC236}">
                  <a16:creationId xmlns:a16="http://schemas.microsoft.com/office/drawing/2014/main" id="{DC6C049E-0C4F-430B-B37E-86BB01E5B507}"/>
                </a:ext>
              </a:extLst>
            </p:cNvPr>
            <p:cNvSpPr txBox="1"/>
            <p:nvPr/>
          </p:nvSpPr>
          <p:spPr>
            <a:xfrm>
              <a:off x="5787713" y="4289555"/>
              <a:ext cx="108283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Parere motivato autorità competente </a:t>
              </a:r>
            </a:p>
          </p:txBody>
        </p:sp>
        <p:sp>
          <p:nvSpPr>
            <p:cNvPr id="149" name="CasellaDiTesto 148">
              <a:extLst>
                <a:ext uri="{FF2B5EF4-FFF2-40B4-BE49-F238E27FC236}">
                  <a16:creationId xmlns:a16="http://schemas.microsoft.com/office/drawing/2014/main" id="{471AE1A1-019A-4CF5-BC27-FC907C4A37A5}"/>
                </a:ext>
              </a:extLst>
            </p:cNvPr>
            <p:cNvSpPr txBox="1"/>
            <p:nvPr/>
          </p:nvSpPr>
          <p:spPr>
            <a:xfrm>
              <a:off x="1005201" y="5049544"/>
              <a:ext cx="1492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Incontri svolti: Presentazione Cascina</a:t>
              </a:r>
            </a:p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Categorie economiche Pisa</a:t>
              </a:r>
            </a:p>
            <a:p>
              <a:pPr algn="ctr"/>
              <a:endParaRPr lang="it-IT" sz="1000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0" name="CasellaDiTesto 149">
              <a:extLst>
                <a:ext uri="{FF2B5EF4-FFF2-40B4-BE49-F238E27FC236}">
                  <a16:creationId xmlns:a16="http://schemas.microsoft.com/office/drawing/2014/main" id="{81283630-3B56-49B4-AE15-73CFA694C968}"/>
                </a:ext>
              </a:extLst>
            </p:cNvPr>
            <p:cNvSpPr txBox="1"/>
            <p:nvPr/>
          </p:nvSpPr>
          <p:spPr>
            <a:xfrm>
              <a:off x="1801362" y="5845548"/>
              <a:ext cx="149287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Incontri programmati: </a:t>
              </a:r>
            </a:p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Pisa città</a:t>
              </a:r>
            </a:p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Pisa litorale</a:t>
              </a:r>
            </a:p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Cascina</a:t>
              </a:r>
            </a:p>
            <a:p>
              <a:pPr algn="ctr"/>
              <a:endParaRPr lang="it-IT" sz="1000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9CF8CC49-FDF3-45E4-BAFF-ACB22DB4BF2A}"/>
                </a:ext>
              </a:extLst>
            </p:cNvPr>
            <p:cNvSpPr/>
            <p:nvPr/>
          </p:nvSpPr>
          <p:spPr>
            <a:xfrm>
              <a:off x="4094335" y="5649907"/>
              <a:ext cx="144463" cy="144463"/>
            </a:xfrm>
            <a:prstGeom prst="ellipse">
              <a:avLst/>
            </a:prstGeom>
            <a:ln w="28575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7030A0"/>
                </a:solidFill>
              </a:endParaRP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BD5BA21C-41D3-4244-B2A3-07102977D542}"/>
                </a:ext>
              </a:extLst>
            </p:cNvPr>
            <p:cNvSpPr txBox="1"/>
            <p:nvPr/>
          </p:nvSpPr>
          <p:spPr>
            <a:xfrm>
              <a:off x="3449258" y="4981065"/>
              <a:ext cx="149287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Rapporto del Garante:</a:t>
              </a:r>
            </a:p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Sintesi dei contributi pervenuti</a:t>
              </a:r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303772C4-1639-4F85-9F16-E9DFF1C966FA}"/>
                </a:ext>
              </a:extLst>
            </p:cNvPr>
            <p:cNvSpPr txBox="1"/>
            <p:nvPr/>
          </p:nvSpPr>
          <p:spPr>
            <a:xfrm>
              <a:off x="5659164" y="5038161"/>
              <a:ext cx="1492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Informativa in merito alle osservazioni pervenute e criteri di valutazione</a:t>
              </a:r>
            </a:p>
            <a:p>
              <a:pPr algn="ctr"/>
              <a:endParaRPr lang="it-IT" sz="1000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7F27751-2D5E-445F-9FFB-75A2DBC1E009}"/>
                </a:ext>
              </a:extLst>
            </p:cNvPr>
            <p:cNvSpPr/>
            <p:nvPr/>
          </p:nvSpPr>
          <p:spPr>
            <a:xfrm>
              <a:off x="6352165" y="5656570"/>
              <a:ext cx="144463" cy="144463"/>
            </a:xfrm>
            <a:prstGeom prst="ellipse">
              <a:avLst/>
            </a:prstGeom>
            <a:ln w="28575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7030A0"/>
                </a:solidFill>
              </a:endParaRPr>
            </a:p>
          </p:txBody>
        </p:sp>
        <p:sp>
          <p:nvSpPr>
            <p:cNvPr id="62" name="Ovale 61">
              <a:extLst>
                <a:ext uri="{FF2B5EF4-FFF2-40B4-BE49-F238E27FC236}">
                  <a16:creationId xmlns:a16="http://schemas.microsoft.com/office/drawing/2014/main" id="{121D5D38-481B-42E0-AE29-6ADD277EB32B}"/>
                </a:ext>
              </a:extLst>
            </p:cNvPr>
            <p:cNvSpPr/>
            <p:nvPr/>
          </p:nvSpPr>
          <p:spPr>
            <a:xfrm>
              <a:off x="7982832" y="5649906"/>
              <a:ext cx="144463" cy="144463"/>
            </a:xfrm>
            <a:prstGeom prst="ellipse">
              <a:avLst/>
            </a:prstGeom>
            <a:ln w="28575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7030A0"/>
                </a:solidFill>
              </a:endParaRP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A5000452-DE41-421A-A4BE-5FE792D32DE6}"/>
                </a:ext>
              </a:extLst>
            </p:cNvPr>
            <p:cNvSpPr txBox="1"/>
            <p:nvPr/>
          </p:nvSpPr>
          <p:spPr>
            <a:xfrm>
              <a:off x="3112851" y="5912779"/>
              <a:ext cx="1492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Iniziative di informazione e partecipazione sui contenuti statutari e strategici</a:t>
              </a:r>
            </a:p>
            <a:p>
              <a:pPr algn="ctr"/>
              <a:endParaRPr lang="it-IT" sz="1000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D795EAAE-EC67-4D29-8757-AD8A10354098}"/>
                </a:ext>
              </a:extLst>
            </p:cNvPr>
            <p:cNvSpPr/>
            <p:nvPr/>
          </p:nvSpPr>
          <p:spPr>
            <a:xfrm>
              <a:off x="3334148" y="5647535"/>
              <a:ext cx="144463" cy="144463"/>
            </a:xfrm>
            <a:prstGeom prst="ellipse">
              <a:avLst/>
            </a:prstGeom>
            <a:ln w="28575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7030A0"/>
                </a:solidFill>
              </a:endParaRPr>
            </a:p>
          </p:txBody>
        </p:sp>
      </p:grpSp>
      <p:sp>
        <p:nvSpPr>
          <p:cNvPr id="148" name="CasellaDiTesto 147">
            <a:extLst>
              <a:ext uri="{FF2B5EF4-FFF2-40B4-BE49-F238E27FC236}">
                <a16:creationId xmlns:a16="http://schemas.microsoft.com/office/drawing/2014/main" id="{EE5F498B-2CEC-420D-9FED-37B91E38CFBF}"/>
              </a:ext>
            </a:extLst>
          </p:cNvPr>
          <p:cNvSpPr txBox="1"/>
          <p:nvPr/>
        </p:nvSpPr>
        <p:spPr>
          <a:xfrm>
            <a:off x="4594909" y="3998572"/>
            <a:ext cx="108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latin typeface="Arial Narrow" panose="020B0606020202030204" pitchFamily="34" charset="0"/>
              </a:rPr>
              <a:t>Acquisizione osservazioni e pareri</a:t>
            </a:r>
          </a:p>
        </p:txBody>
      </p:sp>
      <p:cxnSp>
        <p:nvCxnSpPr>
          <p:cNvPr id="1025" name="Connettore a gomito 1024">
            <a:extLst>
              <a:ext uri="{FF2B5EF4-FFF2-40B4-BE49-F238E27FC236}">
                <a16:creationId xmlns:a16="http://schemas.microsoft.com/office/drawing/2014/main" id="{57950A16-35F0-4631-BA9A-965DC0D8A2A6}"/>
              </a:ext>
            </a:extLst>
          </p:cNvPr>
          <p:cNvCxnSpPr>
            <a:endCxn id="137" idx="4"/>
          </p:cNvCxnSpPr>
          <p:nvPr/>
        </p:nvCxnSpPr>
        <p:spPr>
          <a:xfrm rot="10800000">
            <a:off x="1571264" y="6027033"/>
            <a:ext cx="434293" cy="292786"/>
          </a:xfrm>
          <a:prstGeom prst="bentConnector2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FC9FBFE3-DD9C-4BD9-9353-0AFD6CEE536E}"/>
              </a:ext>
            </a:extLst>
          </p:cNvPr>
          <p:cNvCxnSpPr>
            <a:cxnSpLocks/>
          </p:cNvCxnSpPr>
          <p:nvPr/>
        </p:nvCxnSpPr>
        <p:spPr>
          <a:xfrm flipH="1" flipV="1">
            <a:off x="3260752" y="6075309"/>
            <a:ext cx="3060" cy="17900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2 68">
            <a:extLst>
              <a:ext uri="{FF2B5EF4-FFF2-40B4-BE49-F238E27FC236}">
                <a16:creationId xmlns:a16="http://schemas.microsoft.com/office/drawing/2014/main" id="{06A6CFF9-B59E-45F7-8C41-A42CDB4DEC49}"/>
              </a:ext>
            </a:extLst>
          </p:cNvPr>
          <p:cNvCxnSpPr>
            <a:cxnSpLocks/>
          </p:cNvCxnSpPr>
          <p:nvPr/>
        </p:nvCxnSpPr>
        <p:spPr>
          <a:xfrm>
            <a:off x="4028901" y="5704692"/>
            <a:ext cx="0" cy="18330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112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 CONTENUTI DEL PIANO STRUTTURALE INTERCOMUNALE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DB3CD4CD-9C97-405D-8563-5E421E8E383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424591" y="6454876"/>
            <a:ext cx="336235" cy="336235"/>
          </a:xfrm>
          <a:prstGeom prst="rect">
            <a:avLst/>
          </a:prstGeom>
        </p:spPr>
      </p:pic>
      <p:sp>
        <p:nvSpPr>
          <p:cNvPr id="58" name="Text Box 6">
            <a:extLst>
              <a:ext uri="{FF2B5EF4-FFF2-40B4-BE49-F238E27FC236}">
                <a16:creationId xmlns:a16="http://schemas.microsoft.com/office/drawing/2014/main" id="{692A5775-89A9-4876-8985-7C4197D72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714" y="2182374"/>
            <a:ext cx="1555244" cy="8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I CONTENUTI GENERALI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  <a:latin typeface="Arial Narrow" panose="020B0606020202030204" pitchFamily="34" charset="0"/>
              </a:rPr>
              <a:t>(art. </a:t>
            </a: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92 L.R. 65/2014)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Text Box 6">
            <a:extLst>
              <a:ext uri="{FF2B5EF4-FFF2-40B4-BE49-F238E27FC236}">
                <a16:creationId xmlns:a16="http://schemas.microsoft.com/office/drawing/2014/main" id="{74A64EAE-6330-4BC2-80BE-C5982903B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292" y="3993097"/>
            <a:ext cx="1816882" cy="122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I CONTENUTI SPECIFICI DEL PIANO STRUTTURALE INTERCOMUNALE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  <a:latin typeface="Arial Narrow" panose="020B0606020202030204" pitchFamily="34" charset="0"/>
              </a:rPr>
              <a:t>(art. </a:t>
            </a: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94 L.R. 65/2014)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720C615-3A27-47CF-A3D7-99E3E3CBF31F}"/>
              </a:ext>
            </a:extLst>
          </p:cNvPr>
          <p:cNvGrpSpPr/>
          <p:nvPr/>
        </p:nvGrpSpPr>
        <p:grpSpPr>
          <a:xfrm>
            <a:off x="2503239" y="1303254"/>
            <a:ext cx="2987821" cy="572587"/>
            <a:chOff x="2830261" y="1510850"/>
            <a:chExt cx="2987821" cy="572587"/>
          </a:xfrm>
        </p:grpSpPr>
        <p:sp>
          <p:nvSpPr>
            <p:cNvPr id="3" name="Freccia a pentagono 2">
              <a:extLst>
                <a:ext uri="{FF2B5EF4-FFF2-40B4-BE49-F238E27FC236}">
                  <a16:creationId xmlns:a16="http://schemas.microsoft.com/office/drawing/2014/main" id="{4A88CF0A-28F4-41DD-9EBB-F54463B7A27E}"/>
                </a:ext>
              </a:extLst>
            </p:cNvPr>
            <p:cNvSpPr/>
            <p:nvPr/>
          </p:nvSpPr>
          <p:spPr>
            <a:xfrm>
              <a:off x="2931207" y="1510850"/>
              <a:ext cx="2886875" cy="572587"/>
            </a:xfrm>
            <a:prstGeom prst="homePlat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0" name="Text Box 6">
              <a:extLst>
                <a:ext uri="{FF2B5EF4-FFF2-40B4-BE49-F238E27FC236}">
                  <a16:creationId xmlns:a16="http://schemas.microsoft.com/office/drawing/2014/main" id="{9468B991-F1E1-4D7E-8AB2-E6D3AE0C8F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0261" y="1664578"/>
              <a:ext cx="2886875" cy="292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Il Quadro Conoscitivo di riferimento</a:t>
              </a:r>
              <a:endParaRPr kumimoji="0" lang="it-IT" altLang="it-IT" sz="14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71856E9F-8E49-48AF-881C-9ACB590FF708}"/>
              </a:ext>
            </a:extLst>
          </p:cNvPr>
          <p:cNvGrpSpPr/>
          <p:nvPr/>
        </p:nvGrpSpPr>
        <p:grpSpPr>
          <a:xfrm>
            <a:off x="2604184" y="2014443"/>
            <a:ext cx="2886875" cy="572587"/>
            <a:chOff x="2931206" y="2444235"/>
            <a:chExt cx="2886875" cy="572587"/>
          </a:xfrm>
        </p:grpSpPr>
        <p:sp>
          <p:nvSpPr>
            <p:cNvPr id="64" name="Freccia a pentagono 63">
              <a:extLst>
                <a:ext uri="{FF2B5EF4-FFF2-40B4-BE49-F238E27FC236}">
                  <a16:creationId xmlns:a16="http://schemas.microsoft.com/office/drawing/2014/main" id="{9A5574E2-1003-4AA0-BE6C-E7C955C5981C}"/>
                </a:ext>
              </a:extLst>
            </p:cNvPr>
            <p:cNvSpPr/>
            <p:nvPr/>
          </p:nvSpPr>
          <p:spPr>
            <a:xfrm>
              <a:off x="2931206" y="2444235"/>
              <a:ext cx="2886875" cy="572587"/>
            </a:xfrm>
            <a:prstGeom prst="homePlat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1" name="Text Box 6">
              <a:extLst>
                <a:ext uri="{FF2B5EF4-FFF2-40B4-BE49-F238E27FC236}">
                  <a16:creationId xmlns:a16="http://schemas.microsoft.com/office/drawing/2014/main" id="{6F466B5F-90C4-4F63-80C0-57925A9937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5180" y="2595942"/>
              <a:ext cx="2083572" cy="292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Lo Statuto del territorio</a:t>
              </a:r>
              <a:endParaRPr kumimoji="0" lang="it-IT" altLang="it-IT" sz="14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800" b="0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F00706BE-CC43-4F91-BFDD-766EE02AAF0E}"/>
              </a:ext>
            </a:extLst>
          </p:cNvPr>
          <p:cNvGrpSpPr/>
          <p:nvPr/>
        </p:nvGrpSpPr>
        <p:grpSpPr>
          <a:xfrm>
            <a:off x="2604184" y="2989822"/>
            <a:ext cx="2886875" cy="572587"/>
            <a:chOff x="2931206" y="3462336"/>
            <a:chExt cx="2886875" cy="572587"/>
          </a:xfrm>
        </p:grpSpPr>
        <p:sp>
          <p:nvSpPr>
            <p:cNvPr id="65" name="Freccia a pentagono 64">
              <a:extLst>
                <a:ext uri="{FF2B5EF4-FFF2-40B4-BE49-F238E27FC236}">
                  <a16:creationId xmlns:a16="http://schemas.microsoft.com/office/drawing/2014/main" id="{E4F3DABB-3330-45A3-96A9-F598E73F0BC9}"/>
                </a:ext>
              </a:extLst>
            </p:cNvPr>
            <p:cNvSpPr/>
            <p:nvPr/>
          </p:nvSpPr>
          <p:spPr>
            <a:xfrm>
              <a:off x="2931206" y="3462336"/>
              <a:ext cx="2886875" cy="572587"/>
            </a:xfrm>
            <a:prstGeom prst="homePlat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2" name="Text Box 6">
              <a:extLst>
                <a:ext uri="{FF2B5EF4-FFF2-40B4-BE49-F238E27FC236}">
                  <a16:creationId xmlns:a16="http://schemas.microsoft.com/office/drawing/2014/main" id="{74BE7867-1D1B-445A-91A7-FAB10BCEDE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5180" y="3602424"/>
              <a:ext cx="2220306" cy="292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La Strategia dello sviluppo</a:t>
              </a:r>
              <a:endParaRPr kumimoji="0" lang="it-IT" altLang="it-IT" sz="14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800" b="0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0" name="Rettangolo 9">
            <a:extLst>
              <a:ext uri="{FF2B5EF4-FFF2-40B4-BE49-F238E27FC236}">
                <a16:creationId xmlns:a16="http://schemas.microsoft.com/office/drawing/2014/main" id="{23162A89-3145-4EC5-AD7B-42524F9D5875}"/>
              </a:ext>
            </a:extLst>
          </p:cNvPr>
          <p:cNvSpPr/>
          <p:nvPr/>
        </p:nvSpPr>
        <p:spPr>
          <a:xfrm>
            <a:off x="3021470" y="4009842"/>
            <a:ext cx="604561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11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politiche e le strategie di area vasta </a:t>
            </a: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coerenza con il PIT e il PTC con particolare riferimento: </a:t>
            </a:r>
          </a:p>
          <a:p>
            <a:pPr algn="just">
              <a:spcAft>
                <a:spcPts val="0"/>
              </a:spcAft>
            </a:pP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alla razionalizzazione del </a:t>
            </a:r>
            <a:r>
              <a:rPr lang="it-IT" sz="11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sistema infrastrutturale </a:t>
            </a: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della </a:t>
            </a:r>
            <a:r>
              <a:rPr lang="it-IT" sz="11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mobilità</a:t>
            </a: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al fine di migliorare il livello di accessibilità dei territori interessati, anche attraverso la promozione dell’ </a:t>
            </a:r>
            <a:r>
              <a:rPr lang="it-IT" sz="11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intermodalità</a:t>
            </a: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pPr algn="just">
              <a:spcAft>
                <a:spcPts val="0"/>
              </a:spcAft>
            </a:pP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all'attivazione di sinergie per il </a:t>
            </a:r>
            <a:r>
              <a:rPr lang="it-IT" sz="11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recupero </a:t>
            </a: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la </a:t>
            </a:r>
            <a:r>
              <a:rPr lang="it-IT" sz="11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riqualificazione </a:t>
            </a: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dei </a:t>
            </a:r>
            <a:r>
              <a:rPr lang="it-IT" sz="11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sistemi insediativi </a:t>
            </a: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per la </a:t>
            </a:r>
            <a:r>
              <a:rPr lang="it-IT" sz="11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valorizzazione </a:t>
            </a: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it-IT" sz="11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territorio rurale</a:t>
            </a: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pPr algn="just">
              <a:spcAft>
                <a:spcPts val="0"/>
              </a:spcAft>
            </a:pP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alla </a:t>
            </a:r>
            <a:r>
              <a:rPr lang="it-IT" sz="11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razionalizzazione e riqualificazione </a:t>
            </a: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it-IT" sz="11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sistema artigianale e industriale</a:t>
            </a: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pPr algn="just">
              <a:spcAft>
                <a:spcPts val="0"/>
              </a:spcAft>
            </a:pP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alla previsione di forme di </a:t>
            </a:r>
            <a:r>
              <a:rPr lang="it-IT" sz="11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perequazione territoriale </a:t>
            </a: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 cui all’articolo 102 della stessa Legge Regionale.</a:t>
            </a:r>
            <a:endParaRPr lang="it-IT" sz="1100" dirty="0">
              <a:solidFill>
                <a:srgbClr val="00000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ettangolo 69">
            <a:extLst>
              <a:ext uri="{FF2B5EF4-FFF2-40B4-BE49-F238E27FC236}">
                <a16:creationId xmlns:a16="http://schemas.microsoft.com/office/drawing/2014/main" id="{80983D1A-887F-402D-8808-E27E21B4C345}"/>
              </a:ext>
            </a:extLst>
          </p:cNvPr>
          <p:cNvSpPr/>
          <p:nvPr/>
        </p:nvSpPr>
        <p:spPr>
          <a:xfrm>
            <a:off x="5568650" y="1857726"/>
            <a:ext cx="32829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perimetro del Territorio Urbanizzato</a:t>
            </a:r>
            <a:endParaRPr lang="it-IT" sz="14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Patrimonio Territoriale</a:t>
            </a: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Paesaggio</a:t>
            </a:r>
          </a:p>
        </p:txBody>
      </p:sp>
      <p:sp>
        <p:nvSpPr>
          <p:cNvPr id="72" name="Rettangolo 71">
            <a:extLst>
              <a:ext uri="{FF2B5EF4-FFF2-40B4-BE49-F238E27FC236}">
                <a16:creationId xmlns:a16="http://schemas.microsoft.com/office/drawing/2014/main" id="{9B9F95BD-4770-45DE-8AA8-DB2ECEEBB670}"/>
              </a:ext>
            </a:extLst>
          </p:cNvPr>
          <p:cNvSpPr/>
          <p:nvPr/>
        </p:nvSpPr>
        <p:spPr>
          <a:xfrm>
            <a:off x="5568649" y="2983697"/>
            <a:ext cx="35753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Gli obiettivi per lo sviluppo sostenibile</a:t>
            </a:r>
            <a:endParaRPr lang="it-IT" sz="14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U.T.O.E</a:t>
            </a: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dimensionamento complessivo del piano</a:t>
            </a:r>
          </a:p>
        </p:txBody>
      </p:sp>
      <p:cxnSp>
        <p:nvCxnSpPr>
          <p:cNvPr id="23" name="Connettore a gomito 22">
            <a:extLst>
              <a:ext uri="{FF2B5EF4-FFF2-40B4-BE49-F238E27FC236}">
                <a16:creationId xmlns:a16="http://schemas.microsoft.com/office/drawing/2014/main" id="{C3F468C0-A75E-4EFB-9124-E1CCE8C32576}"/>
              </a:ext>
            </a:extLst>
          </p:cNvPr>
          <p:cNvCxnSpPr>
            <a:cxnSpLocks/>
            <a:stCxn id="10" idx="1"/>
          </p:cNvCxnSpPr>
          <p:nvPr/>
        </p:nvCxnSpPr>
        <p:spPr>
          <a:xfrm rot="10800000" flipH="1">
            <a:off x="3021470" y="3585627"/>
            <a:ext cx="992148" cy="1062852"/>
          </a:xfrm>
          <a:prstGeom prst="bentConnector4">
            <a:avLst>
              <a:gd name="adj1" fmla="val -23041"/>
              <a:gd name="adj2" fmla="val 80044"/>
            </a:avLst>
          </a:prstGeom>
          <a:ln w="28575">
            <a:solidFill>
              <a:srgbClr val="00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entesi graffa aperta 23">
            <a:extLst>
              <a:ext uri="{FF2B5EF4-FFF2-40B4-BE49-F238E27FC236}">
                <a16:creationId xmlns:a16="http://schemas.microsoft.com/office/drawing/2014/main" id="{C75A5FA1-61CF-48E5-BE59-C3D0AD56283B}"/>
              </a:ext>
            </a:extLst>
          </p:cNvPr>
          <p:cNvSpPr/>
          <p:nvPr/>
        </p:nvSpPr>
        <p:spPr>
          <a:xfrm>
            <a:off x="2258310" y="1217235"/>
            <a:ext cx="460178" cy="2462184"/>
          </a:xfrm>
          <a:prstGeom prst="leftBrac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2" name="Rettangolo 81">
            <a:extLst>
              <a:ext uri="{FF2B5EF4-FFF2-40B4-BE49-F238E27FC236}">
                <a16:creationId xmlns:a16="http://schemas.microsoft.com/office/drawing/2014/main" id="{006C5FEA-26E1-49A5-A536-2866598981A3}"/>
              </a:ext>
            </a:extLst>
          </p:cNvPr>
          <p:cNvSpPr/>
          <p:nvPr/>
        </p:nvSpPr>
        <p:spPr>
          <a:xfrm>
            <a:off x="2604184" y="2623826"/>
            <a:ext cx="6506053" cy="307777"/>
          </a:xfrm>
          <a:prstGeom prst="rect">
            <a:avLst/>
          </a:prstGeom>
          <a:solidFill>
            <a:srgbClr val="006666">
              <a:alpha val="38039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it-IT" sz="14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Disciplina di Piano </a:t>
            </a:r>
            <a:r>
              <a:rPr lang="it-IT" sz="12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riferita allo statuto e alla strategia tenendo conto della VAS e delle indagini geologiche</a:t>
            </a:r>
          </a:p>
        </p:txBody>
      </p:sp>
      <p:sp>
        <p:nvSpPr>
          <p:cNvPr id="83" name="Text Box 6">
            <a:extLst>
              <a:ext uri="{FF2B5EF4-FFF2-40B4-BE49-F238E27FC236}">
                <a16:creationId xmlns:a16="http://schemas.microsoft.com/office/drawing/2014/main" id="{B02DFC63-FABC-4CA7-994C-0319A9BB3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25" y="5484929"/>
            <a:ext cx="4908288" cy="70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GLI ATTI ED I DOCUMENTI RELATIVI AL PROCESSO DI VAS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(L.R. n. 10/2010, </a:t>
            </a:r>
            <a:r>
              <a:rPr lang="it-IT" altLang="it-IT" sz="1400" b="1" dirty="0" err="1">
                <a:solidFill>
                  <a:srgbClr val="3F3F3F"/>
                </a:solidFill>
                <a:latin typeface="Arial Narrow" panose="020B0606020202030204" pitchFamily="34" charset="0"/>
              </a:rPr>
              <a:t>D.L.vo</a:t>
            </a: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 n. 152/06)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4" name="Text Box 6">
            <a:extLst>
              <a:ext uri="{FF2B5EF4-FFF2-40B4-BE49-F238E27FC236}">
                <a16:creationId xmlns:a16="http://schemas.microsoft.com/office/drawing/2014/main" id="{80212FA8-E28E-4331-BA43-746730C00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8" y="6103144"/>
            <a:ext cx="4908288" cy="70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b="1" cap="all" dirty="0">
                <a:solidFill>
                  <a:srgbClr val="3F3F3F"/>
                </a:solidFill>
                <a:latin typeface="Arial Narrow" panose="020B0606020202030204" pitchFamily="34" charset="0"/>
              </a:rPr>
              <a:t>Indagini di Pericolosità idrogeologica e sismica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(art. 104 L.R. n. 65/2014). 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1627C77F-7377-4828-9368-73F9908FE3BC}"/>
              </a:ext>
            </a:extLst>
          </p:cNvPr>
          <p:cNvGrpSpPr/>
          <p:nvPr/>
        </p:nvGrpSpPr>
        <p:grpSpPr>
          <a:xfrm>
            <a:off x="5331617" y="5425036"/>
            <a:ext cx="3645218" cy="572587"/>
            <a:chOff x="2931206" y="3462336"/>
            <a:chExt cx="2886875" cy="572587"/>
          </a:xfrm>
        </p:grpSpPr>
        <p:sp>
          <p:nvSpPr>
            <p:cNvPr id="32" name="Freccia a pentagono 31">
              <a:extLst>
                <a:ext uri="{FF2B5EF4-FFF2-40B4-BE49-F238E27FC236}">
                  <a16:creationId xmlns:a16="http://schemas.microsoft.com/office/drawing/2014/main" id="{7C8F5874-AEEC-4874-AC3B-F4C04781452E}"/>
                </a:ext>
              </a:extLst>
            </p:cNvPr>
            <p:cNvSpPr/>
            <p:nvPr/>
          </p:nvSpPr>
          <p:spPr>
            <a:xfrm>
              <a:off x="2931206" y="3462336"/>
              <a:ext cx="2886875" cy="572587"/>
            </a:xfrm>
            <a:prstGeom prst="homePlat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3" name="Text Box 6">
              <a:extLst>
                <a:ext uri="{FF2B5EF4-FFF2-40B4-BE49-F238E27FC236}">
                  <a16:creationId xmlns:a16="http://schemas.microsoft.com/office/drawing/2014/main" id="{4C1DAC91-93B9-4289-AF34-6681551181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5180" y="3516964"/>
              <a:ext cx="2220306" cy="292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Documento preliminare, rapporto ambientale, sintesi non tecnica</a:t>
              </a:r>
              <a:endParaRPr kumimoji="0" lang="it-IT" altLang="it-IT" sz="14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800" b="0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7E8AA646-B077-4EA8-B9F8-77116BD0DEC7}"/>
              </a:ext>
            </a:extLst>
          </p:cNvPr>
          <p:cNvGrpSpPr/>
          <p:nvPr/>
        </p:nvGrpSpPr>
        <p:grpSpPr>
          <a:xfrm>
            <a:off x="5332037" y="6124608"/>
            <a:ext cx="3645218" cy="572587"/>
            <a:chOff x="2931206" y="3462336"/>
            <a:chExt cx="2886875" cy="572587"/>
          </a:xfrm>
        </p:grpSpPr>
        <p:sp>
          <p:nvSpPr>
            <p:cNvPr id="35" name="Freccia a pentagono 34">
              <a:extLst>
                <a:ext uri="{FF2B5EF4-FFF2-40B4-BE49-F238E27FC236}">
                  <a16:creationId xmlns:a16="http://schemas.microsoft.com/office/drawing/2014/main" id="{CD704BC0-9C74-4C4E-A0E2-C61AC8802A58}"/>
                </a:ext>
              </a:extLst>
            </p:cNvPr>
            <p:cNvSpPr/>
            <p:nvPr/>
          </p:nvSpPr>
          <p:spPr>
            <a:xfrm>
              <a:off x="2931206" y="3462336"/>
              <a:ext cx="2886875" cy="572587"/>
            </a:xfrm>
            <a:prstGeom prst="homePlat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6" name="Text Box 6">
              <a:extLst>
                <a:ext uri="{FF2B5EF4-FFF2-40B4-BE49-F238E27FC236}">
                  <a16:creationId xmlns:a16="http://schemas.microsoft.com/office/drawing/2014/main" id="{A412CBBC-CEB4-4796-ACAF-2982092D5F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5180" y="3516964"/>
              <a:ext cx="2220306" cy="292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rPr>
                <a:t>Documentazione prevista del Regolamento regionale 53R/2011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800" b="0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7393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ccia a pentagono 24">
            <a:extLst>
              <a:ext uri="{FF2B5EF4-FFF2-40B4-BE49-F238E27FC236}">
                <a16:creationId xmlns:a16="http://schemas.microsoft.com/office/drawing/2014/main" id="{13F63731-ECC0-4790-B693-1680CF4AE3B8}"/>
              </a:ext>
            </a:extLst>
          </p:cNvPr>
          <p:cNvSpPr/>
          <p:nvPr/>
        </p:nvSpPr>
        <p:spPr>
          <a:xfrm>
            <a:off x="928490" y="2334516"/>
            <a:ext cx="7963728" cy="692204"/>
          </a:xfrm>
          <a:prstGeom prst="homePlate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6666"/>
              </a:solidFill>
            </a:endParaRPr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61EE6ED4-DA93-46A5-9D7F-A1B9888318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9140">
            <a:off x="1094146" y="2512501"/>
            <a:ext cx="336235" cy="336235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8F8B7123-8933-4F74-94F6-8B3CDB76B62B}"/>
              </a:ext>
            </a:extLst>
          </p:cNvPr>
          <p:cNvSpPr/>
          <p:nvPr/>
        </p:nvSpPr>
        <p:spPr>
          <a:xfrm>
            <a:off x="1564446" y="2480563"/>
            <a:ext cx="6015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1. LA PARTECIPAZIONE NEL GOVERNO DEL TERRITORIO</a:t>
            </a:r>
            <a:endParaRPr lang="it-IT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6F621F7-B1CD-4403-8406-310BD4CDD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26" y="3546758"/>
            <a:ext cx="5802594" cy="269888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3121044-F01C-4704-ACDB-EDCDF1D01A5A}"/>
              </a:ext>
            </a:extLst>
          </p:cNvPr>
          <p:cNvSpPr/>
          <p:nvPr/>
        </p:nvSpPr>
        <p:spPr>
          <a:xfrm>
            <a:off x="3728010" y="3068775"/>
            <a:ext cx="2198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dott.ssa Valeria Pagni </a:t>
            </a:r>
            <a:endParaRPr lang="it-IT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961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8F8B7123-8933-4F74-94F6-8B3CDB76B62B}"/>
              </a:ext>
            </a:extLst>
          </p:cNvPr>
          <p:cNvSpPr/>
          <p:nvPr/>
        </p:nvSpPr>
        <p:spPr>
          <a:xfrm>
            <a:off x="1540251" y="2462181"/>
            <a:ext cx="702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4. INTRODUZIONE ALLO STATUTO DEL TERRITORIO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6B578316-11B9-4422-9044-D9270954264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96865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IL PERIMETRO DEL TERRITORIO URBANIZZATO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65BC5E1-3331-4F07-93C4-F72B7F24DFA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424593" y="5403743"/>
            <a:ext cx="336235" cy="336235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58DAC02-E751-4E48-ADF4-CB7F930FED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19" t="12482" r="24594" b="3594"/>
          <a:stretch/>
        </p:blipFill>
        <p:spPr>
          <a:xfrm>
            <a:off x="887891" y="1260583"/>
            <a:ext cx="7926377" cy="55212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8041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ECB90FC0-2D15-4F4A-B3BB-2D0A786B533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939645" y="3481036"/>
            <a:ext cx="671776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IL PERIMETRO DEL TERRITORIO URBANIZZATO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560F3BEA-54F4-431E-B0C7-974509A5A11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86209" y="4998987"/>
            <a:ext cx="336235" cy="336235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51F4A75-9619-4D7F-A470-6B0AC02360DC}"/>
              </a:ext>
            </a:extLst>
          </p:cNvPr>
          <p:cNvSpPr txBox="1"/>
          <p:nvPr/>
        </p:nvSpPr>
        <p:spPr>
          <a:xfrm>
            <a:off x="887891" y="3445925"/>
            <a:ext cx="1774647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006666"/>
                </a:solidFill>
                <a:latin typeface="Arial Narrow" panose="020B0606020202030204" pitchFamily="34" charset="0"/>
              </a:rPr>
              <a:t>LA DEFINIZIONE DI TERRITORIO URBANIZZATO</a:t>
            </a:r>
          </a:p>
          <a:p>
            <a:pPr algn="ctr"/>
            <a:r>
              <a:rPr lang="it-IT" sz="1400" dirty="0">
                <a:solidFill>
                  <a:srgbClr val="006666"/>
                </a:solidFill>
                <a:latin typeface="Arial Narrow" panose="020B0606020202030204" pitchFamily="34" charset="0"/>
              </a:rPr>
              <a:t>(art. 4 L.R. 65/2014)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16071E0-6003-4ECF-B483-2ED242DAF712}"/>
              </a:ext>
            </a:extLst>
          </p:cNvPr>
          <p:cNvSpPr txBox="1"/>
          <p:nvPr/>
        </p:nvSpPr>
        <p:spPr>
          <a:xfrm>
            <a:off x="2192508" y="4839271"/>
            <a:ext cx="1394421" cy="954107"/>
          </a:xfrm>
          <a:prstGeom prst="rect">
            <a:avLst/>
          </a:prstGeom>
          <a:noFill/>
          <a:ln w="28575">
            <a:solidFill>
              <a:srgbClr val="006666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NON</a:t>
            </a:r>
          </a:p>
          <a:p>
            <a:pPr algn="ctr"/>
            <a:r>
              <a:rPr lang="it-IT" sz="1400" dirty="0">
                <a:solidFill>
                  <a:srgbClr val="006666"/>
                </a:solidFill>
                <a:latin typeface="Arial Narrow" panose="020B0606020202030204" pitchFamily="34" charset="0"/>
              </a:rPr>
              <a:t>Costituisce Territorio Urbanizzato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92E8C3B9-8C57-49B1-A3FD-944DD5C9830F}"/>
              </a:ext>
            </a:extLst>
          </p:cNvPr>
          <p:cNvGrpSpPr/>
          <p:nvPr/>
        </p:nvGrpSpPr>
        <p:grpSpPr>
          <a:xfrm>
            <a:off x="3912682" y="1791808"/>
            <a:ext cx="1154146" cy="415498"/>
            <a:chOff x="4699723" y="2611825"/>
            <a:chExt cx="1154146" cy="415498"/>
          </a:xfrm>
        </p:grpSpPr>
        <p:sp>
          <p:nvSpPr>
            <p:cNvPr id="3" name="Freccia a pentagono 2">
              <a:extLst>
                <a:ext uri="{FF2B5EF4-FFF2-40B4-BE49-F238E27FC236}">
                  <a16:creationId xmlns:a16="http://schemas.microsoft.com/office/drawing/2014/main" id="{CE207EE0-256D-47FF-86B3-A20B35CD9170}"/>
                </a:ext>
              </a:extLst>
            </p:cNvPr>
            <p:cNvSpPr/>
            <p:nvPr/>
          </p:nvSpPr>
          <p:spPr>
            <a:xfrm>
              <a:off x="4699723" y="2611825"/>
              <a:ext cx="1154146" cy="415498"/>
            </a:xfrm>
            <a:prstGeom prst="homePlat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4804FF80-864B-4470-B39E-7705FABB8E95}"/>
                </a:ext>
              </a:extLst>
            </p:cNvPr>
            <p:cNvSpPr txBox="1"/>
            <p:nvPr/>
          </p:nvSpPr>
          <p:spPr>
            <a:xfrm>
              <a:off x="4699723" y="2665685"/>
              <a:ext cx="9087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Comma 3</a:t>
              </a: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5D077725-BB05-4FB0-9856-1BE114E587BE}"/>
              </a:ext>
            </a:extLst>
          </p:cNvPr>
          <p:cNvGrpSpPr/>
          <p:nvPr/>
        </p:nvGrpSpPr>
        <p:grpSpPr>
          <a:xfrm>
            <a:off x="3912682" y="3276400"/>
            <a:ext cx="1154146" cy="415498"/>
            <a:chOff x="4699723" y="2611825"/>
            <a:chExt cx="1154146" cy="415498"/>
          </a:xfrm>
        </p:grpSpPr>
        <p:sp>
          <p:nvSpPr>
            <p:cNvPr id="20" name="Freccia a pentagono 19">
              <a:extLst>
                <a:ext uri="{FF2B5EF4-FFF2-40B4-BE49-F238E27FC236}">
                  <a16:creationId xmlns:a16="http://schemas.microsoft.com/office/drawing/2014/main" id="{94355BB1-B503-4FFD-BC53-3D8C097A95EB}"/>
                </a:ext>
              </a:extLst>
            </p:cNvPr>
            <p:cNvSpPr/>
            <p:nvPr/>
          </p:nvSpPr>
          <p:spPr>
            <a:xfrm>
              <a:off x="4699723" y="2611825"/>
              <a:ext cx="1154146" cy="415498"/>
            </a:xfrm>
            <a:prstGeom prst="homePlat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DAD20022-0382-4942-A5D8-9ED77FE2AE5E}"/>
                </a:ext>
              </a:extLst>
            </p:cNvPr>
            <p:cNvSpPr txBox="1"/>
            <p:nvPr/>
          </p:nvSpPr>
          <p:spPr>
            <a:xfrm>
              <a:off x="4699723" y="2665685"/>
              <a:ext cx="9087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Comma 4</a:t>
              </a: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13A7C237-228A-4B70-A154-88AFFD5ABABE}"/>
              </a:ext>
            </a:extLst>
          </p:cNvPr>
          <p:cNvGrpSpPr/>
          <p:nvPr/>
        </p:nvGrpSpPr>
        <p:grpSpPr>
          <a:xfrm>
            <a:off x="3912682" y="4604931"/>
            <a:ext cx="1154146" cy="461665"/>
            <a:chOff x="4699723" y="2588741"/>
            <a:chExt cx="1154146" cy="461665"/>
          </a:xfrm>
        </p:grpSpPr>
        <p:sp>
          <p:nvSpPr>
            <p:cNvPr id="23" name="Freccia a pentagono 22">
              <a:extLst>
                <a:ext uri="{FF2B5EF4-FFF2-40B4-BE49-F238E27FC236}">
                  <a16:creationId xmlns:a16="http://schemas.microsoft.com/office/drawing/2014/main" id="{E76093FB-4B00-4E73-8084-AD3000BA32CC}"/>
                </a:ext>
              </a:extLst>
            </p:cNvPr>
            <p:cNvSpPr/>
            <p:nvPr/>
          </p:nvSpPr>
          <p:spPr>
            <a:xfrm>
              <a:off x="4699723" y="2611825"/>
              <a:ext cx="1154146" cy="415498"/>
            </a:xfrm>
            <a:prstGeom prst="homePlat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F25C8CEC-C9A6-4212-9F57-6E38D7D66536}"/>
                </a:ext>
              </a:extLst>
            </p:cNvPr>
            <p:cNvSpPr txBox="1"/>
            <p:nvPr/>
          </p:nvSpPr>
          <p:spPr>
            <a:xfrm>
              <a:off x="4699723" y="2588741"/>
              <a:ext cx="9087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Comma 5 lett. a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6D2933C6-9220-466F-89B0-EFFF59C1F2E8}"/>
              </a:ext>
            </a:extLst>
          </p:cNvPr>
          <p:cNvGrpSpPr/>
          <p:nvPr/>
        </p:nvGrpSpPr>
        <p:grpSpPr>
          <a:xfrm>
            <a:off x="3912682" y="5717519"/>
            <a:ext cx="1154146" cy="461665"/>
            <a:chOff x="4699723" y="2588741"/>
            <a:chExt cx="1154146" cy="461665"/>
          </a:xfrm>
        </p:grpSpPr>
        <p:sp>
          <p:nvSpPr>
            <p:cNvPr id="26" name="Freccia a pentagono 25">
              <a:extLst>
                <a:ext uri="{FF2B5EF4-FFF2-40B4-BE49-F238E27FC236}">
                  <a16:creationId xmlns:a16="http://schemas.microsoft.com/office/drawing/2014/main" id="{B066C34F-5096-4452-ADBC-382B7E78892F}"/>
                </a:ext>
              </a:extLst>
            </p:cNvPr>
            <p:cNvSpPr/>
            <p:nvPr/>
          </p:nvSpPr>
          <p:spPr>
            <a:xfrm>
              <a:off x="4699723" y="2611825"/>
              <a:ext cx="1154146" cy="415498"/>
            </a:xfrm>
            <a:prstGeom prst="homePlat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8C32A679-EE86-4442-BBB5-D48CE79F60FE}"/>
                </a:ext>
              </a:extLst>
            </p:cNvPr>
            <p:cNvSpPr txBox="1"/>
            <p:nvPr/>
          </p:nvSpPr>
          <p:spPr>
            <a:xfrm>
              <a:off x="4699723" y="2588741"/>
              <a:ext cx="9087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Comma 5 lett. b</a:t>
              </a:r>
            </a:p>
          </p:txBody>
        </p:sp>
      </p:grp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A2F76D1-FF19-4DF8-A095-7199F07F7BA4}"/>
              </a:ext>
            </a:extLst>
          </p:cNvPr>
          <p:cNvSpPr txBox="1"/>
          <p:nvPr/>
        </p:nvSpPr>
        <p:spPr>
          <a:xfrm>
            <a:off x="2192508" y="2256462"/>
            <a:ext cx="1394421" cy="738664"/>
          </a:xfrm>
          <a:prstGeom prst="rect">
            <a:avLst/>
          </a:prstGeom>
          <a:noFill/>
          <a:ln w="28575">
            <a:solidFill>
              <a:srgbClr val="006666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006666"/>
                </a:solidFill>
                <a:latin typeface="Arial Narrow" panose="020B0606020202030204" pitchFamily="34" charset="0"/>
              </a:rPr>
              <a:t>Costituisce Territorio Urbanizzato</a:t>
            </a:r>
          </a:p>
        </p:txBody>
      </p:sp>
      <p:cxnSp>
        <p:nvCxnSpPr>
          <p:cNvPr id="9" name="Connettore a gomito 8">
            <a:extLst>
              <a:ext uri="{FF2B5EF4-FFF2-40B4-BE49-F238E27FC236}">
                <a16:creationId xmlns:a16="http://schemas.microsoft.com/office/drawing/2014/main" id="{73E32D4A-AB13-4B39-8E7C-637152A7F6EA}"/>
              </a:ext>
            </a:extLst>
          </p:cNvPr>
          <p:cNvCxnSpPr>
            <a:stCxn id="14" idx="0"/>
            <a:endCxn id="30" idx="1"/>
          </p:cNvCxnSpPr>
          <p:nvPr/>
        </p:nvCxnSpPr>
        <p:spPr>
          <a:xfrm rot="5400000" flipH="1" flipV="1">
            <a:off x="1573796" y="2827214"/>
            <a:ext cx="820131" cy="417293"/>
          </a:xfrm>
          <a:prstGeom prst="bentConnector2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a gomito 17">
            <a:extLst>
              <a:ext uri="{FF2B5EF4-FFF2-40B4-BE49-F238E27FC236}">
                <a16:creationId xmlns:a16="http://schemas.microsoft.com/office/drawing/2014/main" id="{6C866D18-CA70-4515-98BE-61CFAF74166E}"/>
              </a:ext>
            </a:extLst>
          </p:cNvPr>
          <p:cNvCxnSpPr>
            <a:stCxn id="14" idx="2"/>
            <a:endCxn id="16" idx="1"/>
          </p:cNvCxnSpPr>
          <p:nvPr/>
        </p:nvCxnSpPr>
        <p:spPr>
          <a:xfrm rot="16200000" flipH="1">
            <a:off x="1525715" y="4649531"/>
            <a:ext cx="916293" cy="417293"/>
          </a:xfrm>
          <a:prstGeom prst="bentConnector2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30">
            <a:extLst>
              <a:ext uri="{FF2B5EF4-FFF2-40B4-BE49-F238E27FC236}">
                <a16:creationId xmlns:a16="http://schemas.microsoft.com/office/drawing/2014/main" id="{29742C6E-4404-49C1-93AA-1A1A4710CACF}"/>
              </a:ext>
            </a:extLst>
          </p:cNvPr>
          <p:cNvSpPr/>
          <p:nvPr/>
        </p:nvSpPr>
        <p:spPr>
          <a:xfrm>
            <a:off x="5247038" y="1418072"/>
            <a:ext cx="36045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centri storici, le aree edificate con continuità dei lotti a destinazione residenziale, industriale e artigianale, commerciale e direzionale, di servizio, turistico – ricettiva, le attrezzature e i servizi, i parchi urbani, gli impianti tecnologici, i lotti e gli spazi inedificati interclusi dotati di opere di urbanizzazione primaria</a:t>
            </a:r>
            <a:endParaRPr lang="it-IT" sz="1400" dirty="0">
              <a:latin typeface="Arial Narrow" panose="020B0606020202030204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DE59F9F9-D1E2-4367-96CB-E953C9705C9E}"/>
              </a:ext>
            </a:extLst>
          </p:cNvPr>
          <p:cNvSpPr/>
          <p:nvPr/>
        </p:nvSpPr>
        <p:spPr>
          <a:xfrm>
            <a:off x="5366759" y="2885383"/>
            <a:ext cx="35311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L’individuazione tiene conto delle </a:t>
            </a:r>
            <a:r>
              <a:rPr lang="it-IT" sz="1400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strategie di riqualificazione e rigenerazione urbana</a:t>
            </a:r>
            <a:r>
              <a:rPr lang="it-I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ivi inclusi gli obiettivi di soddisfacimento del fabbisogno di edilizia residenziale pubblica, laddove ciò contribuisca a qualificare il disegno dei margini urbani.</a:t>
            </a:r>
            <a:endParaRPr lang="it-IT" sz="1400" dirty="0">
              <a:latin typeface="Arial Narrow" panose="020B0606020202030204" pitchFamily="34" charset="0"/>
            </a:endParaRPr>
          </a:p>
        </p:txBody>
      </p:sp>
      <p:sp>
        <p:nvSpPr>
          <p:cNvPr id="33" name="Parentesi graffa aperta 32">
            <a:extLst>
              <a:ext uri="{FF2B5EF4-FFF2-40B4-BE49-F238E27FC236}">
                <a16:creationId xmlns:a16="http://schemas.microsoft.com/office/drawing/2014/main" id="{24C6A4D3-83E1-46BA-AAD3-D153396BEF80}"/>
              </a:ext>
            </a:extLst>
          </p:cNvPr>
          <p:cNvSpPr/>
          <p:nvPr/>
        </p:nvSpPr>
        <p:spPr>
          <a:xfrm>
            <a:off x="3680522" y="1586775"/>
            <a:ext cx="285442" cy="2361955"/>
          </a:xfrm>
          <a:prstGeom prst="leftBrace">
            <a:avLst>
              <a:gd name="adj1" fmla="val 8333"/>
              <a:gd name="adj2" fmla="val 5036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Parentesi graffa aperta 35">
            <a:extLst>
              <a:ext uri="{FF2B5EF4-FFF2-40B4-BE49-F238E27FC236}">
                <a16:creationId xmlns:a16="http://schemas.microsoft.com/office/drawing/2014/main" id="{849D0DD6-72A6-432F-9092-18772955AA8E}"/>
              </a:ext>
            </a:extLst>
          </p:cNvPr>
          <p:cNvSpPr/>
          <p:nvPr/>
        </p:nvSpPr>
        <p:spPr>
          <a:xfrm>
            <a:off x="3677906" y="4270378"/>
            <a:ext cx="285442" cy="2136930"/>
          </a:xfrm>
          <a:prstGeom prst="leftBrace">
            <a:avLst>
              <a:gd name="adj1" fmla="val 8333"/>
              <a:gd name="adj2" fmla="val 5036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F3A69AAD-A92C-4E7F-92B8-518550CA2435}"/>
              </a:ext>
            </a:extLst>
          </p:cNvPr>
          <p:cNvSpPr/>
          <p:nvPr/>
        </p:nvSpPr>
        <p:spPr>
          <a:xfrm>
            <a:off x="5448746" y="4353201"/>
            <a:ext cx="337593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latin typeface="Arial Narrow" panose="020B0606020202030204" pitchFamily="34" charset="0"/>
                <a:cs typeface="Times New Roman" panose="02020603050405020304" pitchFamily="18" charset="0"/>
              </a:rPr>
              <a:t>le aree </a:t>
            </a:r>
            <a:r>
              <a:rPr lang="it-IT" sz="1400" dirty="0">
                <a:solidFill>
                  <a:srgbClr val="006666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rurali intercluse </a:t>
            </a:r>
            <a:r>
              <a:rPr lang="it-IT" sz="1400" dirty="0">
                <a:latin typeface="Arial Narrow" panose="020B0606020202030204" pitchFamily="34" charset="0"/>
                <a:cs typeface="Times New Roman" panose="02020603050405020304" pitchFamily="18" charset="0"/>
              </a:rPr>
              <a:t>che qualificano il contesto paesaggistico degli insediamenti di valore storico e artistico o che presentano </a:t>
            </a:r>
            <a:r>
              <a:rPr lang="it-IT" sz="1400" dirty="0">
                <a:solidFill>
                  <a:srgbClr val="006666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potenziale continuità ambientale e paesaggistica c</a:t>
            </a:r>
            <a:r>
              <a:rPr lang="it-IT" sz="1400" dirty="0">
                <a:latin typeface="Arial Narrow" panose="020B0606020202030204" pitchFamily="34" charset="0"/>
                <a:cs typeface="Times New Roman" panose="02020603050405020304" pitchFamily="18" charset="0"/>
              </a:rPr>
              <a:t>on le aree rurali periurbane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084492A3-028C-4D3B-9974-CD6C3940050E}"/>
              </a:ext>
            </a:extLst>
          </p:cNvPr>
          <p:cNvSpPr/>
          <p:nvPr/>
        </p:nvSpPr>
        <p:spPr>
          <a:xfrm>
            <a:off x="5448746" y="5727737"/>
            <a:ext cx="32875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6666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l’edificato sparso e discontinuo </a:t>
            </a:r>
            <a:r>
              <a:rPr lang="it-IT" sz="1400" dirty="0">
                <a:latin typeface="Arial Narrow" panose="020B0606020202030204" pitchFamily="34" charset="0"/>
                <a:cs typeface="Times New Roman" panose="02020603050405020304" pitchFamily="18" charset="0"/>
              </a:rPr>
              <a:t>e le relative aree di pertinenza</a:t>
            </a:r>
          </a:p>
        </p:txBody>
      </p:sp>
    </p:spTree>
    <p:extLst>
      <p:ext uri="{BB962C8B-B14F-4D97-AF65-F5344CB8AC3E}">
        <p14:creationId xmlns:p14="http://schemas.microsoft.com/office/powerpoint/2010/main" val="68893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ECB90FC0-2D15-4F4A-B3BB-2D0A786B533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939645" y="3481036"/>
            <a:ext cx="671776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PERIMETRO DEL TERRITORIO URBANIZZATO E COPIANIFICAZIONE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560F3BEA-54F4-431E-B0C7-974509A5A11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96868" y="5392977"/>
            <a:ext cx="336235" cy="336235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6545A35-2DF5-4FB3-BDEB-6C238CDCB9CF}"/>
              </a:ext>
            </a:extLst>
          </p:cNvPr>
          <p:cNvSpPr txBox="1"/>
          <p:nvPr/>
        </p:nvSpPr>
        <p:spPr>
          <a:xfrm>
            <a:off x="903924" y="1268645"/>
            <a:ext cx="2965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INTERVENTI </a:t>
            </a:r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SOGGETTI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ALLA CONFERENZA DI COPIANIFICAZIONE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B48EF209-1BE6-4451-8B19-E000B4BDEB0C}"/>
              </a:ext>
            </a:extLst>
          </p:cNvPr>
          <p:cNvSpPr txBox="1"/>
          <p:nvPr/>
        </p:nvSpPr>
        <p:spPr>
          <a:xfrm>
            <a:off x="903924" y="2150653"/>
            <a:ext cx="34283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>
                <a:latin typeface="Arial Narrow" panose="020B0606020202030204" pitchFamily="34" charset="0"/>
              </a:rPr>
              <a:t>Previsioni che comportano </a:t>
            </a:r>
            <a:r>
              <a:rPr lang="it-IT" sz="1200" b="1" dirty="0">
                <a:latin typeface="Arial Narrow" panose="020B0606020202030204" pitchFamily="34" charset="0"/>
              </a:rPr>
              <a:t>l’impegno di suolo non edificato </a:t>
            </a:r>
            <a:r>
              <a:rPr lang="it-IT" sz="1200" dirty="0">
                <a:latin typeface="Arial Narrow" panose="020B0606020202030204" pitchFamily="34" charset="0"/>
              </a:rPr>
              <a:t>al di fuori del territorio urbanizzato.</a:t>
            </a:r>
          </a:p>
          <a:p>
            <a:pPr algn="just"/>
            <a:r>
              <a:rPr lang="it-IT" sz="1200" dirty="0">
                <a:latin typeface="Arial Narrow" panose="020B0606020202030204" pitchFamily="34" charset="0"/>
              </a:rPr>
              <a:t>In esse rientrano anche i seguenti casi:</a:t>
            </a:r>
          </a:p>
          <a:p>
            <a:pPr marL="285750" indent="-285750" algn="just">
              <a:buFontTx/>
              <a:buChar char="-"/>
            </a:pPr>
            <a:r>
              <a:rPr lang="it-IT" sz="1200" dirty="0">
                <a:latin typeface="Arial Narrow" panose="020B0606020202030204" pitchFamily="34" charset="0"/>
              </a:rPr>
              <a:t>Previsioni in aree che, pur ospitando  funzioni non agricole, non sono assimilabili al territorio urbanizzato (art. 64 </a:t>
            </a:r>
            <a:r>
              <a:rPr lang="it-IT" sz="1200" dirty="0" err="1">
                <a:latin typeface="Arial Narrow" panose="020B0606020202030204" pitchFamily="34" charset="0"/>
              </a:rPr>
              <a:t>comb</a:t>
            </a:r>
            <a:r>
              <a:rPr lang="it-IT" sz="1200" dirty="0">
                <a:latin typeface="Arial Narrow" panose="020B0606020202030204" pitchFamily="34" charset="0"/>
              </a:rPr>
              <a:t>. disp. commi 1 e 6)</a:t>
            </a:r>
          </a:p>
          <a:p>
            <a:pPr marL="285750" indent="-285750" algn="just">
              <a:buFontTx/>
              <a:buChar char="-"/>
            </a:pPr>
            <a:r>
              <a:rPr lang="it-IT" sz="1200" dirty="0">
                <a:latin typeface="Arial Narrow" panose="020B0606020202030204" pitchFamily="34" charset="0"/>
              </a:rPr>
              <a:t>Interventi di </a:t>
            </a:r>
            <a:r>
              <a:rPr lang="it-IT" sz="1200" b="1" dirty="0">
                <a:latin typeface="Arial Narrow" panose="020B0606020202030204" pitchFamily="34" charset="0"/>
              </a:rPr>
              <a:t>ristrutturazione urbanistica  che comportano la perdita di destinazione agricola dei fabbricati per nuove destinazioni</a:t>
            </a:r>
            <a:r>
              <a:rPr lang="it-IT" sz="1200" dirty="0">
                <a:latin typeface="Arial Narrow" panose="020B0606020202030204" pitchFamily="34" charset="0"/>
              </a:rPr>
              <a:t> (art. 64 comma 8).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8B5D9580-104B-4586-8933-596B47172D5B}"/>
              </a:ext>
            </a:extLst>
          </p:cNvPr>
          <p:cNvSpPr txBox="1"/>
          <p:nvPr/>
        </p:nvSpPr>
        <p:spPr>
          <a:xfrm>
            <a:off x="5515230" y="1211737"/>
            <a:ext cx="2965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INTERVENTI </a:t>
            </a:r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ESCLUSI</a:t>
            </a:r>
            <a:r>
              <a:rPr lang="it-IT" sz="14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DALLA CONFERENZA DI COPIANIFICAZIONE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EE170EA-9500-4328-8007-D70F122CFC9E}"/>
              </a:ext>
            </a:extLst>
          </p:cNvPr>
          <p:cNvSpPr txBox="1"/>
          <p:nvPr/>
        </p:nvSpPr>
        <p:spPr>
          <a:xfrm>
            <a:off x="5148645" y="1944495"/>
            <a:ext cx="3698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Previsioni localizzative di competenza regionale 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(art. 88 c. 7 </a:t>
            </a:r>
            <a:r>
              <a:rPr lang="it-IT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lett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c), provinciale (art. 90 c. 7 </a:t>
            </a:r>
            <a:r>
              <a:rPr lang="it-IT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lett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b) e della città metropolitana (art. 91 c. 7 </a:t>
            </a:r>
            <a:r>
              <a:rPr lang="it-IT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lett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b).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354F52F-E700-4FAC-931C-1729F5F663A9}"/>
              </a:ext>
            </a:extLst>
          </p:cNvPr>
          <p:cNvSpPr txBox="1"/>
          <p:nvPr/>
        </p:nvSpPr>
        <p:spPr>
          <a:xfrm>
            <a:off x="5148645" y="2648434"/>
            <a:ext cx="36987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Le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previsioni esterne al territorio urbanizzato 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nei seguenti casi:</a:t>
            </a:r>
          </a:p>
          <a:p>
            <a:pPr marL="171450" indent="-171450" algn="just">
              <a:buFontTx/>
              <a:buChar char="-"/>
            </a:pP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Adeguamento delle infrastrutture esistenti;</a:t>
            </a:r>
          </a:p>
          <a:p>
            <a:pPr marL="171450" indent="-171450" algn="just">
              <a:buFontTx/>
              <a:buChar char="-"/>
            </a:pP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Interventi funzionali alla sicurezza, pronto soccorso, difesa del suolo;</a:t>
            </a:r>
          </a:p>
          <a:p>
            <a:pPr marL="171450" indent="-171450" algn="just">
              <a:buFontTx/>
              <a:buChar char="-"/>
            </a:pP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Ampliamenti di strutture produttive esistenti , (industriali, artigianali, beni e servizi) finalizzati al mantenimento in loco dell’attività;</a:t>
            </a:r>
          </a:p>
          <a:p>
            <a:pPr marL="171450" indent="-171450" algn="just">
              <a:buFontTx/>
              <a:buChar char="-"/>
            </a:pP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Ampliamento opere pubbliche esistenti;</a:t>
            </a:r>
          </a:p>
          <a:p>
            <a:pPr marL="171450" indent="-171450" algn="just">
              <a:buFontTx/>
              <a:buChar char="-"/>
            </a:pP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Varianti al PS in adeguamento dei piani settoriali regionali, provinciali o della città metropolitana;</a:t>
            </a:r>
          </a:p>
          <a:p>
            <a:pPr marL="171450" indent="-171450" algn="just">
              <a:buFontTx/>
              <a:buChar char="-"/>
            </a:pP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Varianti al PS che non contengono previsioni localizzative;</a:t>
            </a:r>
          </a:p>
          <a:p>
            <a:pPr marL="171450" indent="-171450" algn="just">
              <a:buFontTx/>
              <a:buChar char="-"/>
            </a:pP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Interventi urbanistico-edilizi in territorio rurale diversi da quelli di cui all’art. 64 comma 8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5ACC34DB-C8D7-462B-A694-9ABDE4FAD37A}"/>
              </a:ext>
            </a:extLst>
          </p:cNvPr>
          <p:cNvSpPr txBox="1"/>
          <p:nvPr/>
        </p:nvSpPr>
        <p:spPr>
          <a:xfrm>
            <a:off x="975826" y="5771386"/>
            <a:ext cx="3428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>
                <a:latin typeface="Arial Narrow" panose="020B0606020202030204" pitchFamily="34" charset="0"/>
              </a:rPr>
              <a:t>Previsioni di </a:t>
            </a:r>
            <a:r>
              <a:rPr lang="it-IT" sz="1200" b="1" dirty="0">
                <a:latin typeface="Arial Narrow" panose="020B0606020202030204" pitchFamily="34" charset="0"/>
              </a:rPr>
              <a:t>medie strutture di vendita che comportano impegno di suolo non edificato al di fuori del territorio urbanizzato</a:t>
            </a:r>
            <a:r>
              <a:rPr lang="it-IT" sz="1200" dirty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079DC9FD-C005-497D-9796-1E8C3D025425}"/>
              </a:ext>
            </a:extLst>
          </p:cNvPr>
          <p:cNvSpPr txBox="1"/>
          <p:nvPr/>
        </p:nvSpPr>
        <p:spPr>
          <a:xfrm>
            <a:off x="5288454" y="5625972"/>
            <a:ext cx="3620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Previsioni di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medie strutture di vendita per comuni con popolazione residente pari o superiore a 50 mila abitanti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CE46AF82-C2F7-4373-B5A4-304728DD4AB8}"/>
              </a:ext>
            </a:extLst>
          </p:cNvPr>
          <p:cNvSpPr txBox="1"/>
          <p:nvPr/>
        </p:nvSpPr>
        <p:spPr>
          <a:xfrm>
            <a:off x="975825" y="4250022"/>
            <a:ext cx="3428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>
                <a:latin typeface="Arial Narrow" panose="020B0606020202030204" pitchFamily="34" charset="0"/>
              </a:rPr>
              <a:t>Previsioni di </a:t>
            </a:r>
            <a:r>
              <a:rPr lang="it-IT" sz="1200" b="1" dirty="0">
                <a:latin typeface="Arial Narrow" panose="020B0606020202030204" pitchFamily="34" charset="0"/>
              </a:rPr>
              <a:t>grandi strutture di vendita o aggregazione di medie</a:t>
            </a:r>
            <a:r>
              <a:rPr lang="it-IT" sz="1200" dirty="0">
                <a:latin typeface="Arial Narrow" panose="020B0606020202030204" pitchFamily="34" charset="0"/>
              </a:rPr>
              <a:t>:</a:t>
            </a:r>
          </a:p>
          <a:p>
            <a:pPr marL="171450" indent="-171450" algn="just">
              <a:buFontTx/>
              <a:buChar char="-"/>
            </a:pPr>
            <a:r>
              <a:rPr lang="it-IT" sz="1200" dirty="0">
                <a:latin typeface="Arial Narrow" panose="020B0606020202030204" pitchFamily="34" charset="0"/>
              </a:rPr>
              <a:t>che comportano impegno di suolo non edificato al di fuori del territorio urbanizzato;</a:t>
            </a:r>
          </a:p>
          <a:p>
            <a:pPr marL="171450" indent="-171450" algn="just">
              <a:buFontTx/>
              <a:buChar char="-"/>
            </a:pPr>
            <a:r>
              <a:rPr lang="it-IT" sz="1200" dirty="0">
                <a:latin typeface="Arial Narrow" panose="020B0606020202030204" pitchFamily="34" charset="0"/>
              </a:rPr>
              <a:t>che configurano interventi di riutilizzo del patrimonio edilizio all’interno del territorio urbanizzato </a:t>
            </a:r>
          </a:p>
        </p:txBody>
      </p: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04233A33-4748-4BB8-BD74-7518B67AC664}"/>
              </a:ext>
            </a:extLst>
          </p:cNvPr>
          <p:cNvCxnSpPr/>
          <p:nvPr/>
        </p:nvCxnSpPr>
        <p:spPr>
          <a:xfrm>
            <a:off x="4846329" y="1369180"/>
            <a:ext cx="0" cy="5048537"/>
          </a:xfrm>
          <a:prstGeom prst="line">
            <a:avLst/>
          </a:prstGeom>
          <a:ln w="19050">
            <a:solidFill>
              <a:srgbClr val="006666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a gomito 43">
            <a:extLst>
              <a:ext uri="{FF2B5EF4-FFF2-40B4-BE49-F238E27FC236}">
                <a16:creationId xmlns:a16="http://schemas.microsoft.com/office/drawing/2014/main" id="{4F8D9496-1523-42A1-866D-8A9615E9D33B}"/>
              </a:ext>
            </a:extLst>
          </p:cNvPr>
          <p:cNvCxnSpPr>
            <a:cxnSpLocks/>
          </p:cNvCxnSpPr>
          <p:nvPr/>
        </p:nvCxnSpPr>
        <p:spPr>
          <a:xfrm rot="5400000" flipH="1">
            <a:off x="4660908" y="3091151"/>
            <a:ext cx="1973896" cy="2700370"/>
          </a:xfrm>
          <a:prstGeom prst="bentConnector4">
            <a:avLst>
              <a:gd name="adj1" fmla="val -7083"/>
              <a:gd name="adj2" fmla="val 69449"/>
            </a:avLst>
          </a:prstGeom>
          <a:ln w="15875">
            <a:solidFill>
              <a:srgbClr val="CC00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e 2">
            <a:extLst>
              <a:ext uri="{FF2B5EF4-FFF2-40B4-BE49-F238E27FC236}">
                <a16:creationId xmlns:a16="http://schemas.microsoft.com/office/drawing/2014/main" id="{0E69BC08-C904-4F00-A0F8-2BE32960E86F}"/>
              </a:ext>
            </a:extLst>
          </p:cNvPr>
          <p:cNvSpPr/>
          <p:nvPr/>
        </p:nvSpPr>
        <p:spPr>
          <a:xfrm>
            <a:off x="6933947" y="5311248"/>
            <a:ext cx="128186" cy="124262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4468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ccia a pentagono 24">
            <a:extLst>
              <a:ext uri="{FF2B5EF4-FFF2-40B4-BE49-F238E27FC236}">
                <a16:creationId xmlns:a16="http://schemas.microsoft.com/office/drawing/2014/main" id="{13F63731-ECC0-4790-B693-1680CF4AE3B8}"/>
              </a:ext>
            </a:extLst>
          </p:cNvPr>
          <p:cNvSpPr/>
          <p:nvPr/>
        </p:nvSpPr>
        <p:spPr>
          <a:xfrm>
            <a:off x="928490" y="2357844"/>
            <a:ext cx="7963728" cy="692204"/>
          </a:xfrm>
          <a:prstGeom prst="homePlate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6666"/>
              </a:solidFill>
            </a:endParaRPr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61EE6ED4-DA93-46A5-9D7F-A1B9888318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9140">
            <a:off x="1094146" y="2512501"/>
            <a:ext cx="336235" cy="336235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8F8B7123-8933-4F74-94F6-8B3CDB76B62B}"/>
              </a:ext>
            </a:extLst>
          </p:cNvPr>
          <p:cNvSpPr/>
          <p:nvPr/>
        </p:nvSpPr>
        <p:spPr>
          <a:xfrm>
            <a:off x="1540251" y="2462181"/>
            <a:ext cx="702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4. INTRODUZIONE ALLO STATUTO DEL TERRITORIO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3121044-F01C-4704-ACDB-EDCDF1D01A5A}"/>
              </a:ext>
            </a:extLst>
          </p:cNvPr>
          <p:cNvSpPr/>
          <p:nvPr/>
        </p:nvSpPr>
        <p:spPr>
          <a:xfrm>
            <a:off x="3121259" y="3102073"/>
            <a:ext cx="3704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ing. Daisy Ricci – arch. Sandro Ciabatti</a:t>
            </a:r>
            <a:endParaRPr lang="it-IT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AE33F7F-EF40-469A-B8D0-CA8A9FCFA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685" y="3641383"/>
            <a:ext cx="3973794" cy="280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04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8F8B7123-8933-4F74-94F6-8B3CDB76B62B}"/>
              </a:ext>
            </a:extLst>
          </p:cNvPr>
          <p:cNvSpPr/>
          <p:nvPr/>
        </p:nvSpPr>
        <p:spPr>
          <a:xfrm>
            <a:off x="1540251" y="2462181"/>
            <a:ext cx="702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4. INTRODUZIONE ALLO STATUTO DEL TERRITORIO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6B578316-11B9-4422-9044-D9270954264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IL PERIMETRO DEL TERRITORIO URBANIZZATO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65BC5E1-3331-4F07-93C4-F72B7F24DFA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424593" y="5403743"/>
            <a:ext cx="336235" cy="33623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7377797-8C97-462C-BD8D-AEF2355F05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0" y="1238904"/>
            <a:ext cx="7898405" cy="557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19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C6C8701E-8C4B-45DE-B869-5944CDA555E8}"/>
              </a:ext>
            </a:extLst>
          </p:cNvPr>
          <p:cNvSpPr/>
          <p:nvPr/>
        </p:nvSpPr>
        <p:spPr>
          <a:xfrm>
            <a:off x="6954279" y="1290409"/>
            <a:ext cx="2074793" cy="308503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8F8B7123-8933-4F74-94F6-8B3CDB76B62B}"/>
              </a:ext>
            </a:extLst>
          </p:cNvPr>
          <p:cNvSpPr/>
          <p:nvPr/>
        </p:nvSpPr>
        <p:spPr>
          <a:xfrm>
            <a:off x="1540251" y="2462181"/>
            <a:ext cx="702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4. INTRODUZIONE ALLO STATUTO DEL TERRITORIO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6B578316-11B9-4422-9044-D9270954264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80734" y="4918405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IL PATRIMONIO TERRITORIALE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65BC5E1-3331-4F07-93C4-F72B7F24DFA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424593" y="4549164"/>
            <a:ext cx="336235" cy="336235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2A178EC8-1CC9-4514-A1DE-821749890F8A}"/>
              </a:ext>
            </a:extLst>
          </p:cNvPr>
          <p:cNvGrpSpPr/>
          <p:nvPr/>
        </p:nvGrpSpPr>
        <p:grpSpPr>
          <a:xfrm>
            <a:off x="887891" y="1307404"/>
            <a:ext cx="5948746" cy="2768941"/>
            <a:chOff x="887891" y="1397144"/>
            <a:chExt cx="5981010" cy="2704837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DE4A9C97-9C75-4848-8B13-F34DACA52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22" t="81760" r="40722" b="6217"/>
            <a:stretch/>
          </p:blipFill>
          <p:spPr>
            <a:xfrm>
              <a:off x="887891" y="1397144"/>
              <a:ext cx="5981010" cy="2704837"/>
            </a:xfrm>
            <a:prstGeom prst="rect">
              <a:avLst/>
            </a:prstGeom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98588D46-9100-4B84-96D4-885E2DDCBE2B}"/>
                </a:ext>
              </a:extLst>
            </p:cNvPr>
            <p:cNvSpPr/>
            <p:nvPr/>
          </p:nvSpPr>
          <p:spPr>
            <a:xfrm>
              <a:off x="1780308" y="2153539"/>
              <a:ext cx="494791" cy="1549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8" name="Rettangolo 17">
            <a:extLst>
              <a:ext uri="{FF2B5EF4-FFF2-40B4-BE49-F238E27FC236}">
                <a16:creationId xmlns:a16="http://schemas.microsoft.com/office/drawing/2014/main" id="{7B6E331D-F59D-4BD4-9D60-F40F39E0DEDC}"/>
              </a:ext>
            </a:extLst>
          </p:cNvPr>
          <p:cNvSpPr/>
          <p:nvPr/>
        </p:nvSpPr>
        <p:spPr>
          <a:xfrm>
            <a:off x="940128" y="4546363"/>
            <a:ext cx="8088944" cy="2308455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5FF79A2F-B5AD-428F-9B1D-B3330AFF52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027" y="1346136"/>
            <a:ext cx="1792647" cy="1344485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E4876DE1-0DE8-4162-B58C-8923B59EE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95" y="4755831"/>
            <a:ext cx="2155625" cy="1431335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7CF46D6-A053-4CD7-AA22-FFCAFE9CAA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027" y="2784624"/>
            <a:ext cx="1804392" cy="134448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2D458353-37A7-4E6E-A5F1-8FF2EC2D59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7"/>
          <a:stretch/>
        </p:blipFill>
        <p:spPr>
          <a:xfrm>
            <a:off x="3862264" y="4761195"/>
            <a:ext cx="2155625" cy="1441510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14628EF0-961E-4757-A6E9-3A6569BD6A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3"/>
          <a:stretch/>
        </p:blipFill>
        <p:spPr>
          <a:xfrm>
            <a:off x="6722536" y="4733816"/>
            <a:ext cx="2175883" cy="1461816"/>
          </a:xfrm>
          <a:prstGeom prst="rect">
            <a:avLst/>
          </a:prstGeom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47BE4BD7-A0D9-49B1-B512-D8F3011BA500}"/>
              </a:ext>
            </a:extLst>
          </p:cNvPr>
          <p:cNvSpPr/>
          <p:nvPr/>
        </p:nvSpPr>
        <p:spPr>
          <a:xfrm>
            <a:off x="7030075" y="4106103"/>
            <a:ext cx="11055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L’Arno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DA77F65B-DCA0-4497-A965-A78679FC6699}"/>
              </a:ext>
            </a:extLst>
          </p:cNvPr>
          <p:cNvSpPr/>
          <p:nvPr/>
        </p:nvSpPr>
        <p:spPr>
          <a:xfrm>
            <a:off x="1042324" y="6243656"/>
            <a:ext cx="13504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sistema dunale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EA604A3D-F767-4DF4-84D9-EDD9D9931AD6}"/>
              </a:ext>
            </a:extLst>
          </p:cNvPr>
          <p:cNvSpPr/>
          <p:nvPr/>
        </p:nvSpPr>
        <p:spPr>
          <a:xfrm>
            <a:off x="3862264" y="6243656"/>
            <a:ext cx="13504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aree umide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9DEA2D8E-C7B3-4A42-AEA8-285BD6C8EEED}"/>
              </a:ext>
            </a:extLst>
          </p:cNvPr>
          <p:cNvSpPr/>
          <p:nvPr/>
        </p:nvSpPr>
        <p:spPr>
          <a:xfrm>
            <a:off x="6639852" y="6257203"/>
            <a:ext cx="19244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bosco a prevalenza di pino</a:t>
            </a:r>
          </a:p>
        </p:txBody>
      </p:sp>
    </p:spTree>
    <p:extLst>
      <p:ext uri="{BB962C8B-B14F-4D97-AF65-F5344CB8AC3E}">
        <p14:creationId xmlns:p14="http://schemas.microsoft.com/office/powerpoint/2010/main" val="3372970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8F8B7123-8933-4F74-94F6-8B3CDB76B62B}"/>
              </a:ext>
            </a:extLst>
          </p:cNvPr>
          <p:cNvSpPr/>
          <p:nvPr/>
        </p:nvSpPr>
        <p:spPr>
          <a:xfrm>
            <a:off x="1540251" y="2462181"/>
            <a:ext cx="702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4. INTRODUZIONE ALLO STATUTO DEL TERRITORIO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6B578316-11B9-4422-9044-D9270954264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80734" y="4918405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IL PATRIMONIO TERRITORIALE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4A9C97-9C75-4848-8B13-F34DACA52C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1" t="82053" r="9736" b="1934"/>
          <a:stretch/>
        </p:blipFill>
        <p:spPr>
          <a:xfrm>
            <a:off x="928490" y="1325879"/>
            <a:ext cx="8135729" cy="2947018"/>
          </a:xfrm>
          <a:prstGeom prst="rect">
            <a:avLst/>
          </a:prstGeom>
        </p:spPr>
      </p:pic>
      <p:grpSp>
        <p:nvGrpSpPr>
          <p:cNvPr id="1035" name="Gruppo 1034">
            <a:extLst>
              <a:ext uri="{FF2B5EF4-FFF2-40B4-BE49-F238E27FC236}">
                <a16:creationId xmlns:a16="http://schemas.microsoft.com/office/drawing/2014/main" id="{EA2C2697-93CD-48D4-B087-F30468401757}"/>
              </a:ext>
            </a:extLst>
          </p:cNvPr>
          <p:cNvGrpSpPr/>
          <p:nvPr/>
        </p:nvGrpSpPr>
        <p:grpSpPr>
          <a:xfrm>
            <a:off x="424593" y="4402371"/>
            <a:ext cx="8825625" cy="2452448"/>
            <a:chOff x="424593" y="4402371"/>
            <a:chExt cx="8825625" cy="2452448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965BC5E1-3331-4F07-93C4-F72B7F24D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023296">
              <a:off x="424593" y="4549164"/>
              <a:ext cx="336235" cy="336235"/>
            </a:xfrm>
            <a:prstGeom prst="rect">
              <a:avLst/>
            </a:prstGeom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FB2EFAB0-657F-45E7-9786-53DCD2F7EFCB}"/>
                </a:ext>
              </a:extLst>
            </p:cNvPr>
            <p:cNvSpPr/>
            <p:nvPr/>
          </p:nvSpPr>
          <p:spPr>
            <a:xfrm>
              <a:off x="940128" y="4402371"/>
              <a:ext cx="8203872" cy="2452448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83F7120B-21E0-41EA-BEDA-DE8580E5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369" y="4463458"/>
              <a:ext cx="1524155" cy="1015697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85F228D7-238A-48D4-8AF3-B8FF21365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369" y="5749329"/>
              <a:ext cx="1524155" cy="1014516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EAA2813B-F22F-40F8-8D6A-18842CC37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023" y="5749329"/>
              <a:ext cx="1524155" cy="1008991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03BEE627-1BE2-469C-B338-0D4BCE642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0721" y="4458098"/>
              <a:ext cx="1524154" cy="1015698"/>
            </a:xfrm>
            <a:prstGeom prst="rect">
              <a:avLst/>
            </a:prstGeom>
          </p:spPr>
        </p:pic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8BEA2260-D29A-42C0-AE44-CF81C62F7ABC}"/>
                </a:ext>
              </a:extLst>
            </p:cNvPr>
            <p:cNvSpPr/>
            <p:nvPr/>
          </p:nvSpPr>
          <p:spPr>
            <a:xfrm>
              <a:off x="2506130" y="5472489"/>
              <a:ext cx="159263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000" b="1" dirty="0">
                  <a:solidFill>
                    <a:schemeClr val="bg1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Presidi e strutture di difesa</a:t>
              </a: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F30B44F2-F772-4CB2-8E33-A3793F0F64FE}"/>
                </a:ext>
              </a:extLst>
            </p:cNvPr>
            <p:cNvSpPr/>
            <p:nvPr/>
          </p:nvSpPr>
          <p:spPr>
            <a:xfrm>
              <a:off x="4220721" y="5472488"/>
              <a:ext cx="159263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000" b="1" dirty="0">
                  <a:solidFill>
                    <a:schemeClr val="bg1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Architetture della fede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BE9CA8F1-C659-4A6D-906D-8572754C07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247"/>
            <a:stretch/>
          </p:blipFill>
          <p:spPr>
            <a:xfrm>
              <a:off x="5889331" y="4458097"/>
              <a:ext cx="1524154" cy="1029139"/>
            </a:xfrm>
            <a:prstGeom prst="rect">
              <a:avLst/>
            </a:prstGeom>
          </p:spPr>
        </p:pic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CDE4A7BB-E189-4B99-B4F2-B971EEE04462}"/>
                </a:ext>
              </a:extLst>
            </p:cNvPr>
            <p:cNvSpPr/>
            <p:nvPr/>
          </p:nvSpPr>
          <p:spPr>
            <a:xfrm>
              <a:off x="5957809" y="5472487"/>
              <a:ext cx="159263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000" b="1" dirty="0">
                  <a:solidFill>
                    <a:schemeClr val="bg1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Architetture specialistiche</a:t>
              </a:r>
            </a:p>
          </p:txBody>
        </p:sp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D9FB7305-7F0F-4308-AE23-A7B578BB1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091" y="5754159"/>
              <a:ext cx="1524153" cy="1017987"/>
            </a:xfrm>
            <a:prstGeom prst="rect">
              <a:avLst/>
            </a:prstGeom>
          </p:spPr>
        </p:pic>
        <p:pic>
          <p:nvPicPr>
            <p:cNvPr id="1027" name="Immagine 1026">
              <a:extLst>
                <a:ext uri="{FF2B5EF4-FFF2-40B4-BE49-F238E27FC236}">
                  <a16:creationId xmlns:a16="http://schemas.microsoft.com/office/drawing/2014/main" id="{3F4A386C-9A01-483B-A128-D737BEAF3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63" r="21200"/>
            <a:stretch/>
          </p:blipFill>
          <p:spPr>
            <a:xfrm>
              <a:off x="994492" y="4465759"/>
              <a:ext cx="1423863" cy="1013396"/>
            </a:xfrm>
            <a:prstGeom prst="rect">
              <a:avLst/>
            </a:prstGeom>
          </p:spPr>
        </p:pic>
        <p:pic>
          <p:nvPicPr>
            <p:cNvPr id="1031" name="Immagine 1030">
              <a:extLst>
                <a:ext uri="{FF2B5EF4-FFF2-40B4-BE49-F238E27FC236}">
                  <a16:creationId xmlns:a16="http://schemas.microsoft.com/office/drawing/2014/main" id="{6D55D952-1C00-43CD-AAEC-6E0405D65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2"/>
            <a:stretch/>
          </p:blipFill>
          <p:spPr>
            <a:xfrm>
              <a:off x="1008607" y="5749329"/>
              <a:ext cx="1406448" cy="982125"/>
            </a:xfrm>
            <a:prstGeom prst="rect">
              <a:avLst/>
            </a:prstGeom>
          </p:spPr>
        </p:pic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CD4E712F-776B-41B1-BBAE-7613A2CEBDC2}"/>
                </a:ext>
              </a:extLst>
            </p:cNvPr>
            <p:cNvSpPr/>
            <p:nvPr/>
          </p:nvSpPr>
          <p:spPr>
            <a:xfrm>
              <a:off x="946722" y="5472486"/>
              <a:ext cx="159263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000" b="1" dirty="0">
                  <a:solidFill>
                    <a:schemeClr val="bg1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Pisa e Cascina</a:t>
              </a:r>
            </a:p>
          </p:txBody>
        </p:sp>
        <p:pic>
          <p:nvPicPr>
            <p:cNvPr id="1033" name="Immagine 1032">
              <a:extLst>
                <a:ext uri="{FF2B5EF4-FFF2-40B4-BE49-F238E27FC236}">
                  <a16:creationId xmlns:a16="http://schemas.microsoft.com/office/drawing/2014/main" id="{389BD7B2-77D0-4712-BB8E-146986BA6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70"/>
            <a:stretch/>
          </p:blipFill>
          <p:spPr>
            <a:xfrm>
              <a:off x="7552858" y="4458097"/>
              <a:ext cx="1524153" cy="1029139"/>
            </a:xfrm>
            <a:prstGeom prst="rect">
              <a:avLst/>
            </a:prstGeom>
          </p:spPr>
        </p:pic>
        <p:pic>
          <p:nvPicPr>
            <p:cNvPr id="1034" name="Picture 2" descr="Risultati immagini per bagno nerone">
              <a:extLst>
                <a:ext uri="{FF2B5EF4-FFF2-40B4-BE49-F238E27FC236}">
                  <a16:creationId xmlns:a16="http://schemas.microsoft.com/office/drawing/2014/main" id="{29F5D23A-B952-4A51-AF44-2D1A2F5C0B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8157" y="5768372"/>
              <a:ext cx="1508402" cy="1003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24020E2D-64BA-49DA-AFAE-27768EF099AC}"/>
                </a:ext>
              </a:extLst>
            </p:cNvPr>
            <p:cNvSpPr/>
            <p:nvPr/>
          </p:nvSpPr>
          <p:spPr>
            <a:xfrm>
              <a:off x="7463926" y="5437036"/>
              <a:ext cx="177436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000" b="1" dirty="0">
                  <a:solidFill>
                    <a:schemeClr val="bg1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Linea dismessa ex-trammino</a:t>
              </a:r>
            </a:p>
          </p:txBody>
        </p:sp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9BC5758D-D64B-4E26-A6CE-DBC00405D1AA}"/>
                </a:ext>
              </a:extLst>
            </p:cNvPr>
            <p:cNvSpPr/>
            <p:nvPr/>
          </p:nvSpPr>
          <p:spPr>
            <a:xfrm>
              <a:off x="7475853" y="5580525"/>
              <a:ext cx="177436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000" b="1" dirty="0">
                  <a:solidFill>
                    <a:schemeClr val="bg1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Siti archeologici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8294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6B578316-11B9-4422-9044-D9270954264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80734" y="4918405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IL PATRIMONIO TERRITORIALE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4A9C97-9C75-4848-8B13-F34DACA52C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84" t="82053" r="980" b="9961"/>
          <a:stretch/>
        </p:blipFill>
        <p:spPr>
          <a:xfrm>
            <a:off x="887891" y="1394500"/>
            <a:ext cx="3616793" cy="2308455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9B20DB0C-090A-4B0F-8371-FDF728CB8B07}"/>
              </a:ext>
            </a:extLst>
          </p:cNvPr>
          <p:cNvGrpSpPr/>
          <p:nvPr/>
        </p:nvGrpSpPr>
        <p:grpSpPr>
          <a:xfrm>
            <a:off x="424593" y="4546363"/>
            <a:ext cx="8719407" cy="2308455"/>
            <a:chOff x="424593" y="4546363"/>
            <a:chExt cx="8719407" cy="2308455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965BC5E1-3331-4F07-93C4-F72B7F24D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023296">
              <a:off x="424593" y="4549164"/>
              <a:ext cx="336235" cy="336235"/>
            </a:xfrm>
            <a:prstGeom prst="rect">
              <a:avLst/>
            </a:prstGeom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F48D83EA-FF40-424A-A085-D02D1B2AE4BB}"/>
                </a:ext>
              </a:extLst>
            </p:cNvPr>
            <p:cNvSpPr/>
            <p:nvPr/>
          </p:nvSpPr>
          <p:spPr>
            <a:xfrm>
              <a:off x="940128" y="4546363"/>
              <a:ext cx="8203872" cy="2308455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D1798C86-99BC-46A5-9FA9-BFFD5F854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891" y="4726918"/>
              <a:ext cx="2497368" cy="1673236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617F8DAC-15B4-4241-BC6E-52CEB44B4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267" y="4717281"/>
              <a:ext cx="2566072" cy="1710715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13C338FD-5993-4984-B8BA-0921D6C6B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347" y="4726918"/>
              <a:ext cx="2344399" cy="1673236"/>
            </a:xfrm>
            <a:prstGeom prst="rect">
              <a:avLst/>
            </a:prstGeom>
          </p:spPr>
        </p:pic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ADE361B0-B8FC-4199-AE5D-4015527A1EF9}"/>
                </a:ext>
              </a:extLst>
            </p:cNvPr>
            <p:cNvSpPr/>
            <p:nvPr/>
          </p:nvSpPr>
          <p:spPr>
            <a:xfrm>
              <a:off x="1425854" y="6400154"/>
              <a:ext cx="185068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200" b="1" dirty="0">
                  <a:solidFill>
                    <a:schemeClr val="bg1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Il paesaggio della bonifica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E9DF83F0-950A-4384-85FA-4732910153BC}"/>
                </a:ext>
              </a:extLst>
            </p:cNvPr>
            <p:cNvSpPr/>
            <p:nvPr/>
          </p:nvSpPr>
          <p:spPr>
            <a:xfrm>
              <a:off x="3762267" y="6401713"/>
              <a:ext cx="250318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200" b="1" dirty="0">
                  <a:solidFill>
                    <a:schemeClr val="bg1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Architettura rurale di valore tipologico</a:t>
              </a: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8EFDA519-6189-4EE7-A820-70003C84CB60}"/>
                </a:ext>
              </a:extLst>
            </p:cNvPr>
            <p:cNvSpPr/>
            <p:nvPr/>
          </p:nvSpPr>
          <p:spPr>
            <a:xfrm>
              <a:off x="6383749" y="6429045"/>
              <a:ext cx="270640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200" b="1" dirty="0">
                  <a:solidFill>
                    <a:schemeClr val="bg1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Il Paesaggio delle associazioni complesse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09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ECB90FC0-2D15-4F4A-B3BB-2D0A786B533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939645" y="3481036"/>
            <a:ext cx="671776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IL PAESAGGIO: LA CONFORMAZIONE AL PIT/PPR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560F3BEA-54F4-431E-B0C7-974509A5A11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68710" y="5210402"/>
            <a:ext cx="336235" cy="336235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738F981-6753-4E6C-9D31-6C49D5CFA2DB}"/>
              </a:ext>
            </a:extLst>
          </p:cNvPr>
          <p:cNvSpPr txBox="1"/>
          <p:nvPr/>
        </p:nvSpPr>
        <p:spPr>
          <a:xfrm>
            <a:off x="881066" y="3127242"/>
            <a:ext cx="1815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006666"/>
                </a:solidFill>
                <a:latin typeface="Arial Narrow" panose="020B0606020202030204" pitchFamily="34" charset="0"/>
              </a:rPr>
              <a:t>BENI PAESAGGISTICI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7E92542-D027-4C2D-AC6F-7ACE20F824D2}"/>
              </a:ext>
            </a:extLst>
          </p:cNvPr>
          <p:cNvSpPr txBox="1"/>
          <p:nvPr/>
        </p:nvSpPr>
        <p:spPr>
          <a:xfrm>
            <a:off x="3227522" y="1250611"/>
            <a:ext cx="5392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Immobili ed aree di notevole interesse pubblico art. 136 D. lgs 42/2004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D6141EC2-9C73-4A3B-BB7C-DF524142569C}"/>
              </a:ext>
            </a:extLst>
          </p:cNvPr>
          <p:cNvGrpSpPr/>
          <p:nvPr/>
        </p:nvGrpSpPr>
        <p:grpSpPr>
          <a:xfrm>
            <a:off x="2778077" y="1115131"/>
            <a:ext cx="384594" cy="646331"/>
            <a:chOff x="2778077" y="1162756"/>
            <a:chExt cx="384594" cy="646331"/>
          </a:xfrm>
        </p:grpSpPr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1225614D-33C6-40B9-B078-5B0022035CC5}"/>
                </a:ext>
              </a:extLst>
            </p:cNvPr>
            <p:cNvSpPr/>
            <p:nvPr/>
          </p:nvSpPr>
          <p:spPr>
            <a:xfrm>
              <a:off x="2778077" y="1301378"/>
              <a:ext cx="384594" cy="401112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C00000"/>
                </a:solidFill>
              </a:endParaRP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A1A00F97-4BC7-42A0-9EEC-E5E47AD5054A}"/>
                </a:ext>
              </a:extLst>
            </p:cNvPr>
            <p:cNvSpPr txBox="1"/>
            <p:nvPr/>
          </p:nvSpPr>
          <p:spPr>
            <a:xfrm>
              <a:off x="2807415" y="1162756"/>
              <a:ext cx="2733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3600" dirty="0">
                  <a:solidFill>
                    <a:srgbClr val="C00000"/>
                  </a:solidFill>
                  <a:latin typeface="Bahnschrift SemiBold Condensed" panose="020B0502040204020203" pitchFamily="34" charset="0"/>
                </a:rPr>
                <a:t>&gt;</a:t>
              </a:r>
              <a:endParaRPr lang="it-IT" sz="3600" dirty="0">
                <a:solidFill>
                  <a:srgbClr val="C00000"/>
                </a:solidFill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C6FAB09-A735-466B-AFC8-5393C6DE21F1}"/>
              </a:ext>
            </a:extLst>
          </p:cNvPr>
          <p:cNvSpPr txBox="1"/>
          <p:nvPr/>
        </p:nvSpPr>
        <p:spPr>
          <a:xfrm>
            <a:off x="3172991" y="3765971"/>
            <a:ext cx="5354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Aree tutelate per legge art. 142 D. lgs 42/2004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F87B012D-3C2B-40F1-A074-BFEE97A305AC}"/>
              </a:ext>
            </a:extLst>
          </p:cNvPr>
          <p:cNvSpPr txBox="1"/>
          <p:nvPr/>
        </p:nvSpPr>
        <p:spPr>
          <a:xfrm>
            <a:off x="2858611" y="1934086"/>
            <a:ext cx="6092292" cy="1756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Rappresenta in scala adeguata dei 13 vincoli presenti sul territorio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Assume le prescrizioni d’uso formulate nella sezione 4 rispettive schede;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rgbClr val="006666"/>
                </a:solidFill>
                <a:latin typeface="Arial Narrow" panose="020B0606020202030204" pitchFamily="34" charset="0"/>
              </a:rPr>
              <a:t>Opera alla scala adeguata i riconoscimenti indicati dalle direttive fissate nelle medesime schede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Formula discipline volte alla salvaguardia dei valori così come stabilito dalle direttive stesse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B7DB795-AEA6-4A10-99B4-D0880AD3931A}"/>
              </a:ext>
            </a:extLst>
          </p:cNvPr>
          <p:cNvSpPr txBox="1"/>
          <p:nvPr/>
        </p:nvSpPr>
        <p:spPr>
          <a:xfrm>
            <a:off x="2842927" y="4450417"/>
            <a:ext cx="6164585" cy="2326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Potrà valutare e proporre una eventuale nuova identificazione dei beni diversa da quella presente nel Piano Paesaggistico (secondo alinea art. 9 Accordo Regione Toscana-Mibact 2018), tenendo conto dei criteri di cui all’allegato 7B ed in considerazione di quanto disposto dal comma 2 dell’art. 142.del Codice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Dovrà compiere la ricognizione dei “corpi idrici non rinvenuti nel sistema delle acque” (art. 4.4. allegato 7B del PIT/PPR) e comunicane gli esiti nell’ambito della Conferenza paesaggistica ai fini della conformazione, secondo quanto disposto dal comma 10 dell’art. 4 dell’accordo RT-Mibact 2018.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98454791-39AA-4403-A645-1A81E6614FDF}"/>
              </a:ext>
            </a:extLst>
          </p:cNvPr>
          <p:cNvSpPr txBox="1"/>
          <p:nvPr/>
        </p:nvSpPr>
        <p:spPr>
          <a:xfrm>
            <a:off x="2879743" y="1632565"/>
            <a:ext cx="890670" cy="349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Il Piano: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B42BA28-FF56-4659-89DC-1385833FC137}"/>
              </a:ext>
            </a:extLst>
          </p:cNvPr>
          <p:cNvSpPr txBox="1"/>
          <p:nvPr/>
        </p:nvSpPr>
        <p:spPr>
          <a:xfrm>
            <a:off x="2814254" y="4143326"/>
            <a:ext cx="890670" cy="349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Il Piano:</a:t>
            </a: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EB012BCF-D783-435A-AA99-6E64E2A21611}"/>
              </a:ext>
            </a:extLst>
          </p:cNvPr>
          <p:cNvGrpSpPr/>
          <p:nvPr/>
        </p:nvGrpSpPr>
        <p:grpSpPr>
          <a:xfrm>
            <a:off x="2778078" y="3606226"/>
            <a:ext cx="384594" cy="646331"/>
            <a:chOff x="2778077" y="1162756"/>
            <a:chExt cx="384594" cy="646331"/>
          </a:xfrm>
        </p:grpSpPr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4D07ED22-8836-4014-8C20-737D60C0BC0E}"/>
                </a:ext>
              </a:extLst>
            </p:cNvPr>
            <p:cNvSpPr/>
            <p:nvPr/>
          </p:nvSpPr>
          <p:spPr>
            <a:xfrm>
              <a:off x="2778077" y="1301378"/>
              <a:ext cx="384594" cy="401112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C00000"/>
                </a:solidFill>
              </a:endParaRP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7BDDFC5D-1529-4499-937A-0CC0A49913D9}"/>
                </a:ext>
              </a:extLst>
            </p:cNvPr>
            <p:cNvSpPr txBox="1"/>
            <p:nvPr/>
          </p:nvSpPr>
          <p:spPr>
            <a:xfrm>
              <a:off x="2807415" y="1162756"/>
              <a:ext cx="2733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3600" dirty="0">
                  <a:solidFill>
                    <a:srgbClr val="C00000"/>
                  </a:solidFill>
                  <a:latin typeface="Bahnschrift SemiBold Condensed" panose="020B0502040204020203" pitchFamily="34" charset="0"/>
                </a:rPr>
                <a:t>&gt;</a:t>
              </a:r>
              <a:endParaRPr lang="it-IT" sz="3600" dirty="0">
                <a:solidFill>
                  <a:srgbClr val="C00000"/>
                </a:solidFill>
                <a:latin typeface="Bahnschrif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5909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8F8B7123-8933-4F74-94F6-8B3CDB76B62B}"/>
              </a:ext>
            </a:extLst>
          </p:cNvPr>
          <p:cNvSpPr/>
          <p:nvPr/>
        </p:nvSpPr>
        <p:spPr>
          <a:xfrm>
            <a:off x="1540251" y="2462181"/>
            <a:ext cx="702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4. INTRODUZIONE ALLO STATUTO DEL TERRITORIO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6B578316-11B9-4422-9044-D9270954264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96865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IL PAESAGGIO: LA CONFORMAZIONE AL PIT/PPR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65BC5E1-3331-4F07-93C4-F72B7F24DFA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80424" y="5472108"/>
            <a:ext cx="336235" cy="33623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1214803-DF1A-4C9D-A7B2-09D8D59B6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891" y="1236149"/>
            <a:ext cx="7904268" cy="558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43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ccia a pentagono 18">
            <a:extLst>
              <a:ext uri="{FF2B5EF4-FFF2-40B4-BE49-F238E27FC236}">
                <a16:creationId xmlns:a16="http://schemas.microsoft.com/office/drawing/2014/main" id="{A6ACCAE0-CD5B-4F64-9C2D-A9511FED45B1}"/>
              </a:ext>
            </a:extLst>
          </p:cNvPr>
          <p:cNvSpPr/>
          <p:nvPr/>
        </p:nvSpPr>
        <p:spPr>
          <a:xfrm>
            <a:off x="780994" y="20391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34709B5-3967-45A6-8F2C-DB4E92F82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72" y="1208095"/>
            <a:ext cx="3687356" cy="706969"/>
          </a:xfrm>
          <a:prstGeom prst="rect">
            <a:avLst/>
          </a:prstGeom>
        </p:spPr>
      </p:pic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25EFE20-12C2-46B7-891F-2ABEA1B27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08" y="2054278"/>
            <a:ext cx="6805290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b="1" dirty="0">
                <a:solidFill>
                  <a:srgbClr val="006666"/>
                </a:solidFill>
                <a:latin typeface="Arial Narrow" panose="020B0606020202030204" pitchFamily="34" charset="0"/>
              </a:rPr>
              <a:t>La partecipazione nel governo del territorio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</a:rPr>
              <a:t>( art. 36 L. R. Toscana n. 65/2014)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E97D6A94-FF60-43F0-AEE2-68CC9E762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278" y="4893328"/>
            <a:ext cx="4539443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2F4F363A-E417-44F4-A8C6-3C6C37509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409" y="6536785"/>
            <a:ext cx="2814598" cy="29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Relatore: Dott.ssa Valeria Pagni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85179CE-3273-B14C-8536-A382137D2B63}"/>
              </a:ext>
            </a:extLst>
          </p:cNvPr>
          <p:cNvSpPr/>
          <p:nvPr/>
        </p:nvSpPr>
        <p:spPr>
          <a:xfrm>
            <a:off x="3842427" y="2702626"/>
            <a:ext cx="513440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sz="1600" dirty="0">
                <a:latin typeface="Arial Narrow" pitchFamily="34" charset="0"/>
              </a:rPr>
              <a:t>Con il Piano Strutturale  si decide il futuro della città e del territorio, si tracciano le linee del disegno della città̀ e si stabiliscono le regole per la tutela, lo sviluppo e il governo dell'intero territorio comunale; scelte che condizionano, anche per un lungo tempo, la vita non solo dei cittadini ma anche di tutti coloro che hanno un rapporto d’uso con il territorio.</a:t>
            </a:r>
            <a:endParaRPr lang="it-IT" sz="1600" dirty="0">
              <a:solidFill>
                <a:srgbClr val="002060"/>
              </a:solidFill>
              <a:latin typeface="Arial Narrow" pitchFamily="34" charset="0"/>
              <a:ea typeface="Calibri" panose="020F0502020204030204" pitchFamily="34" charset="0"/>
              <a:cs typeface="Arial Hebrew Scholar" pitchFamily="2" charset="-79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it-IT" sz="1600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  <a:cs typeface="Arial Hebrew Scholar" pitchFamily="2" charset="-79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it-IT" sz="1600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  <a:cs typeface="Arial Hebrew Scholar" pitchFamily="2" charset="-79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A28721C-8509-AF4A-98C0-FCA9CF2EA7B5}"/>
              </a:ext>
            </a:extLst>
          </p:cNvPr>
          <p:cNvSpPr txBox="1"/>
          <p:nvPr/>
        </p:nvSpPr>
        <p:spPr>
          <a:xfrm>
            <a:off x="1013107" y="3297209"/>
            <a:ext cx="1925282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it-IT" sz="160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Perché parlare dell’informazione e della partecipazione nell’ambito del Piano </a:t>
            </a:r>
            <a:r>
              <a:rPr lang="it-IT" sz="160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Strutturale</a:t>
            </a:r>
            <a:r>
              <a:rPr lang="it-IT" sz="160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Intercomunale?</a:t>
            </a:r>
          </a:p>
        </p:txBody>
      </p:sp>
      <p:sp>
        <p:nvSpPr>
          <p:cNvPr id="17" name="Freccia destra rientrata 16">
            <a:extLst>
              <a:ext uri="{FF2B5EF4-FFF2-40B4-BE49-F238E27FC236}">
                <a16:creationId xmlns:a16="http://schemas.microsoft.com/office/drawing/2014/main" id="{84D427F4-526E-B944-9257-B3963C99BC45}"/>
              </a:ext>
            </a:extLst>
          </p:cNvPr>
          <p:cNvSpPr/>
          <p:nvPr/>
        </p:nvSpPr>
        <p:spPr>
          <a:xfrm>
            <a:off x="2998688" y="4013853"/>
            <a:ext cx="671209" cy="176914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504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6B578316-11B9-4422-9044-D9270954264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96865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IL PAESAGGIO: LA CONFORMAZIONE AL PIT/PPR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65BC5E1-3331-4F07-93C4-F72B7F24DFA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80424" y="5472108"/>
            <a:ext cx="336235" cy="33623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1214803-DF1A-4C9D-A7B2-09D8D59B6F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" t="82748" r="91543" b="11264"/>
          <a:stretch/>
        </p:blipFill>
        <p:spPr>
          <a:xfrm>
            <a:off x="823586" y="1317096"/>
            <a:ext cx="2304403" cy="118478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C511632-C60A-419A-B674-DA001AAE70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16" t="84216" r="65245" b="4916"/>
          <a:stretch/>
        </p:blipFill>
        <p:spPr>
          <a:xfrm>
            <a:off x="2921527" y="4056535"/>
            <a:ext cx="3061269" cy="248901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085D0F4-1C25-4555-BE03-6C9843FF07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78" t="83261" r="83268" b="2787"/>
          <a:stretch/>
        </p:blipFill>
        <p:spPr>
          <a:xfrm>
            <a:off x="823586" y="2609110"/>
            <a:ext cx="2193080" cy="2931794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D0BCBA1-1412-44F2-9A9F-C0ECF9D3EC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12" t="83786" r="74576" b="3545"/>
          <a:stretch/>
        </p:blipFill>
        <p:spPr>
          <a:xfrm>
            <a:off x="2921527" y="1317096"/>
            <a:ext cx="2590253" cy="257124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EFC6E773-0330-42F8-95AD-141FB1BBC9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23" t="83490" r="52709" b="7398"/>
          <a:stretch/>
        </p:blipFill>
        <p:spPr>
          <a:xfrm>
            <a:off x="5491336" y="1250760"/>
            <a:ext cx="3553867" cy="189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10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6B578316-11B9-4422-9044-D9270954264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96865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IL PAESAGGIO: LA CONFORMAZIONE AL PIT/PPR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65BC5E1-3331-4F07-93C4-F72B7F24DFA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80424" y="5472108"/>
            <a:ext cx="336235" cy="33623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E3E4B35-EB35-438D-9031-B3B6116E88C2}"/>
              </a:ext>
            </a:extLst>
          </p:cNvPr>
          <p:cNvSpPr/>
          <p:nvPr/>
        </p:nvSpPr>
        <p:spPr>
          <a:xfrm>
            <a:off x="887891" y="1757618"/>
            <a:ext cx="42224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2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it-IT" sz="1200" b="1" dirty="0">
                <a:solidFill>
                  <a:srgbClr val="000000"/>
                </a:solidFill>
                <a:latin typeface="Arial Narrow" panose="020B0606020202030204" pitchFamily="34" charset="0"/>
              </a:rPr>
              <a:t>3.b.1. Riconoscere: </a:t>
            </a:r>
          </a:p>
          <a:p>
            <a:r>
              <a:rPr lang="it-IT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- </a:t>
            </a:r>
            <a:r>
              <a:rPr lang="it-IT" sz="1200" b="1" dirty="0">
                <a:solidFill>
                  <a:srgbClr val="006666"/>
                </a:solidFill>
                <a:latin typeface="Arial Narrow" panose="020B0606020202030204" pitchFamily="34" charset="0"/>
              </a:rPr>
              <a:t>i caratteri morfologici </a:t>
            </a:r>
            <a:r>
              <a:rPr lang="it-IT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(struttura urbana storica nelle sue stratificazioni), storico-architettonici del centro storico e le relazioni dello stesso con il contesto paesaggistico di riferimento, nonché gli spazi urbani di fruizione collettiva; </a:t>
            </a:r>
          </a:p>
          <a:p>
            <a:r>
              <a:rPr lang="it-IT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- </a:t>
            </a:r>
            <a:r>
              <a:rPr lang="it-IT" sz="1200" b="1" dirty="0">
                <a:solidFill>
                  <a:srgbClr val="006666"/>
                </a:solidFill>
                <a:latin typeface="Arial Narrow" panose="020B0606020202030204" pitchFamily="34" charset="0"/>
              </a:rPr>
              <a:t>i coni visivi </a:t>
            </a:r>
            <a:r>
              <a:rPr lang="it-IT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che si aprono dai Lungarni verso il fiume e viceversa nonché quelli che si aprono verso il monte Pisano in particolare dai ponti.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AE2CCA2-096C-4C92-B122-97E6CEB4C320}"/>
              </a:ext>
            </a:extLst>
          </p:cNvPr>
          <p:cNvSpPr/>
          <p:nvPr/>
        </p:nvSpPr>
        <p:spPr>
          <a:xfrm>
            <a:off x="887891" y="3381716"/>
            <a:ext cx="42224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2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it-IT" sz="1200" b="1" dirty="0">
                <a:solidFill>
                  <a:srgbClr val="000000"/>
                </a:solidFill>
                <a:latin typeface="Arial Narrow" panose="020B0606020202030204" pitchFamily="34" charset="0"/>
              </a:rPr>
              <a:t>3.b.6. Riconoscere </a:t>
            </a:r>
            <a:r>
              <a:rPr lang="it-IT" sz="1200" b="1" dirty="0">
                <a:solidFill>
                  <a:srgbClr val="006666"/>
                </a:solidFill>
                <a:latin typeface="Arial Narrow" panose="020B0606020202030204" pitchFamily="34" charset="0"/>
              </a:rPr>
              <a:t>i percorsi della viabilità storica</a:t>
            </a:r>
            <a:r>
              <a:rPr lang="it-IT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, i relativi caratteri strutturali/tipologici (gerarchie, giacitura, tracciato), le opere d’arte e le dotazioni vegetazionali di corredo di valore storico-tradizionale quali elementi fondamentali di caratterizzazione del paesaggio. 	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3F2EBFB-B0D6-4A7D-8804-6EE458531F5D}"/>
              </a:ext>
            </a:extLst>
          </p:cNvPr>
          <p:cNvSpPr/>
          <p:nvPr/>
        </p:nvSpPr>
        <p:spPr>
          <a:xfrm>
            <a:off x="909046" y="4490236"/>
            <a:ext cx="42013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rgbClr val="000000"/>
                </a:solidFill>
                <a:latin typeface="Arial Narrow" panose="020B0606020202030204" pitchFamily="34" charset="0"/>
              </a:rPr>
              <a:t>4.b.1. Individuare : </a:t>
            </a:r>
          </a:p>
          <a:p>
            <a:r>
              <a:rPr lang="it-IT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- </a:t>
            </a:r>
            <a:r>
              <a:rPr lang="it-IT" sz="1200" b="1" dirty="0">
                <a:solidFill>
                  <a:srgbClr val="006666"/>
                </a:solidFill>
                <a:latin typeface="Arial Narrow" panose="020B0606020202030204" pitchFamily="34" charset="0"/>
              </a:rPr>
              <a:t>i principali punti di vista (belvedere) e le visuali panoramiche (fulcri, coni e bacini visivi quali ambiti ad alta </a:t>
            </a:r>
            <a:r>
              <a:rPr lang="it-IT" sz="1200" b="1" dirty="0" err="1">
                <a:solidFill>
                  <a:srgbClr val="006666"/>
                </a:solidFill>
                <a:latin typeface="Arial Narrow" panose="020B0606020202030204" pitchFamily="34" charset="0"/>
              </a:rPr>
              <a:t>intervisibilità</a:t>
            </a:r>
            <a:r>
              <a:rPr lang="it-IT" sz="1200" b="1" dirty="0">
                <a:solidFill>
                  <a:srgbClr val="006666"/>
                </a:solidFill>
                <a:latin typeface="Arial Narrow" panose="020B0606020202030204" pitchFamily="34" charset="0"/>
              </a:rPr>
              <a:t>), </a:t>
            </a:r>
            <a:r>
              <a:rPr lang="it-IT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connotati da un elevato valore estetico-percettivo; </a:t>
            </a:r>
          </a:p>
          <a:p>
            <a:r>
              <a:rPr lang="it-IT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- </a:t>
            </a:r>
            <a:r>
              <a:rPr lang="it-IT" sz="1200" b="1" dirty="0">
                <a:solidFill>
                  <a:srgbClr val="006666"/>
                </a:solidFill>
                <a:latin typeface="Arial Narrow" panose="020B0606020202030204" pitchFamily="34" charset="0"/>
              </a:rPr>
              <a:t>i punti di vista (belvedere) di interesse panoramico </a:t>
            </a:r>
            <a:r>
              <a:rPr lang="it-IT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accessibili al pubblico presenti lungo il Fiume e all’interno dell’insediamento. </a:t>
            </a:r>
          </a:p>
          <a:p>
            <a:r>
              <a:rPr lang="it-IT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	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ADB265F-A905-48D7-B1C8-E75E0D721B08}"/>
              </a:ext>
            </a:extLst>
          </p:cNvPr>
          <p:cNvSpPr/>
          <p:nvPr/>
        </p:nvSpPr>
        <p:spPr>
          <a:xfrm>
            <a:off x="887891" y="1253035"/>
            <a:ext cx="58034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6666"/>
                </a:solidFill>
                <a:latin typeface="Arial Narrow" panose="020B0606020202030204" pitchFamily="34" charset="0"/>
              </a:rPr>
              <a:t>D.M. 12/11/1962 G.U. 309 del 1962 «Lungo Arno sito nel territorio comunale di Pisa»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BF9229CF-B89F-4BE2-A0DF-C1ACF08B7B71}"/>
              </a:ext>
            </a:extLst>
          </p:cNvPr>
          <p:cNvSpPr/>
          <p:nvPr/>
        </p:nvSpPr>
        <p:spPr>
          <a:xfrm>
            <a:off x="3596066" y="123541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400" dirty="0">
                <a:solidFill>
                  <a:srgbClr val="006666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7BC5D72-D935-4EFE-AD25-14D0B633266F}"/>
              </a:ext>
            </a:extLst>
          </p:cNvPr>
          <p:cNvSpPr/>
          <p:nvPr/>
        </p:nvSpPr>
        <p:spPr>
          <a:xfrm>
            <a:off x="887891" y="1563522"/>
            <a:ext cx="10619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u="sng" dirty="0">
                <a:latin typeface="Arial Narrow" panose="020B0606020202030204" pitchFamily="34" charset="0"/>
              </a:rPr>
              <a:t>DIRETTIVE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6072D924-6E30-41FE-B2BD-6D989279EC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12" t="83786" r="74576" b="9726"/>
          <a:stretch/>
        </p:blipFill>
        <p:spPr>
          <a:xfrm>
            <a:off x="5178753" y="3638102"/>
            <a:ext cx="2590253" cy="1316909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198E07DC-DA17-4514-AB79-52967E024E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447" t="23632" b="31815"/>
          <a:stretch/>
        </p:blipFill>
        <p:spPr>
          <a:xfrm>
            <a:off x="5331617" y="1543187"/>
            <a:ext cx="3324314" cy="2028769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446E5804-4335-46EA-99F4-1EC9D19293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23" t="83490" r="52709" b="7398"/>
          <a:stretch/>
        </p:blipFill>
        <p:spPr>
          <a:xfrm>
            <a:off x="5422968" y="4927733"/>
            <a:ext cx="3553867" cy="189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29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ccia a pentagono 18">
            <a:extLst>
              <a:ext uri="{FF2B5EF4-FFF2-40B4-BE49-F238E27FC236}">
                <a16:creationId xmlns:a16="http://schemas.microsoft.com/office/drawing/2014/main" id="{A6ACCAE0-CD5B-4F64-9C2D-A9511FED45B1}"/>
              </a:ext>
            </a:extLst>
          </p:cNvPr>
          <p:cNvSpPr/>
          <p:nvPr/>
        </p:nvSpPr>
        <p:spPr>
          <a:xfrm>
            <a:off x="780994" y="20391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34709B5-3967-45A6-8F2C-DB4E92F82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72" y="1208095"/>
            <a:ext cx="3687356" cy="706969"/>
          </a:xfrm>
          <a:prstGeom prst="rect">
            <a:avLst/>
          </a:prstGeom>
        </p:spPr>
      </p:pic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25EFE20-12C2-46B7-891F-2ABEA1B27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08" y="2054278"/>
            <a:ext cx="6805290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b="1" dirty="0">
                <a:solidFill>
                  <a:srgbClr val="006666"/>
                </a:solidFill>
                <a:latin typeface="Arial Narrow" panose="020B0606020202030204" pitchFamily="34" charset="0"/>
              </a:rPr>
              <a:t>La partecipazione del governo del territorio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</a:rPr>
              <a:t>( art. 36 L. R. Toscana n. 65/2014)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E97D6A94-FF60-43F0-AEE2-68CC9E762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277" y="4865923"/>
            <a:ext cx="4539443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2F4F363A-E417-44F4-A8C6-3C6C37509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409" y="6548683"/>
            <a:ext cx="2814598" cy="29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Relatore: Dott.ssa Valeria Pagni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85179CE-3273-B14C-8536-A382137D2B63}"/>
              </a:ext>
            </a:extLst>
          </p:cNvPr>
          <p:cNvSpPr/>
          <p:nvPr/>
        </p:nvSpPr>
        <p:spPr>
          <a:xfrm>
            <a:off x="3968152" y="2682815"/>
            <a:ext cx="4889561" cy="3646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it-IT" dirty="0">
              <a:latin typeface="Arial Narrow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sz="1600" i="1" dirty="0">
                <a:latin typeface="Arial Narrow" pitchFamily="34" charset="0"/>
              </a:rPr>
              <a:t>1)</a:t>
            </a:r>
            <a:r>
              <a:rPr lang="it-IT" sz="1600" i="1" u="sng" dirty="0">
                <a:latin typeface="Arial Narrow" pitchFamily="34" charset="0"/>
              </a:rPr>
              <a:t>rendere consapevoli </a:t>
            </a:r>
            <a:r>
              <a:rPr lang="it-IT" sz="1600" i="1" dirty="0">
                <a:latin typeface="Arial Narrow" pitchFamily="34" charset="0"/>
              </a:rPr>
              <a:t>i soggetti che vivono il territorio di quelle che sono le sue  ricchezze, le sue criticità  e le sue potenzialità di crescita;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it-IT" sz="1600" i="1" dirty="0">
              <a:latin typeface="Arial Narrow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sz="1600" i="1" dirty="0">
                <a:latin typeface="Arial Narrow" pitchFamily="34" charset="0"/>
              </a:rPr>
              <a:t>2) </a:t>
            </a:r>
            <a:r>
              <a:rPr lang="it-IT" sz="1600" i="1" u="sng" dirty="0">
                <a:latin typeface="Arial Narrow" pitchFamily="34" charset="0"/>
              </a:rPr>
              <a:t>coinvolgere gli soggetti nelle </a:t>
            </a:r>
            <a:r>
              <a:rPr lang="it-IT" sz="1600" i="1" dirty="0">
                <a:latin typeface="Arial Narrow" pitchFamily="34" charset="0"/>
              </a:rPr>
              <a:t>scelte dell’amministrazione procedente, per la definizione di un progetto, condiviso e  corresponsabile, di sviluppo del territorio.</a:t>
            </a:r>
            <a:endParaRPr lang="it-IT" sz="1600" i="1" dirty="0">
              <a:solidFill>
                <a:srgbClr val="002060"/>
              </a:solidFill>
              <a:latin typeface="Arial Narrow" pitchFamily="34" charset="0"/>
              <a:ea typeface="Calibri" panose="020F0502020204030204" pitchFamily="34" charset="0"/>
              <a:cs typeface="Arial Hebrew Scholar" pitchFamily="2" charset="-79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it-IT" sz="1600" i="1" u="sng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  <a:cs typeface="Arial Hebrew Scholar" pitchFamily="2" charset="-79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it-IT" sz="1600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  <a:cs typeface="Arial Hebrew Scholar" pitchFamily="2" charset="-79"/>
            </a:endParaRPr>
          </a:p>
        </p:txBody>
      </p:sp>
      <p:sp>
        <p:nvSpPr>
          <p:cNvPr id="17" name="Freccia destra rientrata 16">
            <a:extLst>
              <a:ext uri="{FF2B5EF4-FFF2-40B4-BE49-F238E27FC236}">
                <a16:creationId xmlns:a16="http://schemas.microsoft.com/office/drawing/2014/main" id="{84D427F4-526E-B944-9257-B3963C99BC45}"/>
              </a:ext>
            </a:extLst>
          </p:cNvPr>
          <p:cNvSpPr/>
          <p:nvPr/>
        </p:nvSpPr>
        <p:spPr>
          <a:xfrm>
            <a:off x="3171217" y="4289898"/>
            <a:ext cx="671209" cy="176914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A28721C-8509-AF4A-98C0-FCA9CF2EA7B5}"/>
              </a:ext>
            </a:extLst>
          </p:cNvPr>
          <p:cNvSpPr txBox="1"/>
          <p:nvPr/>
        </p:nvSpPr>
        <p:spPr>
          <a:xfrm>
            <a:off x="1013107" y="3866551"/>
            <a:ext cx="1885736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 obiettivi dell’informazione e della partecipazione </a:t>
            </a:r>
          </a:p>
        </p:txBody>
      </p:sp>
    </p:spTree>
    <p:extLst>
      <p:ext uri="{BB962C8B-B14F-4D97-AF65-F5344CB8AC3E}">
        <p14:creationId xmlns:p14="http://schemas.microsoft.com/office/powerpoint/2010/main" val="3304366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ccia a pentagono 18">
            <a:extLst>
              <a:ext uri="{FF2B5EF4-FFF2-40B4-BE49-F238E27FC236}">
                <a16:creationId xmlns:a16="http://schemas.microsoft.com/office/drawing/2014/main" id="{A6ACCAE0-CD5B-4F64-9C2D-A9511FED45B1}"/>
              </a:ext>
            </a:extLst>
          </p:cNvPr>
          <p:cNvSpPr/>
          <p:nvPr/>
        </p:nvSpPr>
        <p:spPr>
          <a:xfrm>
            <a:off x="780994" y="20391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34709B5-3967-45A6-8F2C-DB4E92F82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72" y="1208095"/>
            <a:ext cx="3687356" cy="706969"/>
          </a:xfrm>
          <a:prstGeom prst="rect">
            <a:avLst/>
          </a:prstGeom>
        </p:spPr>
      </p:pic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25EFE20-12C2-46B7-891F-2ABEA1B27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08" y="2054278"/>
            <a:ext cx="6805290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b="1" dirty="0">
                <a:solidFill>
                  <a:srgbClr val="006666"/>
                </a:solidFill>
                <a:latin typeface="Arial Narrow" panose="020B0606020202030204" pitchFamily="34" charset="0"/>
              </a:rPr>
              <a:t>Informazione e Partecipazione: natura e funzioni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</a:rPr>
              <a:t>( art. 36 L. R. Toscana n. 65/2014)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E97D6A94-FF60-43F0-AEE2-68CC9E762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277" y="4865923"/>
            <a:ext cx="4539443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2F4F363A-E417-44F4-A8C6-3C6C37509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409" y="6485991"/>
            <a:ext cx="2814598" cy="29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Relatore: Dott.ssa Valeria Pagni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07F337E-28F6-2D4C-AB18-A090D2B6517A}"/>
              </a:ext>
            </a:extLst>
          </p:cNvPr>
          <p:cNvSpPr/>
          <p:nvPr/>
        </p:nvSpPr>
        <p:spPr>
          <a:xfrm>
            <a:off x="869866" y="4055275"/>
            <a:ext cx="1707964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latin typeface="Century Gothic" panose="020B0502020202020204" pitchFamily="34" charset="0"/>
              </a:rPr>
              <a:t>Ecco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sz="1600" dirty="0">
                <a:latin typeface="Century Gothic" panose="020B0502020202020204" pitchFamily="34" charset="0"/>
              </a:rPr>
              <a:t>perché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9F177C-35B1-1041-B2AF-BC2F9E38A133}"/>
              </a:ext>
            </a:extLst>
          </p:cNvPr>
          <p:cNvSpPr txBox="1"/>
          <p:nvPr/>
        </p:nvSpPr>
        <p:spPr>
          <a:xfrm>
            <a:off x="3343172" y="2804539"/>
            <a:ext cx="559947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it-IT" sz="1600" dirty="0">
                <a:latin typeface="Arial Narrow" pitchFamily="34" charset="0"/>
              </a:rPr>
              <a:t>la facoltà di presentare contributi è riconosciuta e deve essere assicurata sia al cittadino che a tutti i soggetti interessati (artt. 36, comma 1 e 38, comma 1 L.R. Toscana n. 65/14);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it-IT" sz="1600" dirty="0">
                <a:latin typeface="Arial Narrow" pitchFamily="34" charset="0"/>
              </a:rPr>
              <a:t>la partecipazione deve essere </a:t>
            </a:r>
            <a:r>
              <a:rPr lang="it-IT" sz="1600" u="sng" dirty="0">
                <a:latin typeface="Arial Narrow" pitchFamily="34" charset="0"/>
              </a:rPr>
              <a:t>diffusa e reale, quindi il contributo: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Arial Narrow" pitchFamily="34" charset="0"/>
              </a:rPr>
              <a:t>deve pervenire dal maggior numero di utenti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Arial Narrow" pitchFamily="34" charset="0"/>
              </a:rPr>
              <a:t>deve essere formulato coerentemente alle tematiche affrontate dai diversi livelli di pianificazione.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it-IT" sz="1600" dirty="0">
                <a:latin typeface="Arial Narrow" pitchFamily="34" charset="0"/>
              </a:rPr>
              <a:t> l’informazione deve essere: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Arial Narrow" pitchFamily="34" charset="0"/>
              </a:rPr>
              <a:t>il più possibile capillare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Arial Narrow" pitchFamily="34" charset="0"/>
              </a:rPr>
              <a:t>in grado di formare adeguatamente gli interessati nella formulazione dei contributi</a:t>
            </a:r>
          </a:p>
        </p:txBody>
      </p:sp>
      <p:sp>
        <p:nvSpPr>
          <p:cNvPr id="21" name="Freccia destra rientrata 20">
            <a:extLst>
              <a:ext uri="{FF2B5EF4-FFF2-40B4-BE49-F238E27FC236}">
                <a16:creationId xmlns:a16="http://schemas.microsoft.com/office/drawing/2014/main" id="{AC0E1F8A-259A-924C-B7D3-2118FA36F040}"/>
              </a:ext>
            </a:extLst>
          </p:cNvPr>
          <p:cNvSpPr/>
          <p:nvPr/>
        </p:nvSpPr>
        <p:spPr>
          <a:xfrm>
            <a:off x="2702781" y="4160448"/>
            <a:ext cx="671209" cy="176914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9579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ccia a pentagono 18">
            <a:extLst>
              <a:ext uri="{FF2B5EF4-FFF2-40B4-BE49-F238E27FC236}">
                <a16:creationId xmlns:a16="http://schemas.microsoft.com/office/drawing/2014/main" id="{A6ACCAE0-CD5B-4F64-9C2D-A9511FED45B1}"/>
              </a:ext>
            </a:extLst>
          </p:cNvPr>
          <p:cNvSpPr/>
          <p:nvPr/>
        </p:nvSpPr>
        <p:spPr>
          <a:xfrm>
            <a:off x="780994" y="20391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34709B5-3967-45A6-8F2C-DB4E92F82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72" y="1208095"/>
            <a:ext cx="3687356" cy="706969"/>
          </a:xfrm>
          <a:prstGeom prst="rect">
            <a:avLst/>
          </a:prstGeom>
        </p:spPr>
      </p:pic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25EFE20-12C2-46B7-891F-2ABEA1B27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08" y="2054278"/>
            <a:ext cx="6805290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b="1" dirty="0">
                <a:solidFill>
                  <a:srgbClr val="006666"/>
                </a:solidFill>
                <a:latin typeface="Arial Narrow" panose="020B0606020202030204" pitchFamily="34" charset="0"/>
              </a:rPr>
              <a:t>Informazione e Partecipazione: natura e funzioni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</a:rPr>
              <a:t>( art. 36 L. R. Toscana n. 65/2014)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E97D6A94-FF60-43F0-AEE2-68CC9E762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277" y="4865923"/>
            <a:ext cx="4539443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2F4F363A-E417-44F4-A8C6-3C6C37509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49" y="6532282"/>
            <a:ext cx="2814598" cy="29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Relatore: Dott.ssa Valeria Pagni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07F337E-28F6-2D4C-AB18-A090D2B6517A}"/>
              </a:ext>
            </a:extLst>
          </p:cNvPr>
          <p:cNvSpPr/>
          <p:nvPr/>
        </p:nvSpPr>
        <p:spPr>
          <a:xfrm>
            <a:off x="928003" y="3712974"/>
            <a:ext cx="1820574" cy="181588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600" dirty="0">
                <a:latin typeface="Arial Narrow" pitchFamily="34" charset="0"/>
              </a:rPr>
              <a:t>Tutto quanto sopra </a:t>
            </a:r>
          </a:p>
          <a:p>
            <a:r>
              <a:rPr lang="it-IT" sz="1600" dirty="0">
                <a:latin typeface="Arial Narrow" pitchFamily="34" charset="0"/>
              </a:rPr>
              <a:t>premesso trova sintesi  nelle previsione normativa dell’art. 37 della legge regionale toscana n. 65/2014: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9F177C-35B1-1041-B2AF-BC2F9E38A133}"/>
              </a:ext>
            </a:extLst>
          </p:cNvPr>
          <p:cNvSpPr txBox="1"/>
          <p:nvPr/>
        </p:nvSpPr>
        <p:spPr>
          <a:xfrm>
            <a:off x="3412184" y="3392113"/>
            <a:ext cx="5401550" cy="2215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dirty="0"/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1600" dirty="0">
                <a:latin typeface="Arial Narrow" pitchFamily="34" charset="0"/>
              </a:rPr>
              <a:t>“</a:t>
            </a:r>
            <a:r>
              <a:rPr lang="it-IT" sz="1600" i="1" u="sng" dirty="0">
                <a:latin typeface="Arial Narrow" pitchFamily="34" charset="0"/>
              </a:rPr>
              <a:t>I risultati delle attività di informazione e partecipazione poste in essere nell’ambito dei procedimenti di formazione degli atti di governo del territorio contribuiscono alla definizione dei contenuti degli strumenti di pianificazione territoriale e urbanistica, secondo le determinazioni motivatamente assunte dall’amministrazione procedente”</a:t>
            </a:r>
          </a:p>
        </p:txBody>
      </p:sp>
      <p:sp>
        <p:nvSpPr>
          <p:cNvPr id="3" name="Freccia destra rientrata 2">
            <a:extLst>
              <a:ext uri="{FF2B5EF4-FFF2-40B4-BE49-F238E27FC236}">
                <a16:creationId xmlns:a16="http://schemas.microsoft.com/office/drawing/2014/main" id="{126A3F4B-9B50-B445-8940-3EBA50082B55}"/>
              </a:ext>
            </a:extLst>
          </p:cNvPr>
          <p:cNvSpPr/>
          <p:nvPr/>
        </p:nvSpPr>
        <p:spPr>
          <a:xfrm>
            <a:off x="2775057" y="4470773"/>
            <a:ext cx="334551" cy="254268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4919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ccia a pentagono 18">
            <a:extLst>
              <a:ext uri="{FF2B5EF4-FFF2-40B4-BE49-F238E27FC236}">
                <a16:creationId xmlns:a16="http://schemas.microsoft.com/office/drawing/2014/main" id="{A6ACCAE0-CD5B-4F64-9C2D-A9511FED45B1}"/>
              </a:ext>
            </a:extLst>
          </p:cNvPr>
          <p:cNvSpPr/>
          <p:nvPr/>
        </p:nvSpPr>
        <p:spPr>
          <a:xfrm>
            <a:off x="780994" y="20391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34709B5-3967-45A6-8F2C-DB4E92F82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72" y="1208095"/>
            <a:ext cx="3687356" cy="706969"/>
          </a:xfrm>
          <a:prstGeom prst="rect">
            <a:avLst/>
          </a:prstGeom>
        </p:spPr>
      </p:pic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25EFE20-12C2-46B7-891F-2ABEA1B27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08" y="2054278"/>
            <a:ext cx="6805290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b="1" dirty="0">
                <a:solidFill>
                  <a:srgbClr val="006666"/>
                </a:solidFill>
                <a:latin typeface="Arial Narrow" panose="020B0606020202030204" pitchFamily="34" charset="0"/>
              </a:rPr>
              <a:t>Informazione e Partecipazione: Garante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</a:rPr>
              <a:t>( art. 37-38  L. R. Toscana n. 65/2014)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E97D6A94-FF60-43F0-AEE2-68CC9E762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277" y="4865923"/>
            <a:ext cx="4539443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2F4F363A-E417-44F4-A8C6-3C6C37509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44" y="6361889"/>
            <a:ext cx="2814598" cy="29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Relatore: Dott.ssa Valeria Pagni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07F337E-28F6-2D4C-AB18-A090D2B6517A}"/>
              </a:ext>
            </a:extLst>
          </p:cNvPr>
          <p:cNvSpPr/>
          <p:nvPr/>
        </p:nvSpPr>
        <p:spPr>
          <a:xfrm>
            <a:off x="1120804" y="4106173"/>
            <a:ext cx="163965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600" dirty="0">
                <a:latin typeface="Arial Narrow" pitchFamily="34" charset="0"/>
              </a:rPr>
              <a:t>Chi garantisce l’informazione e la partecipazione?: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9F177C-35B1-1041-B2AF-BC2F9E38A133}"/>
              </a:ext>
            </a:extLst>
          </p:cNvPr>
          <p:cNvSpPr txBox="1"/>
          <p:nvPr/>
        </p:nvSpPr>
        <p:spPr>
          <a:xfrm>
            <a:off x="3624052" y="3258093"/>
            <a:ext cx="510341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u="sng" dirty="0">
                <a:latin typeface="Arial Narrow" pitchFamily="34" charset="0"/>
              </a:rPr>
              <a:t>il Garante dell’ informazione e  Partecipazione </a:t>
            </a:r>
            <a:r>
              <a:rPr lang="it-IT" sz="1600" dirty="0">
                <a:latin typeface="Arial Narrow" pitchFamily="34" charset="0"/>
              </a:rPr>
              <a:t>che attraverso l’applicazione del </a:t>
            </a:r>
            <a:r>
              <a:rPr lang="it-IT" sz="1600" b="1" dirty="0">
                <a:latin typeface="Arial Narrow" pitchFamily="34" charset="0"/>
              </a:rPr>
              <a:t>r</a:t>
            </a:r>
            <a:r>
              <a:rPr lang="it-IT" sz="1600" dirty="0">
                <a:latin typeface="Arial Narrow" pitchFamily="34" charset="0"/>
              </a:rPr>
              <a:t>egolamento regionale</a:t>
            </a:r>
            <a:r>
              <a:rPr lang="it-IT" sz="1600" b="1" dirty="0">
                <a:latin typeface="Arial Narrow" pitchFamily="34" charset="0"/>
              </a:rPr>
              <a:t> </a:t>
            </a:r>
            <a:r>
              <a:rPr lang="it-IT" sz="1600" dirty="0">
                <a:latin typeface="Arial Narrow" pitchFamily="34" charset="0"/>
              </a:rPr>
              <a:t> di “</a:t>
            </a:r>
            <a:r>
              <a:rPr lang="it-IT" sz="1600" i="1" dirty="0">
                <a:latin typeface="Arial Narrow" pitchFamily="34" charset="0"/>
              </a:rPr>
              <a:t>Informazione e partecipazione alla formazione degli atti di governo del territorio. Funzioni del garante dell'informazione e della partecipazione”  </a:t>
            </a:r>
            <a:r>
              <a:rPr lang="it-IT" sz="1600" dirty="0">
                <a:latin typeface="Arial Narrow" pitchFamily="34" charset="0"/>
              </a:rPr>
              <a:t>(DPGR n. 4/</a:t>
            </a:r>
            <a:r>
              <a:rPr lang="it-IT" sz="1600" dirty="0" err="1">
                <a:latin typeface="Arial Narrow" pitchFamily="34" charset="0"/>
              </a:rPr>
              <a:t>R</a:t>
            </a:r>
            <a:r>
              <a:rPr lang="it-IT" sz="1600" dirty="0">
                <a:latin typeface="Arial Narrow" pitchFamily="34" charset="0"/>
              </a:rPr>
              <a:t> del 14 febbraio 2017 ex  art. 36, comma 4 della L.R. 65/2014) e le linee linee guida regionali (DGR 1112 del 16/10/2017 ex art. 36, comma 5, della L.R. 65/2014) deve garantire l’applicazione dei livelli minimi di partecipazione nonché definire, assieme al responsabile del procedimento di formazione dell’atto di governo, un programma di iniziative di informazione e partecipazione adeguato ai diversi livelli di pianificazione del territorio.</a:t>
            </a:r>
          </a:p>
          <a:p>
            <a:pPr lvl="0" algn="just"/>
            <a:endParaRPr lang="it-IT" sz="1600" dirty="0">
              <a:latin typeface="Century Gothic" panose="020B0502020202020204" pitchFamily="34" charset="0"/>
            </a:endParaRPr>
          </a:p>
          <a:p>
            <a:pPr lvl="0" algn="just"/>
            <a:r>
              <a:rPr lang="it-IT" sz="1600" dirty="0">
                <a:latin typeface="Century Gothic" panose="020B0502020202020204" pitchFamily="34" charset="0"/>
              </a:rPr>
              <a:t>      </a:t>
            </a:r>
          </a:p>
          <a:p>
            <a:pPr algn="just"/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21" name="Freccia destra rientrata 20">
            <a:extLst>
              <a:ext uri="{FF2B5EF4-FFF2-40B4-BE49-F238E27FC236}">
                <a16:creationId xmlns:a16="http://schemas.microsoft.com/office/drawing/2014/main" id="{F7BAD2AB-5468-7B45-AEC0-E3B7C392A8CE}"/>
              </a:ext>
            </a:extLst>
          </p:cNvPr>
          <p:cNvSpPr/>
          <p:nvPr/>
        </p:nvSpPr>
        <p:spPr>
          <a:xfrm>
            <a:off x="2873084" y="4435190"/>
            <a:ext cx="470088" cy="194553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4009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ccia a pentagono 18">
            <a:extLst>
              <a:ext uri="{FF2B5EF4-FFF2-40B4-BE49-F238E27FC236}">
                <a16:creationId xmlns:a16="http://schemas.microsoft.com/office/drawing/2014/main" id="{A6ACCAE0-CD5B-4F64-9C2D-A9511FED45B1}"/>
              </a:ext>
            </a:extLst>
          </p:cNvPr>
          <p:cNvSpPr/>
          <p:nvPr/>
        </p:nvSpPr>
        <p:spPr>
          <a:xfrm>
            <a:off x="565334" y="2004596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34709B5-3967-45A6-8F2C-DB4E92F82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72" y="1208095"/>
            <a:ext cx="3687356" cy="706969"/>
          </a:xfrm>
          <a:prstGeom prst="rect">
            <a:avLst/>
          </a:prstGeom>
        </p:spPr>
      </p:pic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25EFE20-12C2-46B7-891F-2ABEA1B27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08" y="2054278"/>
            <a:ext cx="6805290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srgbClr val="006666"/>
                </a:solidFill>
                <a:latin typeface="Arial Narrow" panose="020B0606020202030204" pitchFamily="34" charset="0"/>
              </a:rPr>
              <a:t>Informazione e Partecipazione: Garante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dirty="0">
                <a:solidFill>
                  <a:srgbClr val="006666"/>
                </a:solidFill>
                <a:latin typeface="Arial Narrow" panose="020B0606020202030204" pitchFamily="34" charset="0"/>
              </a:rPr>
              <a:t>( art. 37 L. </a:t>
            </a:r>
            <a:r>
              <a:rPr lang="it-IT" altLang="it-IT" sz="1600" b="1" dirty="0" err="1">
                <a:solidFill>
                  <a:srgbClr val="006666"/>
                </a:solidFill>
                <a:latin typeface="Arial Narrow" panose="020B0606020202030204" pitchFamily="34" charset="0"/>
              </a:rPr>
              <a:t>R</a:t>
            </a:r>
            <a:r>
              <a:rPr lang="it-IT" altLang="it-IT" sz="1600" b="1" dirty="0">
                <a:solidFill>
                  <a:srgbClr val="006666"/>
                </a:solidFill>
                <a:latin typeface="Arial Narrow" panose="020B0606020202030204" pitchFamily="34" charset="0"/>
              </a:rPr>
              <a:t>. Toscana n. 65/2014)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E97D6A94-FF60-43F0-AEE2-68CC9E762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278" y="4906387"/>
            <a:ext cx="4539443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2F4F363A-E417-44F4-A8C6-3C6C37509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10" y="6353798"/>
            <a:ext cx="3195091" cy="13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Relatore: Dott.ssa Valeria Pagni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07F337E-28F6-2D4C-AB18-A090D2B6517A}"/>
              </a:ext>
            </a:extLst>
          </p:cNvPr>
          <p:cNvSpPr/>
          <p:nvPr/>
        </p:nvSpPr>
        <p:spPr>
          <a:xfrm>
            <a:off x="1221955" y="3741767"/>
            <a:ext cx="146086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600" dirty="0">
                <a:latin typeface="Arial Narrow" pitchFamily="34" charset="0"/>
              </a:rPr>
              <a:t>Come vengono recepiti i contributi presentati dalla cittadinanza?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9F177C-35B1-1041-B2AF-BC2F9E38A133}"/>
              </a:ext>
            </a:extLst>
          </p:cNvPr>
          <p:cNvSpPr txBox="1"/>
          <p:nvPr/>
        </p:nvSpPr>
        <p:spPr>
          <a:xfrm>
            <a:off x="3667327" y="3256744"/>
            <a:ext cx="500001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latin typeface="Arial Narrow" pitchFamily="34" charset="0"/>
            </a:endParaRPr>
          </a:p>
          <a:p>
            <a:r>
              <a:rPr lang="it-IT" sz="1600" dirty="0">
                <a:latin typeface="Arial Narrow" pitchFamily="34" charset="0"/>
              </a:rPr>
              <a:t>I contributi pervenuti prima </a:t>
            </a:r>
            <a:r>
              <a:rPr lang="it-IT" sz="1600" u="sng" dirty="0">
                <a:latin typeface="Arial Narrow" pitchFamily="34" charset="0"/>
              </a:rPr>
              <a:t>dell’adozione </a:t>
            </a:r>
            <a:r>
              <a:rPr lang="it-IT" sz="1600" dirty="0">
                <a:latin typeface="Arial Narrow" pitchFamily="34" charset="0"/>
              </a:rPr>
              <a:t>del Piano Strutturale Intercomunale vengono raccolti in un rapporto redatto dal Garante in cui si specificano: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 Narrow" pitchFamily="34" charset="0"/>
              </a:rPr>
              <a:t>le iniziative assunte rispetto al programma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 Narrow" pitchFamily="34" charset="0"/>
              </a:rPr>
              <a:t>i risultati raggiunti in termini di partecipazione.</a:t>
            </a:r>
          </a:p>
          <a:p>
            <a:pPr algn="just"/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17" name="Freccia destra rientrata 16">
            <a:extLst>
              <a:ext uri="{FF2B5EF4-FFF2-40B4-BE49-F238E27FC236}">
                <a16:creationId xmlns:a16="http://schemas.microsoft.com/office/drawing/2014/main" id="{0CC1302B-8120-4444-BDEC-124280019D71}"/>
              </a:ext>
            </a:extLst>
          </p:cNvPr>
          <p:cNvSpPr/>
          <p:nvPr/>
        </p:nvSpPr>
        <p:spPr>
          <a:xfrm>
            <a:off x="2741611" y="4241290"/>
            <a:ext cx="622570" cy="194553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551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ccia a pentagono 18">
            <a:extLst>
              <a:ext uri="{FF2B5EF4-FFF2-40B4-BE49-F238E27FC236}">
                <a16:creationId xmlns:a16="http://schemas.microsoft.com/office/drawing/2014/main" id="{A6ACCAE0-CD5B-4F64-9C2D-A9511FED45B1}"/>
              </a:ext>
            </a:extLst>
          </p:cNvPr>
          <p:cNvSpPr/>
          <p:nvPr/>
        </p:nvSpPr>
        <p:spPr>
          <a:xfrm>
            <a:off x="780994" y="20391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34709B5-3967-45A6-8F2C-DB4E92F82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72" y="1208095"/>
            <a:ext cx="3687356" cy="706969"/>
          </a:xfrm>
          <a:prstGeom prst="rect">
            <a:avLst/>
          </a:prstGeom>
        </p:spPr>
      </p:pic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25EFE20-12C2-46B7-891F-2ABEA1B27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08" y="2054278"/>
            <a:ext cx="6805290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srgbClr val="006666"/>
                </a:solidFill>
                <a:latin typeface="Arial Narrow" panose="020B0606020202030204" pitchFamily="34" charset="0"/>
              </a:rPr>
              <a:t>Informazione e Partecipazione: Garante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dirty="0">
                <a:solidFill>
                  <a:srgbClr val="006666"/>
                </a:solidFill>
                <a:latin typeface="Arial Narrow" panose="020B0606020202030204" pitchFamily="34" charset="0"/>
              </a:rPr>
              <a:t>( art. 37 L. </a:t>
            </a:r>
            <a:r>
              <a:rPr lang="it-IT" altLang="it-IT" sz="1600" b="1" dirty="0" err="1">
                <a:solidFill>
                  <a:srgbClr val="006666"/>
                </a:solidFill>
                <a:latin typeface="Arial Narrow" panose="020B0606020202030204" pitchFamily="34" charset="0"/>
              </a:rPr>
              <a:t>R</a:t>
            </a:r>
            <a:r>
              <a:rPr lang="it-IT" altLang="it-IT" sz="1600" b="1" dirty="0">
                <a:solidFill>
                  <a:srgbClr val="006666"/>
                </a:solidFill>
                <a:latin typeface="Arial Narrow" panose="020B0606020202030204" pitchFamily="34" charset="0"/>
              </a:rPr>
              <a:t>. Toscana n. 65/2014)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2400" b="1" dirty="0">
              <a:solidFill>
                <a:srgbClr val="006666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E97D6A94-FF60-43F0-AEE2-68CC9E762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277" y="4865923"/>
            <a:ext cx="4539443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2F4F363A-E417-44F4-A8C6-3C6C37509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565" y="6217710"/>
            <a:ext cx="3195091" cy="13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Relatore: Dott.ssa Valeria Pagni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07F337E-28F6-2D4C-AB18-A090D2B6517A}"/>
              </a:ext>
            </a:extLst>
          </p:cNvPr>
          <p:cNvSpPr/>
          <p:nvPr/>
        </p:nvSpPr>
        <p:spPr>
          <a:xfrm>
            <a:off x="1013107" y="3607853"/>
            <a:ext cx="1876008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600" dirty="0">
                <a:latin typeface="Arial Narrow" pitchFamily="34" charset="0"/>
              </a:rPr>
              <a:t>Come si inserisce il rapporto  del Garante nel procedimento di pianificazione ?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9F177C-35B1-1041-B2AF-BC2F9E38A133}"/>
              </a:ext>
            </a:extLst>
          </p:cNvPr>
          <p:cNvSpPr txBox="1"/>
          <p:nvPr/>
        </p:nvSpPr>
        <p:spPr>
          <a:xfrm>
            <a:off x="3920247" y="2782646"/>
            <a:ext cx="47876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sz="1600" dirty="0">
                <a:latin typeface="Arial Narrow" pitchFamily="34" charset="0"/>
              </a:rPr>
              <a:t>Il rapporto del Garante costituisce il contributo per l’amministrazione procedente ai fini: </a:t>
            </a:r>
          </a:p>
          <a:p>
            <a:endParaRPr lang="it-IT" sz="1600" dirty="0">
              <a:latin typeface="Arial Narrow" pitchFamily="34" charset="0"/>
            </a:endParaRPr>
          </a:p>
          <a:p>
            <a:pPr marL="342900" indent="-342900">
              <a:buFont typeface="+mj-lt"/>
              <a:buAutoNum type="alphaLcPeriod"/>
            </a:pPr>
            <a:r>
              <a:rPr lang="it-IT" sz="1600" dirty="0">
                <a:latin typeface="Arial Narrow" pitchFamily="34" charset="0"/>
              </a:rPr>
              <a:t>della definizione dei contenuti degli atti di governo del territorio.</a:t>
            </a:r>
          </a:p>
          <a:p>
            <a:pPr marL="342900" indent="-342900">
              <a:buFont typeface="+mj-lt"/>
              <a:buAutoNum type="alphaLcPeriod"/>
            </a:pPr>
            <a:endParaRPr lang="it-IT" sz="1600" dirty="0">
              <a:latin typeface="Arial Narrow" pitchFamily="34" charset="0"/>
            </a:endParaRPr>
          </a:p>
          <a:p>
            <a:pPr marL="342900" indent="-342900">
              <a:buFont typeface="+mj-lt"/>
              <a:buAutoNum type="alphaLcPeriod"/>
            </a:pPr>
            <a:r>
              <a:rPr lang="it-IT" sz="1600" dirty="0">
                <a:latin typeface="Arial Narrow" pitchFamily="34" charset="0"/>
              </a:rPr>
              <a:t>delle determinazioni motivatamente assunte</a:t>
            </a:r>
          </a:p>
          <a:p>
            <a:pPr marL="342900" indent="-342900">
              <a:buFont typeface="+mj-lt"/>
              <a:buAutoNum type="alphaLcPeriod"/>
            </a:pPr>
            <a:endParaRPr lang="it-IT" sz="1600" dirty="0">
              <a:latin typeface="Arial Narrow" pitchFamily="34" charset="0"/>
            </a:endParaRPr>
          </a:p>
          <a:p>
            <a:r>
              <a:rPr lang="it-IT" sz="1600" dirty="0">
                <a:latin typeface="Arial Narrow" pitchFamily="34" charset="0"/>
              </a:rPr>
              <a:t>(</a:t>
            </a:r>
            <a:r>
              <a:rPr lang="it-IT" sz="1600" i="1" dirty="0">
                <a:latin typeface="Arial Narrow" pitchFamily="34" charset="0"/>
              </a:rPr>
              <a:t>realizzazione della prescrizione di cui all’ art. 37 </a:t>
            </a:r>
            <a:r>
              <a:rPr lang="it-IT" sz="1600" i="1" dirty="0" err="1">
                <a:latin typeface="Arial Narrow" pitchFamily="34" charset="0"/>
              </a:rPr>
              <a:t>l.r</a:t>
            </a:r>
            <a:r>
              <a:rPr lang="it-IT" sz="1600" i="1" dirty="0">
                <a:latin typeface="Arial Narrow" pitchFamily="34" charset="0"/>
              </a:rPr>
              <a:t>. 65/2014)</a:t>
            </a:r>
          </a:p>
          <a:p>
            <a:pPr algn="just"/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17" name="Freccia destra rientrata 16">
            <a:extLst>
              <a:ext uri="{FF2B5EF4-FFF2-40B4-BE49-F238E27FC236}">
                <a16:creationId xmlns:a16="http://schemas.microsoft.com/office/drawing/2014/main" id="{0CC1302B-8120-4444-BDEC-124280019D71}"/>
              </a:ext>
            </a:extLst>
          </p:cNvPr>
          <p:cNvSpPr/>
          <p:nvPr/>
        </p:nvSpPr>
        <p:spPr>
          <a:xfrm>
            <a:off x="3093396" y="4212077"/>
            <a:ext cx="622570" cy="194553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60109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723</TotalTime>
  <Words>3920</Words>
  <Application>Microsoft Office PowerPoint</Application>
  <PresentationFormat>Presentazione su schermo (4:3)</PresentationFormat>
  <Paragraphs>398</Paragraphs>
  <Slides>31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3" baseType="lpstr">
      <vt:lpstr>Arial</vt:lpstr>
      <vt:lpstr>Arial Narrow</vt:lpstr>
      <vt:lpstr>Bahnschrift Condensed</vt:lpstr>
      <vt:lpstr>Bahnschrift SemiBold Condensed</vt:lpstr>
      <vt:lpstr>Calibri</vt:lpstr>
      <vt:lpstr>Calibri Light</vt:lpstr>
      <vt:lpstr>Century Gothic</vt:lpstr>
      <vt:lpstr>Courier New</vt:lpstr>
      <vt:lpstr>Lucida Handwriting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Sandro Ciabatti</dc:creator>
  <cp:lastModifiedBy>Sandro Ciabatti</cp:lastModifiedBy>
  <cp:revision>105</cp:revision>
  <cp:lastPrinted>2020-01-15T15:01:08Z</cp:lastPrinted>
  <dcterms:created xsi:type="dcterms:W3CDTF">2019-11-25T11:07:47Z</dcterms:created>
  <dcterms:modified xsi:type="dcterms:W3CDTF">2021-11-25T17:28:18Z</dcterms:modified>
</cp:coreProperties>
</file>