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71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70C0"/>
    <a:srgbClr val="DEE877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7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7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2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83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8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1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47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27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49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3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71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F28FE-309A-4C84-AE8D-3DC030CB9260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71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7489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5" name="Text Box 6">
            <a:extLst>
              <a:ext uri="{FF2B5EF4-FFF2-40B4-BE49-F238E27FC236}">
                <a16:creationId xmlns:a16="http://schemas.microsoft.com/office/drawing/2014/main" id="{F5B0182C-A920-4021-B91F-9AA12E798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238" y="1362368"/>
            <a:ext cx="4206047" cy="30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Percorso di informazione e partecipazione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4CB154C3-C971-4E27-86F8-29244B829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7" y="1357032"/>
            <a:ext cx="1209033" cy="473806"/>
          </a:xfrm>
          <a:prstGeom prst="rect">
            <a:avLst/>
          </a:prstGeom>
        </p:spPr>
      </p:pic>
      <p:pic>
        <p:nvPicPr>
          <p:cNvPr id="50" name="Immagine 49" descr="logo santoni.jpg">
            <a:extLst>
              <a:ext uri="{FF2B5EF4-FFF2-40B4-BE49-F238E27FC236}">
                <a16:creationId xmlns:a16="http://schemas.microsoft.com/office/drawing/2014/main" id="{749C588D-BA34-476C-99B5-B956584AF0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23333" b="29778"/>
          <a:stretch>
            <a:fillRect/>
          </a:stretch>
        </p:blipFill>
        <p:spPr>
          <a:xfrm>
            <a:off x="7300978" y="1241495"/>
            <a:ext cx="1675857" cy="589343"/>
          </a:xfrm>
          <a:prstGeom prst="rect">
            <a:avLst/>
          </a:prstGeom>
        </p:spPr>
      </p:pic>
      <p:sp>
        <p:nvSpPr>
          <p:cNvPr id="51" name="Text Box 6">
            <a:extLst>
              <a:ext uri="{FF2B5EF4-FFF2-40B4-BE49-F238E27FC236}">
                <a16:creationId xmlns:a16="http://schemas.microsoft.com/office/drawing/2014/main" id="{88BC40F0-4897-4A9D-9809-4822061D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69" y="2240490"/>
            <a:ext cx="9513771" cy="117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  <a:cs typeface="IrisUPC" panose="020B0604020202020204" pitchFamily="34" charset="-34"/>
              </a:rPr>
              <a:t>IL CONSIGLIO COMUNALE DEI GIOVANI  E IL PIANO STRUTTURALE INTERCOMUNALE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  <a:cs typeface="IrisUPC" panose="020B0604020202020204" pitchFamily="34" charset="-34"/>
              </a:rPr>
              <a:t>I ragazzi dicono la loro!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i="1" u="sng" dirty="0">
                <a:solidFill>
                  <a:srgbClr val="006666"/>
                </a:solidFill>
                <a:latin typeface="Arial Narrow" panose="020B0606020202030204" pitchFamily="34" charset="0"/>
                <a:cs typeface="IrisUPC" panose="020B0604020202020204" pitchFamily="34" charset="-34"/>
              </a:rPr>
              <a:t>Un’esperienza di cittadinanza attiva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Lucida Handwriting" panose="03010101010101010101" pitchFamily="66" charset="0"/>
              <a:cs typeface="IrisUPC" panose="020B0604020202020204" pitchFamily="34" charset="-3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5F255E0-A66A-4D41-88B3-6F22F72CE028}"/>
              </a:ext>
            </a:extLst>
          </p:cNvPr>
          <p:cNvGrpSpPr/>
          <p:nvPr/>
        </p:nvGrpSpPr>
        <p:grpSpPr>
          <a:xfrm>
            <a:off x="3510579" y="3331512"/>
            <a:ext cx="5633421" cy="1520007"/>
            <a:chOff x="1123821" y="2440417"/>
            <a:chExt cx="5633421" cy="1520007"/>
          </a:xfrm>
        </p:grpSpPr>
        <p:sp>
          <p:nvSpPr>
            <p:cNvPr id="54" name="Text Box 6">
              <a:extLst>
                <a:ext uri="{FF2B5EF4-FFF2-40B4-BE49-F238E27FC236}">
                  <a16:creationId xmlns:a16="http://schemas.microsoft.com/office/drawing/2014/main" id="{D53B2598-7698-4C4E-BBE7-0FD2E34ED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8523" y="3176792"/>
              <a:ext cx="3948719" cy="783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Aula Magna Istituto di istruzione Superiore Santoni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Indirizzo biotecnologie sanitarie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 Narrow" panose="020B0606020202030204" pitchFamily="34" charset="0"/>
                </a:rPr>
                <a:t>Via Italo Possenti </a:t>
              </a:r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D7C3414B-95B9-45EA-BBC0-81362B337F9C}"/>
                </a:ext>
              </a:extLst>
            </p:cNvPr>
            <p:cNvSpPr/>
            <p:nvPr/>
          </p:nvSpPr>
          <p:spPr>
            <a:xfrm>
              <a:off x="1578476" y="2531274"/>
              <a:ext cx="2344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Mercoledì 5 Gennaio ore 10,00</a:t>
              </a:r>
            </a:p>
          </p:txBody>
        </p:sp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385BEF38-2A88-44EB-8376-4EB7D5830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70389">
              <a:off x="1123821" y="2440417"/>
              <a:ext cx="420678" cy="420678"/>
            </a:xfrm>
            <a:prstGeom prst="rect">
              <a:avLst/>
            </a:prstGeom>
          </p:spPr>
        </p:pic>
      </p:grpSp>
      <p:sp>
        <p:nvSpPr>
          <p:cNvPr id="59" name="Text Box 6">
            <a:extLst>
              <a:ext uri="{FF2B5EF4-FFF2-40B4-BE49-F238E27FC236}">
                <a16:creationId xmlns:a16="http://schemas.microsoft.com/office/drawing/2014/main" id="{24693980-C82A-479E-A812-C761CD3A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574" y="4986671"/>
            <a:ext cx="3253313" cy="183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1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Interverranno</a:t>
            </a:r>
            <a:r>
              <a:rPr lang="it-IT" altLang="it-IT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Consiglio Comunale dei Giovani classe V sez. F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dirigente scolastico: prof. Maurizio Berni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Amministratori e tecnici del Comune di Pisa.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Garante della informazione e partecipazione.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100" b="1" dirty="0">
              <a:solidFill>
                <a:srgbClr val="006666"/>
              </a:solidFill>
              <a:latin typeface="Arial Narrow" panose="020B0606020202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1" i="0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 Narrow" panose="020B0606020202030204" pitchFamily="34" charset="0"/>
              </a:rPr>
              <a:t>Coordina</a:t>
            </a:r>
            <a:r>
              <a:rPr lang="it-IT" altLang="it-IT" sz="1100" b="1" dirty="0">
                <a:solidFill>
                  <a:srgbClr val="006666"/>
                </a:solidFill>
                <a:latin typeface="Arial Narrow" panose="020B0606020202030204" pitchFamily="34" charset="0"/>
              </a:rPr>
              <a:t> la Professoressa Maria Teresa Alfano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29BA512-B3E3-40B9-AAB0-BB02784EDB2E}"/>
              </a:ext>
            </a:extLst>
          </p:cNvPr>
          <p:cNvGrpSpPr/>
          <p:nvPr/>
        </p:nvGrpSpPr>
        <p:grpSpPr>
          <a:xfrm>
            <a:off x="997045" y="4072747"/>
            <a:ext cx="4401934" cy="2368554"/>
            <a:chOff x="1013107" y="4304972"/>
            <a:chExt cx="4401934" cy="2368554"/>
          </a:xfrm>
        </p:grpSpPr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6AE1B1CF-8D01-471D-BD70-506FD5B00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8" t="8683" r="25210" b="38253"/>
            <a:stretch/>
          </p:blipFill>
          <p:spPr>
            <a:xfrm>
              <a:off x="1013107" y="4304972"/>
              <a:ext cx="4304226" cy="2250571"/>
            </a:xfrm>
            <a:prstGeom prst="rect">
              <a:avLst/>
            </a:prstGeom>
          </p:spPr>
        </p:pic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494C3F7C-5261-4F7D-8A2F-13A1B91AE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75615" y1="52518" x2="75615" y2="52518"/>
                          <a14:foregroundMark x1="71308" y1="33813" x2="71308" y2="33813"/>
                          <a14:foregroundMark x1="54538" y1="43022" x2="54538" y2="43022"/>
                          <a14:foregroundMark x1="58077" y1="41871" x2="58077" y2="41871"/>
                          <a14:foregroundMark x1="83077" y1="60216" x2="83077" y2="60216"/>
                          <a14:foregroundMark x1="54538" y1="60935" x2="54538" y2="60935"/>
                          <a14:foregroundMark x1="44769" y1="52158" x2="44769" y2="52158"/>
                          <a14:foregroundMark x1="70923" y1="52518" x2="70923" y2="52518"/>
                          <a14:foregroundMark x1="69769" y1="45899" x2="69769" y2="45899"/>
                          <a14:foregroundMark x1="87000" y1="55827" x2="87000" y2="55827"/>
                          <a14:foregroundMark x1="48231" y1="71511" x2="48231" y2="71511"/>
                          <a14:foregroundMark x1="57231" y1="68201" x2="57231" y2="68201"/>
                          <a14:foregroundMark x1="59615" y1="58345" x2="59615" y2="58345"/>
                          <a14:foregroundMark x1="45538" y1="66043" x2="45538" y2="66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118" y="4637831"/>
              <a:ext cx="1525923" cy="1631564"/>
            </a:xfrm>
            <a:prstGeom prst="rect">
              <a:avLst/>
            </a:prstGeom>
          </p:spPr>
        </p:pic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6494A944-979F-4B85-873A-2D712B2F2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8141" y="5843847"/>
              <a:ext cx="3641582" cy="829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000" b="1" i="1" dirty="0">
                  <a:solidFill>
                    <a:srgbClr val="C00000"/>
                  </a:solidFill>
                  <a:latin typeface="Arial Narrow" panose="020B0606020202030204" pitchFamily="34" charset="0"/>
                  <a:cs typeface="Vrinda" panose="020B0502040204020203" pitchFamily="34" charset="0"/>
                </a:rPr>
                <a:t>Il consiglio comunale dei giovani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000" b="1" i="1" dirty="0">
                  <a:solidFill>
                    <a:srgbClr val="C00000"/>
                  </a:solidFill>
                  <a:latin typeface="Arial Narrow" panose="020B0606020202030204" pitchFamily="34" charset="0"/>
                  <a:cs typeface="Vrinda" panose="020B0502040204020203" pitchFamily="34" charset="0"/>
                </a:rPr>
                <a:t>a lezione di urbanistica </a:t>
              </a:r>
              <a:endParaRPr kumimoji="0" lang="it-IT" altLang="it-IT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  <a:cs typeface="Vrinda" panose="020B05020402040202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Vrinda" panose="020B0502040204020203" pitchFamily="34" charset="0"/>
                <a:cs typeface="Vrinda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24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A63C6CD-8E7F-4E2E-8A35-2CCDE17171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044742" y="2916906"/>
            <a:ext cx="4752432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enti territoriali e il governo del territorio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DC2D62D-94C8-4B4C-B9C9-BDE4A256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4948" y="4838015"/>
            <a:ext cx="336235" cy="336235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E9C76F02-F14F-4D43-B2F4-186CC2E3944B}"/>
              </a:ext>
            </a:extLst>
          </p:cNvPr>
          <p:cNvGrpSpPr/>
          <p:nvPr/>
        </p:nvGrpSpPr>
        <p:grpSpPr>
          <a:xfrm>
            <a:off x="878613" y="1251801"/>
            <a:ext cx="4125543" cy="683127"/>
            <a:chOff x="931347" y="1395611"/>
            <a:chExt cx="3904880" cy="683127"/>
          </a:xfrm>
        </p:grpSpPr>
        <p:sp>
          <p:nvSpPr>
            <p:cNvPr id="26" name="Freccia a pentagono 25">
              <a:extLst>
                <a:ext uri="{FF2B5EF4-FFF2-40B4-BE49-F238E27FC236}">
                  <a16:creationId xmlns:a16="http://schemas.microsoft.com/office/drawing/2014/main" id="{244339EA-6E80-4B64-92D5-4C54197133C5}"/>
                </a:ext>
              </a:extLst>
            </p:cNvPr>
            <p:cNvSpPr/>
            <p:nvPr/>
          </p:nvSpPr>
          <p:spPr>
            <a:xfrm>
              <a:off x="931347" y="1395611"/>
              <a:ext cx="3896099" cy="683127"/>
            </a:xfrm>
            <a:prstGeom prst="homePlate">
              <a:avLst/>
            </a:prstGeom>
            <a:solidFill>
              <a:srgbClr val="DEE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FA7AF2E2-94A3-4C97-B684-FB0330C7DFD7}"/>
                </a:ext>
              </a:extLst>
            </p:cNvPr>
            <p:cNvSpPr/>
            <p:nvPr/>
          </p:nvSpPr>
          <p:spPr>
            <a:xfrm>
              <a:off x="940128" y="1539453"/>
              <a:ext cx="38960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Modi di rappresentare il Piano</a:t>
              </a:r>
            </a:p>
          </p:txBody>
        </p:sp>
      </p:grpSp>
      <p:pic>
        <p:nvPicPr>
          <p:cNvPr id="2050" name="Picture 2" descr="Risultato immagini per regional design&quot;">
            <a:extLst>
              <a:ext uri="{FF2B5EF4-FFF2-40B4-BE49-F238E27FC236}">
                <a16:creationId xmlns:a16="http://schemas.microsoft.com/office/drawing/2014/main" id="{9F8DB4FC-538D-4863-BA85-AEECE4C8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20" y="1358868"/>
            <a:ext cx="2748967" cy="33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9BDB0D-AB88-4597-BBC9-FA2E51C90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883" y="4771127"/>
            <a:ext cx="2764703" cy="1942239"/>
          </a:xfrm>
          <a:prstGeom prst="rect">
            <a:avLst/>
          </a:prstGeom>
        </p:spPr>
      </p:pic>
      <p:pic>
        <p:nvPicPr>
          <p:cNvPr id="2052" name="Picture 4" descr="Risultato immagini per piano regolatore&quot;">
            <a:extLst>
              <a:ext uri="{FF2B5EF4-FFF2-40B4-BE49-F238E27FC236}">
                <a16:creationId xmlns:a16="http://schemas.microsoft.com/office/drawing/2014/main" id="{C4FB6440-BC93-48C0-B52F-E4EDDB14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78" y="2078770"/>
            <a:ext cx="3960081" cy="244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o immagini per piano regolatore&quot;">
            <a:extLst>
              <a:ext uri="{FF2B5EF4-FFF2-40B4-BE49-F238E27FC236}">
                <a16:creationId xmlns:a16="http://schemas.microsoft.com/office/drawing/2014/main" id="{9CB8142A-C769-40F6-8030-6B336F30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0" y="4771127"/>
            <a:ext cx="3960081" cy="19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FB44315-43CA-41CF-9B11-51C98E3BD276}"/>
              </a:ext>
            </a:extLst>
          </p:cNvPr>
          <p:cNvSpPr/>
          <p:nvPr/>
        </p:nvSpPr>
        <p:spPr>
          <a:xfrm>
            <a:off x="872687" y="4463249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La rappresentazione del PRG tradizionale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A220774-E999-4CE0-AC98-2DC935F61580}"/>
              </a:ext>
            </a:extLst>
          </p:cNvPr>
          <p:cNvSpPr/>
          <p:nvPr/>
        </p:nvSpPr>
        <p:spPr>
          <a:xfrm>
            <a:off x="5152608" y="4463249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La rappresentazione del Piano strutturale</a:t>
            </a:r>
          </a:p>
        </p:txBody>
      </p:sp>
    </p:spTree>
    <p:extLst>
      <p:ext uri="{BB962C8B-B14F-4D97-AF65-F5344CB8AC3E}">
        <p14:creationId xmlns:p14="http://schemas.microsoft.com/office/powerpoint/2010/main" val="290160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tangolo 45">
            <a:extLst>
              <a:ext uri="{FF2B5EF4-FFF2-40B4-BE49-F238E27FC236}">
                <a16:creationId xmlns:a16="http://schemas.microsoft.com/office/drawing/2014/main" id="{5D4EE18B-646A-4AF1-B440-C23D8A7A808A}"/>
              </a:ext>
            </a:extLst>
          </p:cNvPr>
          <p:cNvSpPr/>
          <p:nvPr/>
        </p:nvSpPr>
        <p:spPr>
          <a:xfrm>
            <a:off x="897167" y="2092279"/>
            <a:ext cx="3966170" cy="46868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A63C6CD-8E7F-4E2E-8A35-2CCDE17171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044742" y="2916906"/>
            <a:ext cx="4752432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enti territoriali e il governo del territorio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DC2D62D-94C8-4B4C-B9C9-BDE4A256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4948" y="4838015"/>
            <a:ext cx="336235" cy="336235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E9C76F02-F14F-4D43-B2F4-186CC2E3944B}"/>
              </a:ext>
            </a:extLst>
          </p:cNvPr>
          <p:cNvGrpSpPr/>
          <p:nvPr/>
        </p:nvGrpSpPr>
        <p:grpSpPr>
          <a:xfrm>
            <a:off x="887890" y="1358868"/>
            <a:ext cx="4125543" cy="790173"/>
            <a:chOff x="931347" y="1395611"/>
            <a:chExt cx="3904880" cy="790173"/>
          </a:xfrm>
        </p:grpSpPr>
        <p:sp>
          <p:nvSpPr>
            <p:cNvPr id="26" name="Freccia a pentagono 25">
              <a:extLst>
                <a:ext uri="{FF2B5EF4-FFF2-40B4-BE49-F238E27FC236}">
                  <a16:creationId xmlns:a16="http://schemas.microsoft.com/office/drawing/2014/main" id="{244339EA-6E80-4B64-92D5-4C54197133C5}"/>
                </a:ext>
              </a:extLst>
            </p:cNvPr>
            <p:cNvSpPr/>
            <p:nvPr/>
          </p:nvSpPr>
          <p:spPr>
            <a:xfrm>
              <a:off x="931347" y="1395611"/>
              <a:ext cx="3896099" cy="683127"/>
            </a:xfrm>
            <a:prstGeom prst="homePlate">
              <a:avLst/>
            </a:prstGeom>
            <a:solidFill>
              <a:srgbClr val="DEE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FA7AF2E2-94A3-4C97-B684-FB0330C7DFD7}"/>
                </a:ext>
              </a:extLst>
            </p:cNvPr>
            <p:cNvSpPr/>
            <p:nvPr/>
          </p:nvSpPr>
          <p:spPr>
            <a:xfrm>
              <a:off x="940128" y="1539453"/>
              <a:ext cx="38960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Quali sono i contenuti del Piano strutturale</a:t>
              </a:r>
            </a:p>
          </p:txBody>
        </p:sp>
      </p:grpSp>
      <p:sp>
        <p:nvSpPr>
          <p:cNvPr id="29" name="Rettangolo 28">
            <a:extLst>
              <a:ext uri="{FF2B5EF4-FFF2-40B4-BE49-F238E27FC236}">
                <a16:creationId xmlns:a16="http://schemas.microsoft.com/office/drawing/2014/main" id="{D4E9F404-7DAE-4363-ADEC-DDC9C340AF4D}"/>
              </a:ext>
            </a:extLst>
          </p:cNvPr>
          <p:cNvSpPr/>
          <p:nvPr/>
        </p:nvSpPr>
        <p:spPr>
          <a:xfrm>
            <a:off x="900548" y="2278188"/>
            <a:ext cx="39268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IL QUADRO CONOSCITIVO </a:t>
            </a:r>
            <a:r>
              <a:rPr lang="it-IT" sz="1400" b="1" dirty="0">
                <a:latin typeface="Arial Narrow" panose="020B0606020202030204" pitchFamily="34" charset="0"/>
              </a:rPr>
              <a:t>= la conoscenza di base</a:t>
            </a:r>
          </a:p>
          <a:p>
            <a:endParaRPr lang="it-IT" sz="1400" b="1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LO STATUTO DEL TERRITORIO </a:t>
            </a:r>
            <a:r>
              <a:rPr lang="it-IT" sz="1400" b="1" dirty="0">
                <a:latin typeface="Arial Narrow" panose="020B0606020202030204" pitchFamily="34" charset="0"/>
              </a:rPr>
              <a:t>= le regole da rispettare per garantire lo sviluppo sostenibile</a:t>
            </a:r>
          </a:p>
          <a:p>
            <a:endParaRPr lang="it-IT" sz="1400" b="1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LA STRATEGIA </a:t>
            </a:r>
            <a:r>
              <a:rPr lang="it-IT" sz="1400" b="1" dirty="0">
                <a:latin typeface="Arial Narrow" panose="020B0606020202030204" pitchFamily="34" charset="0"/>
              </a:rPr>
              <a:t>= l’assetto futuro di lungo periodo</a:t>
            </a:r>
          </a:p>
          <a:p>
            <a:endParaRPr lang="it-IT" sz="1400" b="1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LA VALUTAZIONE AMBIENTALE STRATEGICA </a:t>
            </a:r>
            <a:r>
              <a:rPr lang="it-IT" sz="1400" b="1" dirty="0">
                <a:latin typeface="Arial Narrow" panose="020B0606020202030204" pitchFamily="34" charset="0"/>
              </a:rPr>
              <a:t>= il filtro per valutare la bontà delle scelte</a:t>
            </a:r>
          </a:p>
          <a:p>
            <a:endParaRPr lang="it-IT" sz="1400" b="1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LA PARTECIPAZIONE </a:t>
            </a:r>
            <a:r>
              <a:rPr lang="it-IT" sz="1400" b="1" dirty="0">
                <a:latin typeface="Arial Narrow" panose="020B0606020202030204" pitchFamily="34" charset="0"/>
              </a:rPr>
              <a:t>= lo strumento democratico propositivo e orientativo delle scelte</a:t>
            </a:r>
          </a:p>
          <a:p>
            <a:endParaRPr lang="it-IT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LE INDAGINI GEOLOGICHE </a:t>
            </a:r>
            <a:r>
              <a:rPr lang="it-IT" sz="1400" b="1" dirty="0">
                <a:latin typeface="Arial Narrow" panose="020B0606020202030204" pitchFamily="34" charset="0"/>
              </a:rPr>
              <a:t>= definiscono i limiti alla trasformabilità in base alle soglie di pericolosità rilevate</a:t>
            </a:r>
            <a:endParaRPr lang="it-IT" sz="1400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A156B810-DED4-4DC6-9417-F5CF1767FA3C}"/>
              </a:ext>
            </a:extLst>
          </p:cNvPr>
          <p:cNvSpPr/>
          <p:nvPr/>
        </p:nvSpPr>
        <p:spPr>
          <a:xfrm>
            <a:off x="940128" y="5946765"/>
            <a:ext cx="35523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Tutti i contenuti del Piano trovano collocazione all’interno di un procedimento amministrativo articolato  in fasi e in snodi.</a:t>
            </a:r>
            <a:endParaRPr lang="it-IT" sz="140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76E3035-4AD7-4D5D-9A69-AC9FC06D9491}"/>
              </a:ext>
            </a:extLst>
          </p:cNvPr>
          <p:cNvGrpSpPr/>
          <p:nvPr/>
        </p:nvGrpSpPr>
        <p:grpSpPr>
          <a:xfrm>
            <a:off x="5104171" y="1491882"/>
            <a:ext cx="3380303" cy="4901508"/>
            <a:chOff x="5104171" y="1491882"/>
            <a:chExt cx="3380303" cy="4901508"/>
          </a:xfrm>
        </p:grpSpPr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D3F5FEA9-52C6-406B-98FA-4C620FEDA850}"/>
                </a:ext>
              </a:extLst>
            </p:cNvPr>
            <p:cNvSpPr/>
            <p:nvPr/>
          </p:nvSpPr>
          <p:spPr>
            <a:xfrm>
              <a:off x="6416566" y="3491109"/>
              <a:ext cx="945931" cy="938048"/>
            </a:xfrm>
            <a:prstGeom prst="ellipse">
              <a:avLst/>
            </a:prstGeom>
            <a:solidFill>
              <a:srgbClr val="DEE877">
                <a:alpha val="36078"/>
              </a:srgbClr>
            </a:solidFill>
            <a:ln>
              <a:solidFill>
                <a:srgbClr val="0066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3CF7F214-A84A-4A38-B504-5A689326A8BA}"/>
                </a:ext>
              </a:extLst>
            </p:cNvPr>
            <p:cNvSpPr/>
            <p:nvPr/>
          </p:nvSpPr>
          <p:spPr>
            <a:xfrm>
              <a:off x="7344922" y="1754002"/>
              <a:ext cx="10554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latin typeface="Arial Narrow" panose="020B0606020202030204" pitchFamily="34" charset="0"/>
                </a:rPr>
                <a:t>Avvio del procedimento</a:t>
              </a:r>
              <a:endParaRPr lang="it-IT" sz="1000" dirty="0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0F2DC277-E0B6-4D98-ADB8-FF4AB2339C9D}"/>
                </a:ext>
              </a:extLst>
            </p:cNvPr>
            <p:cNvSpPr/>
            <p:nvPr/>
          </p:nvSpPr>
          <p:spPr>
            <a:xfrm>
              <a:off x="7429022" y="3837022"/>
              <a:ext cx="10554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latin typeface="Arial Narrow" panose="020B0606020202030204" pitchFamily="34" charset="0"/>
                </a:rPr>
                <a:t>Adozione</a:t>
              </a:r>
              <a:endParaRPr lang="it-IT" sz="1000" dirty="0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A0C4EBF9-F3E7-41C2-8E20-C4DBB5BACA57}"/>
                </a:ext>
              </a:extLst>
            </p:cNvPr>
            <p:cNvSpPr/>
            <p:nvPr/>
          </p:nvSpPr>
          <p:spPr>
            <a:xfrm>
              <a:off x="7429022" y="5755160"/>
              <a:ext cx="10554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latin typeface="Arial Narrow" panose="020B0606020202030204" pitchFamily="34" charset="0"/>
                </a:rPr>
                <a:t>Approvazione</a:t>
              </a:r>
              <a:endParaRPr lang="it-IT" sz="1000" dirty="0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E18FB96D-AF65-4B30-B653-F45B7C76CC7B}"/>
                </a:ext>
              </a:extLst>
            </p:cNvPr>
            <p:cNvSpPr/>
            <p:nvPr/>
          </p:nvSpPr>
          <p:spPr>
            <a:xfrm>
              <a:off x="6416566" y="1623255"/>
              <a:ext cx="945931" cy="938048"/>
            </a:xfrm>
            <a:prstGeom prst="ellipse">
              <a:avLst/>
            </a:prstGeom>
            <a:solidFill>
              <a:srgbClr val="DEE877">
                <a:alpha val="36078"/>
              </a:srgbClr>
            </a:solidFill>
            <a:ln>
              <a:solidFill>
                <a:srgbClr val="0066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5C6DE091-151E-4C78-B761-8886C0B481F6}"/>
                </a:ext>
              </a:extLst>
            </p:cNvPr>
            <p:cNvSpPr/>
            <p:nvPr/>
          </p:nvSpPr>
          <p:spPr>
            <a:xfrm>
              <a:off x="6416566" y="5455342"/>
              <a:ext cx="945931" cy="938048"/>
            </a:xfrm>
            <a:prstGeom prst="ellipse">
              <a:avLst/>
            </a:prstGeom>
            <a:solidFill>
              <a:srgbClr val="DEE877">
                <a:alpha val="36078"/>
              </a:srgbClr>
            </a:solidFill>
            <a:ln>
              <a:solidFill>
                <a:srgbClr val="0066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E78D1724-018C-4BCC-A6BA-AF998E1D1E9B}"/>
                </a:ext>
              </a:extLst>
            </p:cNvPr>
            <p:cNvCxnSpPr>
              <a:cxnSpLocks/>
            </p:cNvCxnSpPr>
            <p:nvPr/>
          </p:nvCxnSpPr>
          <p:spPr>
            <a:xfrm>
              <a:off x="6834350" y="1502710"/>
              <a:ext cx="0" cy="459925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9B8EFFEE-B252-488F-951F-D421EB36CCBD}"/>
                </a:ext>
              </a:extLst>
            </p:cNvPr>
            <p:cNvCxnSpPr>
              <a:cxnSpLocks/>
            </p:cNvCxnSpPr>
            <p:nvPr/>
          </p:nvCxnSpPr>
          <p:spPr>
            <a:xfrm>
              <a:off x="6679322" y="1491882"/>
              <a:ext cx="0" cy="461007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47A65F03-A7A1-4BC5-8AE2-5634A3532853}"/>
                </a:ext>
              </a:extLst>
            </p:cNvPr>
            <p:cNvCxnSpPr>
              <a:cxnSpLocks/>
            </p:cNvCxnSpPr>
            <p:nvPr/>
          </p:nvCxnSpPr>
          <p:spPr>
            <a:xfrm>
              <a:off x="6997260" y="1502710"/>
              <a:ext cx="0" cy="459925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A804A945-DC84-4087-9E15-DA5D8F3C42FC}"/>
                </a:ext>
              </a:extLst>
            </p:cNvPr>
            <p:cNvSpPr/>
            <p:nvPr/>
          </p:nvSpPr>
          <p:spPr>
            <a:xfrm>
              <a:off x="5104171" y="2561303"/>
              <a:ext cx="14280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Contenuti urbanistici</a:t>
              </a:r>
            </a:p>
            <a:p>
              <a:r>
                <a:rPr lang="it-IT" sz="100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paesaggistici</a:t>
              </a:r>
              <a:endParaRPr lang="it-IT" sz="1000" dirty="0">
                <a:solidFill>
                  <a:srgbClr val="0070C0"/>
                </a:solidFill>
              </a:endParaRP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740BF53E-3B8C-4E72-95A8-4393A84A960C}"/>
                </a:ext>
              </a:extLst>
            </p:cNvPr>
            <p:cNvSpPr/>
            <p:nvPr/>
          </p:nvSpPr>
          <p:spPr>
            <a:xfrm>
              <a:off x="5104171" y="3131216"/>
              <a:ext cx="14280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Valutazione </a:t>
              </a:r>
            </a:p>
            <a:p>
              <a:r>
                <a:rPr lang="it-IT" sz="1000" b="1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ambientale strategica</a:t>
              </a:r>
              <a:endParaRPr lang="it-IT" sz="1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BE8AB136-12B8-43D7-A559-F739A8B65DCD}"/>
                </a:ext>
              </a:extLst>
            </p:cNvPr>
            <p:cNvSpPr/>
            <p:nvPr/>
          </p:nvSpPr>
          <p:spPr>
            <a:xfrm>
              <a:off x="5173410" y="4380261"/>
              <a:ext cx="107638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Partecipazione</a:t>
              </a:r>
              <a:endParaRPr lang="it-IT" sz="1000" dirty="0">
                <a:solidFill>
                  <a:srgbClr val="7030A0"/>
                </a:solidFill>
              </a:endParaRP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FA21B2F2-946E-4D3D-AA8A-CB926667B092}"/>
                </a:ext>
              </a:extLst>
            </p:cNvPr>
            <p:cNvSpPr/>
            <p:nvPr/>
          </p:nvSpPr>
          <p:spPr>
            <a:xfrm>
              <a:off x="5173979" y="4789050"/>
              <a:ext cx="142800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b="1" dirty="0">
                  <a:solidFill>
                    <a:schemeClr val="accent2">
                      <a:lumMod val="75000"/>
                    </a:schemeClr>
                  </a:solidFill>
                  <a:latin typeface="Arial Narrow" panose="020B0606020202030204" pitchFamily="34" charset="0"/>
                </a:rPr>
                <a:t>Indagini </a:t>
              </a:r>
              <a:endParaRPr lang="it-IT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24EEB862-ACCA-4EF2-A655-D7250A7748BD}"/>
                </a:ext>
              </a:extLst>
            </p:cNvPr>
            <p:cNvCxnSpPr>
              <a:cxnSpLocks/>
            </p:cNvCxnSpPr>
            <p:nvPr/>
          </p:nvCxnSpPr>
          <p:spPr>
            <a:xfrm>
              <a:off x="7143515" y="1512768"/>
              <a:ext cx="16655" cy="2007891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B2206C39-4EDA-4FC9-B164-B7AB181692D1}"/>
                </a:ext>
              </a:extLst>
            </p:cNvPr>
            <p:cNvCxnSpPr>
              <a:cxnSpLocks/>
            </p:cNvCxnSpPr>
            <p:nvPr/>
          </p:nvCxnSpPr>
          <p:spPr>
            <a:xfrm>
              <a:off x="7138223" y="4094069"/>
              <a:ext cx="16655" cy="2007891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623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A63C6CD-8E7F-4E2E-8A35-2CCDE17171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83339" y="2539998"/>
            <a:ext cx="3998617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PERCORSO DA FARE INSIEME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DC2D62D-94C8-4B4C-B9C9-BDE4A256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45864" y="3917092"/>
            <a:ext cx="336235" cy="336235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CBA00A68-CDEC-44DF-B464-21566A54E646}"/>
              </a:ext>
            </a:extLst>
          </p:cNvPr>
          <p:cNvGrpSpPr/>
          <p:nvPr/>
        </p:nvGrpSpPr>
        <p:grpSpPr>
          <a:xfrm>
            <a:off x="1032740" y="1657758"/>
            <a:ext cx="7772400" cy="4894044"/>
            <a:chOff x="1032740" y="1657758"/>
            <a:chExt cx="7772400" cy="4894044"/>
          </a:xfrm>
        </p:grpSpPr>
        <p:sp>
          <p:nvSpPr>
            <p:cNvPr id="33" name="Titolo 1">
              <a:extLst>
                <a:ext uri="{FF2B5EF4-FFF2-40B4-BE49-F238E27FC236}">
                  <a16:creationId xmlns:a16="http://schemas.microsoft.com/office/drawing/2014/main" id="{B03E10D6-0A2C-492F-86CA-0F7C6778985B}"/>
                </a:ext>
              </a:extLst>
            </p:cNvPr>
            <p:cNvSpPr txBox="1">
              <a:spLocks/>
            </p:cNvSpPr>
            <p:nvPr/>
          </p:nvSpPr>
          <p:spPr>
            <a:xfrm>
              <a:off x="1032740" y="1657758"/>
              <a:ext cx="7772400" cy="39754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800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IPOTESI OPERATIVA</a:t>
              </a:r>
              <a:endParaRPr lang="it-IT" sz="1800" i="1" dirty="0">
                <a:latin typeface="Arial Narrow" panose="020B0606020202030204" pitchFamily="34" charset="0"/>
              </a:endParaRPr>
            </a:p>
          </p:txBody>
        </p:sp>
        <p:sp>
          <p:nvSpPr>
            <p:cNvPr id="48" name="Titolo 1">
              <a:extLst>
                <a:ext uri="{FF2B5EF4-FFF2-40B4-BE49-F238E27FC236}">
                  <a16:creationId xmlns:a16="http://schemas.microsoft.com/office/drawing/2014/main" id="{B0E36E45-E21A-4815-8E52-90D44F9A1F13}"/>
                </a:ext>
              </a:extLst>
            </p:cNvPr>
            <p:cNvSpPr txBox="1">
              <a:spLocks/>
            </p:cNvSpPr>
            <p:nvPr/>
          </p:nvSpPr>
          <p:spPr>
            <a:xfrm>
              <a:off x="1032740" y="1934595"/>
              <a:ext cx="2198615" cy="961006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dirty="0">
                  <a:latin typeface="Arial Narrow" panose="020B0606020202030204" pitchFamily="34" charset="0"/>
                </a:rPr>
                <a:t>I° commissione</a:t>
              </a:r>
            </a:p>
            <a:p>
              <a:r>
                <a:rPr lang="it-IT" sz="1400" u="sng" dirty="0">
                  <a:latin typeface="Arial Narrow" panose="020B0606020202030204" pitchFamily="34" charset="0"/>
                </a:rPr>
                <a:t>La mission</a:t>
              </a:r>
              <a:r>
                <a:rPr lang="it-IT" sz="1400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: Far emergere le criticità urbane e individuare aree da riqualificare</a:t>
              </a:r>
              <a:endParaRPr lang="it-IT" sz="1400" i="1" dirty="0">
                <a:latin typeface="Arial Narrow" panose="020B0606020202030204" pitchFamily="34" charset="0"/>
              </a:endParaRPr>
            </a:p>
          </p:txBody>
        </p:sp>
        <p:sp>
          <p:nvSpPr>
            <p:cNvPr id="49" name="Titolo 1">
              <a:extLst>
                <a:ext uri="{FF2B5EF4-FFF2-40B4-BE49-F238E27FC236}">
                  <a16:creationId xmlns:a16="http://schemas.microsoft.com/office/drawing/2014/main" id="{8E56931F-9379-4477-A7C9-FC71D3292017}"/>
                </a:ext>
              </a:extLst>
            </p:cNvPr>
            <p:cNvSpPr txBox="1">
              <a:spLocks/>
            </p:cNvSpPr>
            <p:nvPr/>
          </p:nvSpPr>
          <p:spPr>
            <a:xfrm>
              <a:off x="6428958" y="1934595"/>
              <a:ext cx="2376182" cy="961006"/>
            </a:xfrm>
            <a:prstGeom prst="rect">
              <a:avLst/>
            </a:prstGeom>
            <a:ln w="12700">
              <a:solidFill>
                <a:schemeClr val="tx1"/>
              </a:solidFill>
              <a:prstDash val="sysDash"/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dirty="0">
                  <a:latin typeface="Arial Narrow" panose="020B0606020202030204" pitchFamily="34" charset="0"/>
                </a:rPr>
                <a:t>II° commissione</a:t>
              </a:r>
            </a:p>
            <a:p>
              <a:r>
                <a:rPr lang="it-IT" sz="1400" u="sng" dirty="0">
                  <a:latin typeface="Arial Narrow" panose="020B0606020202030204" pitchFamily="34" charset="0"/>
                </a:rPr>
                <a:t>La mission</a:t>
              </a:r>
              <a:r>
                <a:rPr lang="it-IT" sz="1400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: mettere in evidenza i valori da salvaguardare per mantenere il senso di identità</a:t>
              </a:r>
              <a:endParaRPr lang="it-IT" sz="1400" i="1" dirty="0">
                <a:latin typeface="Arial Narrow" panose="020B0606020202030204" pitchFamily="34" charset="0"/>
              </a:endParaRPr>
            </a:p>
          </p:txBody>
        </p:sp>
        <p:sp>
          <p:nvSpPr>
            <p:cNvPr id="50" name="Titolo 1">
              <a:extLst>
                <a:ext uri="{FF2B5EF4-FFF2-40B4-BE49-F238E27FC236}">
                  <a16:creationId xmlns:a16="http://schemas.microsoft.com/office/drawing/2014/main" id="{983C7732-ADA5-4C54-9AA6-2D867BC8E5D5}"/>
                </a:ext>
              </a:extLst>
            </p:cNvPr>
            <p:cNvSpPr txBox="1">
              <a:spLocks/>
            </p:cNvSpPr>
            <p:nvPr/>
          </p:nvSpPr>
          <p:spPr>
            <a:xfrm>
              <a:off x="3819632" y="2461937"/>
              <a:ext cx="2198615" cy="96100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u="sng" dirty="0">
                  <a:latin typeface="Arial Narrow" panose="020B0606020202030204" pitchFamily="34" charset="0"/>
                </a:rPr>
                <a:t>Le tematiche comuni</a:t>
              </a:r>
            </a:p>
            <a:p>
              <a:r>
                <a:rPr lang="it-IT" sz="1400" i="1" dirty="0">
                  <a:latin typeface="Arial Narrow" panose="020B0606020202030204" pitchFamily="34" charset="0"/>
                </a:rPr>
                <a:t>Mobilità e infrastrutture</a:t>
              </a:r>
            </a:p>
            <a:p>
              <a:r>
                <a:rPr lang="it-IT" sz="1400" i="1" dirty="0">
                  <a:latin typeface="Arial Narrow" panose="020B0606020202030204" pitchFamily="34" charset="0"/>
                </a:rPr>
                <a:t>Decoro urbano: edifici e</a:t>
              </a:r>
            </a:p>
            <a:p>
              <a:r>
                <a:rPr lang="it-IT" sz="1400" i="1" dirty="0">
                  <a:latin typeface="Arial Narrow" panose="020B0606020202030204" pitchFamily="34" charset="0"/>
                </a:rPr>
                <a:t>spazi pubblici</a:t>
              </a:r>
            </a:p>
            <a:p>
              <a:r>
                <a:rPr lang="it-IT" sz="1400" i="1" dirty="0">
                  <a:latin typeface="Arial Narrow" panose="020B0606020202030204" pitchFamily="34" charset="0"/>
                </a:rPr>
                <a:t>Luoghi di aggregazione</a:t>
              </a:r>
            </a:p>
            <a:p>
              <a:r>
                <a:rPr lang="it-IT" sz="1400" i="1" dirty="0">
                  <a:latin typeface="Arial Narrow" panose="020B0606020202030204" pitchFamily="34" charset="0"/>
                </a:rPr>
                <a:t>Etc….</a:t>
              </a:r>
            </a:p>
          </p:txBody>
        </p:sp>
        <p:sp>
          <p:nvSpPr>
            <p:cNvPr id="51" name="Freccia a destra 50">
              <a:extLst>
                <a:ext uri="{FF2B5EF4-FFF2-40B4-BE49-F238E27FC236}">
                  <a16:creationId xmlns:a16="http://schemas.microsoft.com/office/drawing/2014/main" id="{BE1868F2-0139-4898-AFFC-35A43C9595B4}"/>
                </a:ext>
              </a:extLst>
            </p:cNvPr>
            <p:cNvSpPr/>
            <p:nvPr/>
          </p:nvSpPr>
          <p:spPr>
            <a:xfrm>
              <a:off x="3373967" y="2323751"/>
              <a:ext cx="620786" cy="234892"/>
            </a:xfrm>
            <a:prstGeom prst="rightArrow">
              <a:avLst/>
            </a:prstGeom>
            <a:solidFill>
              <a:srgbClr val="0066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2" name="Freccia a destra 51">
              <a:extLst>
                <a:ext uri="{FF2B5EF4-FFF2-40B4-BE49-F238E27FC236}">
                  <a16:creationId xmlns:a16="http://schemas.microsoft.com/office/drawing/2014/main" id="{9A31B4D8-9E10-4344-8826-CC150B308F39}"/>
                </a:ext>
              </a:extLst>
            </p:cNvPr>
            <p:cNvSpPr/>
            <p:nvPr/>
          </p:nvSpPr>
          <p:spPr>
            <a:xfrm rot="10800000">
              <a:off x="5716942" y="2275398"/>
              <a:ext cx="620786" cy="234892"/>
            </a:xfrm>
            <a:prstGeom prst="rightArrow">
              <a:avLst/>
            </a:prstGeom>
            <a:solidFill>
              <a:srgbClr val="0066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3" name="Titolo 1">
              <a:extLst>
                <a:ext uri="{FF2B5EF4-FFF2-40B4-BE49-F238E27FC236}">
                  <a16:creationId xmlns:a16="http://schemas.microsoft.com/office/drawing/2014/main" id="{FDDC8287-E57B-42FE-98C5-CA2972807E47}"/>
                </a:ext>
              </a:extLst>
            </p:cNvPr>
            <p:cNvSpPr txBox="1">
              <a:spLocks/>
            </p:cNvSpPr>
            <p:nvPr/>
          </p:nvSpPr>
          <p:spPr>
            <a:xfrm>
              <a:off x="3819631" y="3829577"/>
              <a:ext cx="2198615" cy="578605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dirty="0">
                  <a:latin typeface="Arial Narrow" panose="020B0606020202030204" pitchFamily="34" charset="0"/>
                </a:rPr>
                <a:t>Descrizioni e rappresentazioni di sintesi</a:t>
              </a:r>
              <a:endParaRPr lang="it-IT" sz="1400" i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54" name="Connettore a gomito 53">
              <a:extLst>
                <a:ext uri="{FF2B5EF4-FFF2-40B4-BE49-F238E27FC236}">
                  <a16:creationId xmlns:a16="http://schemas.microsoft.com/office/drawing/2014/main" id="{FB4EA22C-1F92-4DD1-9BED-014534E85DF3}"/>
                </a:ext>
              </a:extLst>
            </p:cNvPr>
            <p:cNvCxnSpPr>
              <a:stCxn id="48" idx="2"/>
              <a:endCxn id="53" idx="1"/>
            </p:cNvCxnSpPr>
            <p:nvPr/>
          </p:nvCxnSpPr>
          <p:spPr>
            <a:xfrm rot="16200000" flipH="1">
              <a:off x="2364200" y="2663448"/>
              <a:ext cx="1223279" cy="1687583"/>
            </a:xfrm>
            <a:prstGeom prst="bentConnector2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a gomito 54">
              <a:extLst>
                <a:ext uri="{FF2B5EF4-FFF2-40B4-BE49-F238E27FC236}">
                  <a16:creationId xmlns:a16="http://schemas.microsoft.com/office/drawing/2014/main" id="{C8435D62-795B-4358-B7F1-FF309A178A44}"/>
                </a:ext>
              </a:extLst>
            </p:cNvPr>
            <p:cNvCxnSpPr>
              <a:stCxn id="49" idx="2"/>
              <a:endCxn id="53" idx="3"/>
            </p:cNvCxnSpPr>
            <p:nvPr/>
          </p:nvCxnSpPr>
          <p:spPr>
            <a:xfrm rot="5400000">
              <a:off x="6206009" y="2707839"/>
              <a:ext cx="1223279" cy="1598803"/>
            </a:xfrm>
            <a:prstGeom prst="bentConnector2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itolo 1">
              <a:extLst>
                <a:ext uri="{FF2B5EF4-FFF2-40B4-BE49-F238E27FC236}">
                  <a16:creationId xmlns:a16="http://schemas.microsoft.com/office/drawing/2014/main" id="{E6531C05-5355-40C8-B355-3EB3F6604231}"/>
                </a:ext>
              </a:extLst>
            </p:cNvPr>
            <p:cNvSpPr txBox="1">
              <a:spLocks/>
            </p:cNvSpPr>
            <p:nvPr/>
          </p:nvSpPr>
          <p:spPr>
            <a:xfrm>
              <a:off x="3819630" y="5049827"/>
              <a:ext cx="2198615" cy="1501975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400" i="1" dirty="0">
                  <a:latin typeface="Arial Narrow" panose="020B0606020202030204" pitchFamily="34" charset="0"/>
                </a:rPr>
                <a:t>Formulazione di bisogni e di richieste da tradurre all’interno del Piano sottoforma di azioni per i diversi ambiti territoriali (centro storico, litorale, quartieri a nord e a sud della città)</a:t>
              </a:r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4D5C24E4-B90D-442A-9366-BADD482BFA5E}"/>
                </a:ext>
              </a:extLst>
            </p:cNvPr>
            <p:cNvCxnSpPr>
              <a:stCxn id="53" idx="2"/>
              <a:endCxn id="56" idx="0"/>
            </p:cNvCxnSpPr>
            <p:nvPr/>
          </p:nvCxnSpPr>
          <p:spPr>
            <a:xfrm flipH="1">
              <a:off x="4918938" y="4408182"/>
              <a:ext cx="1" cy="64164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itolo 1">
              <a:extLst>
                <a:ext uri="{FF2B5EF4-FFF2-40B4-BE49-F238E27FC236}">
                  <a16:creationId xmlns:a16="http://schemas.microsoft.com/office/drawing/2014/main" id="{6AF40300-AD2E-47DD-9F6C-055FCFC03147}"/>
                </a:ext>
              </a:extLst>
            </p:cNvPr>
            <p:cNvSpPr txBox="1">
              <a:spLocks/>
            </p:cNvSpPr>
            <p:nvPr/>
          </p:nvSpPr>
          <p:spPr>
            <a:xfrm>
              <a:off x="1118767" y="4524870"/>
              <a:ext cx="1366706" cy="13507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100" dirty="0">
                  <a:latin typeface="Arial Narrow" panose="020B0606020202030204" pitchFamily="34" charset="0"/>
                </a:rPr>
                <a:t>Costituzione di una rete di contatti attraverso i social, cui fare pervenire segnalazioni che implementano i dati di base già prodotti dalla classe.</a:t>
              </a:r>
              <a:endParaRPr lang="it-IT" sz="1100" i="1" dirty="0">
                <a:latin typeface="Arial Narrow" panose="020B0606020202030204" pitchFamily="34" charset="0"/>
              </a:endParaRPr>
            </a:p>
          </p:txBody>
        </p:sp>
        <p:sp>
          <p:nvSpPr>
            <p:cNvPr id="59" name="Titolo 1">
              <a:extLst>
                <a:ext uri="{FF2B5EF4-FFF2-40B4-BE49-F238E27FC236}">
                  <a16:creationId xmlns:a16="http://schemas.microsoft.com/office/drawing/2014/main" id="{E84EA686-BD8E-451D-A32C-95BD355F9948}"/>
                </a:ext>
              </a:extLst>
            </p:cNvPr>
            <p:cNvSpPr txBox="1">
              <a:spLocks/>
            </p:cNvSpPr>
            <p:nvPr/>
          </p:nvSpPr>
          <p:spPr>
            <a:xfrm>
              <a:off x="7270153" y="4711120"/>
              <a:ext cx="1366706" cy="13507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1100" dirty="0">
                  <a:latin typeface="Arial Narrow" panose="020B0606020202030204" pitchFamily="34" charset="0"/>
                </a:rPr>
                <a:t>Costituzione di una rete di contatti attraverso i social, cui fare pervenire segnalazioni che implementano i dati di base già prodotti dalla classe.</a:t>
              </a:r>
              <a:endParaRPr lang="it-IT" sz="1100" i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549148EE-B180-42B9-AE93-E1482B94928E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 flipV="1">
              <a:off x="1444500" y="2895600"/>
              <a:ext cx="357620" cy="162927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2 60">
              <a:extLst>
                <a:ext uri="{FF2B5EF4-FFF2-40B4-BE49-F238E27FC236}">
                  <a16:creationId xmlns:a16="http://schemas.microsoft.com/office/drawing/2014/main" id="{85702DDB-57A5-447D-911F-E1216581CCCB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V="1">
              <a:off x="7953506" y="2895600"/>
              <a:ext cx="263357" cy="181552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202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A63C6CD-8E7F-4E2E-8A35-2CCDE17171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83339" y="2539998"/>
            <a:ext cx="3998617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PERCORSO DA FARE INSIEME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DC2D62D-94C8-4B4C-B9C9-BDE4A256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45864" y="3917092"/>
            <a:ext cx="336235" cy="336235"/>
          </a:xfrm>
          <a:prstGeom prst="rect">
            <a:avLst/>
          </a:prstGeom>
        </p:spPr>
      </p:pic>
      <p:grpSp>
        <p:nvGrpSpPr>
          <p:cNvPr id="1035" name="Gruppo 1034">
            <a:extLst>
              <a:ext uri="{FF2B5EF4-FFF2-40B4-BE49-F238E27FC236}">
                <a16:creationId xmlns:a16="http://schemas.microsoft.com/office/drawing/2014/main" id="{207E7F82-070D-4E2A-AA5B-28CBFA6DEFC9}"/>
              </a:ext>
            </a:extLst>
          </p:cNvPr>
          <p:cNvGrpSpPr/>
          <p:nvPr/>
        </p:nvGrpSpPr>
        <p:grpSpPr>
          <a:xfrm>
            <a:off x="973710" y="1230719"/>
            <a:ext cx="7730919" cy="5421343"/>
            <a:chOff x="973710" y="1230719"/>
            <a:chExt cx="7730919" cy="542134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EADF870-3123-4C8C-8C4B-AE40954A8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047" t="14263" r="42710" b="7996"/>
            <a:stretch/>
          </p:blipFill>
          <p:spPr>
            <a:xfrm>
              <a:off x="1016826" y="1624840"/>
              <a:ext cx="3674818" cy="4983955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8A28D50C-0409-418B-9610-564035538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047" t="14263" r="42710" b="7996"/>
            <a:stretch/>
          </p:blipFill>
          <p:spPr>
            <a:xfrm>
              <a:off x="5029811" y="1624839"/>
              <a:ext cx="3674818" cy="4983955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606F297-C109-4475-96BE-A2769F5BDD45}"/>
                </a:ext>
              </a:extLst>
            </p:cNvPr>
            <p:cNvSpPr txBox="1"/>
            <p:nvPr/>
          </p:nvSpPr>
          <p:spPr>
            <a:xfrm>
              <a:off x="2392823" y="1230719"/>
              <a:ext cx="1290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VALORI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0207B15-262B-41A4-B6C7-BC5F55ECD669}"/>
                </a:ext>
              </a:extLst>
            </p:cNvPr>
            <p:cNvSpPr txBox="1"/>
            <p:nvPr/>
          </p:nvSpPr>
          <p:spPr>
            <a:xfrm>
              <a:off x="6222012" y="1255507"/>
              <a:ext cx="1290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CRITICITA’</a:t>
              </a:r>
            </a:p>
          </p:txBody>
        </p: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C962794D-CB53-4C05-B1D5-388517E3C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4235" y="3093578"/>
              <a:ext cx="444442" cy="6836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39915F92-AD50-4E2C-8904-CD60CBAC047D}"/>
                </a:ext>
              </a:extLst>
            </p:cNvPr>
            <p:cNvCxnSpPr>
              <a:cxnSpLocks/>
            </p:cNvCxnSpPr>
            <p:nvPr/>
          </p:nvCxnSpPr>
          <p:spPr>
            <a:xfrm>
              <a:off x="3290422" y="3085032"/>
              <a:ext cx="247537" cy="3793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A619E4E0-C6E9-4523-B70D-5C4C5DB0369B}"/>
                </a:ext>
              </a:extLst>
            </p:cNvPr>
            <p:cNvCxnSpPr>
              <a:cxnSpLocks/>
            </p:cNvCxnSpPr>
            <p:nvPr/>
          </p:nvCxnSpPr>
          <p:spPr>
            <a:xfrm>
              <a:off x="3537959" y="3429000"/>
              <a:ext cx="145279" cy="68781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F2CAD6AE-929E-4E52-8C84-06000AD5CE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9234" y="4116816"/>
              <a:ext cx="94004" cy="267177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D8095459-771B-41D0-9B22-87EC3D1BFE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74063" y="4178774"/>
              <a:ext cx="423670" cy="21274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6F47C174-2AFE-48FB-BF5B-F33ACE189E11}"/>
                </a:ext>
              </a:extLst>
            </p:cNvPr>
            <p:cNvSpPr/>
            <p:nvPr/>
          </p:nvSpPr>
          <p:spPr>
            <a:xfrm>
              <a:off x="2165657" y="4233870"/>
              <a:ext cx="781240" cy="793623"/>
            </a:xfrm>
            <a:prstGeom prst="ellipse">
              <a:avLst/>
            </a:prstGeom>
            <a:solidFill>
              <a:srgbClr val="0070C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0A3E09D0-830B-4225-9E0F-327DB8EDCA8B}"/>
                </a:ext>
              </a:extLst>
            </p:cNvPr>
            <p:cNvSpPr/>
            <p:nvPr/>
          </p:nvSpPr>
          <p:spPr>
            <a:xfrm>
              <a:off x="1338717" y="1737175"/>
              <a:ext cx="781240" cy="793623"/>
            </a:xfrm>
            <a:prstGeom prst="ellipse">
              <a:avLst/>
            </a:prstGeom>
            <a:solidFill>
              <a:srgbClr val="0070C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3368ED29-CDB6-4920-9F6B-96BCD19601AA}"/>
                </a:ext>
              </a:extLst>
            </p:cNvPr>
            <p:cNvSpPr/>
            <p:nvPr/>
          </p:nvSpPr>
          <p:spPr>
            <a:xfrm rot="21308120">
              <a:off x="3610598" y="2273181"/>
              <a:ext cx="687937" cy="257617"/>
            </a:xfrm>
            <a:prstGeom prst="rect">
              <a:avLst/>
            </a:prstGeom>
            <a:solidFill>
              <a:srgbClr val="0070C0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38C4C912-BF7B-4B50-BE61-E6366866372C}"/>
                </a:ext>
              </a:extLst>
            </p:cNvPr>
            <p:cNvCxnSpPr/>
            <p:nvPr/>
          </p:nvCxnSpPr>
          <p:spPr>
            <a:xfrm>
              <a:off x="3067940" y="5289847"/>
              <a:ext cx="914400" cy="91440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nettore diritto 1024">
              <a:extLst>
                <a:ext uri="{FF2B5EF4-FFF2-40B4-BE49-F238E27FC236}">
                  <a16:creationId xmlns:a16="http://schemas.microsoft.com/office/drawing/2014/main" id="{AC2C017C-10AB-4F3F-80A8-7C1008A88D37}"/>
                </a:ext>
              </a:extLst>
            </p:cNvPr>
            <p:cNvCxnSpPr/>
            <p:nvPr/>
          </p:nvCxnSpPr>
          <p:spPr>
            <a:xfrm>
              <a:off x="3982340" y="6204247"/>
              <a:ext cx="709304" cy="149551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" name="Ovale 1025">
              <a:extLst>
                <a:ext uri="{FF2B5EF4-FFF2-40B4-BE49-F238E27FC236}">
                  <a16:creationId xmlns:a16="http://schemas.microsoft.com/office/drawing/2014/main" id="{19DAD7C6-0437-4A7B-B023-10AA4382644B}"/>
                </a:ext>
              </a:extLst>
            </p:cNvPr>
            <p:cNvSpPr/>
            <p:nvPr/>
          </p:nvSpPr>
          <p:spPr>
            <a:xfrm>
              <a:off x="6076060" y="2435551"/>
              <a:ext cx="270434" cy="239283"/>
            </a:xfrm>
            <a:prstGeom prst="ellipse">
              <a:avLst/>
            </a:prstGeom>
            <a:solidFill>
              <a:srgbClr val="C0000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8007DA8A-EEBA-4CE6-920D-89FC0049C09F}"/>
                </a:ext>
              </a:extLst>
            </p:cNvPr>
            <p:cNvSpPr/>
            <p:nvPr/>
          </p:nvSpPr>
          <p:spPr>
            <a:xfrm>
              <a:off x="6199791" y="4993878"/>
              <a:ext cx="270434" cy="239283"/>
            </a:xfrm>
            <a:prstGeom prst="ellipse">
              <a:avLst/>
            </a:prstGeom>
            <a:solidFill>
              <a:srgbClr val="C0000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1028" name="Connettore diritto 1027">
              <a:extLst>
                <a:ext uri="{FF2B5EF4-FFF2-40B4-BE49-F238E27FC236}">
                  <a16:creationId xmlns:a16="http://schemas.microsoft.com/office/drawing/2014/main" id="{DCAD77EC-0833-4BAA-B48D-D9A3E4FCE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8343" y="1737175"/>
              <a:ext cx="866696" cy="1366092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Connettore 2 1031">
              <a:extLst>
                <a:ext uri="{FF2B5EF4-FFF2-40B4-BE49-F238E27FC236}">
                  <a16:creationId xmlns:a16="http://schemas.microsoft.com/office/drawing/2014/main" id="{BB66B701-9B00-457C-9570-0A11FAC08B43}"/>
                </a:ext>
              </a:extLst>
            </p:cNvPr>
            <p:cNvCxnSpPr/>
            <p:nvPr/>
          </p:nvCxnSpPr>
          <p:spPr>
            <a:xfrm flipH="1" flipV="1">
              <a:off x="8101413" y="3161944"/>
              <a:ext cx="111095" cy="401652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2 73">
              <a:extLst>
                <a:ext uri="{FF2B5EF4-FFF2-40B4-BE49-F238E27FC236}">
                  <a16:creationId xmlns:a16="http://schemas.microsoft.com/office/drawing/2014/main" id="{FD1A5A33-484B-4CF4-8979-9A68157BD9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00374" y="4794752"/>
              <a:ext cx="1" cy="424629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CasellaDiTesto 1033">
              <a:extLst>
                <a:ext uri="{FF2B5EF4-FFF2-40B4-BE49-F238E27FC236}">
                  <a16:creationId xmlns:a16="http://schemas.microsoft.com/office/drawing/2014/main" id="{ABB80107-9828-4672-82B4-882CEDB3EF7F}"/>
                </a:ext>
              </a:extLst>
            </p:cNvPr>
            <p:cNvSpPr txBox="1"/>
            <p:nvPr/>
          </p:nvSpPr>
          <p:spPr>
            <a:xfrm>
              <a:off x="973710" y="5374789"/>
              <a:ext cx="991312" cy="12772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100" dirty="0" err="1">
                  <a:latin typeface="Arial Narrow" panose="020B0606020202030204" pitchFamily="34" charset="0"/>
                </a:rPr>
                <a:t>Asassxzszszxzszxzszsssasasxzsxzxzxszsszss</a:t>
              </a:r>
              <a:r>
                <a:rPr lang="it-IT" sz="1100" dirty="0">
                  <a:latin typeface="Arial Narrow" panose="020B0606020202030204" pitchFamily="34" charset="0"/>
                </a:rPr>
                <a:t>&lt;s&lt;</a:t>
              </a:r>
              <a:r>
                <a:rPr lang="it-IT" sz="1100" dirty="0" err="1">
                  <a:latin typeface="Arial Narrow" panose="020B0606020202030204" pitchFamily="34" charset="0"/>
                </a:rPr>
                <a:t>ssaCVDFDVCDFFHGFGddggcggdgdfgvdfdfggffgfgfhgg</a:t>
              </a:r>
              <a:endParaRPr lang="it-IT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03D3A20E-6601-4434-9010-DB2D5864FFFC}"/>
                </a:ext>
              </a:extLst>
            </p:cNvPr>
            <p:cNvSpPr txBox="1"/>
            <p:nvPr/>
          </p:nvSpPr>
          <p:spPr>
            <a:xfrm>
              <a:off x="5029811" y="5347473"/>
              <a:ext cx="991312" cy="12772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100" dirty="0" err="1">
                  <a:latin typeface="Arial Narrow" panose="020B0606020202030204" pitchFamily="34" charset="0"/>
                </a:rPr>
                <a:t>Asassxzszszxzszxzszsssasasxzsxzxzxszsszss</a:t>
              </a:r>
              <a:r>
                <a:rPr lang="it-IT" sz="1100" dirty="0">
                  <a:latin typeface="Arial Narrow" panose="020B0606020202030204" pitchFamily="34" charset="0"/>
                </a:rPr>
                <a:t>&lt;s&lt;</a:t>
              </a:r>
              <a:r>
                <a:rPr lang="it-IT" sz="1100" dirty="0" err="1">
                  <a:latin typeface="Arial Narrow" panose="020B0606020202030204" pitchFamily="34" charset="0"/>
                </a:rPr>
                <a:t>ssaCVDFDVCDFFHGFGddggcggdgdfgvdfdfggffgfgfhgg</a:t>
              </a:r>
              <a:endParaRPr lang="it-IT" sz="11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60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26595" y="2747559"/>
            <a:ext cx="2547190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DI CHE COSA PARLIAMO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3E7CD15-89E7-44D1-B71F-9A23BB3630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407612" y="4300593"/>
            <a:ext cx="336235" cy="336235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735469D7-D536-4CB1-951C-C4BFE9C20E42}"/>
              </a:ext>
            </a:extLst>
          </p:cNvPr>
          <p:cNvGrpSpPr/>
          <p:nvPr/>
        </p:nvGrpSpPr>
        <p:grpSpPr>
          <a:xfrm>
            <a:off x="1328791" y="1359570"/>
            <a:ext cx="7498711" cy="1029587"/>
            <a:chOff x="1328791" y="1359570"/>
            <a:chExt cx="7498711" cy="1029587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A627C35-28FC-4B8C-B4B4-722FE887B31C}"/>
                </a:ext>
              </a:extLst>
            </p:cNvPr>
            <p:cNvGrpSpPr/>
            <p:nvPr/>
          </p:nvGrpSpPr>
          <p:grpSpPr>
            <a:xfrm>
              <a:off x="3105338" y="1508163"/>
              <a:ext cx="5722164" cy="734941"/>
              <a:chOff x="3129455" y="2318923"/>
              <a:chExt cx="5722164" cy="734941"/>
            </a:xfrm>
          </p:grpSpPr>
          <p:sp>
            <p:nvSpPr>
              <p:cNvPr id="4" name="Freccia a pentagono 3">
                <a:extLst>
                  <a:ext uri="{FF2B5EF4-FFF2-40B4-BE49-F238E27FC236}">
                    <a16:creationId xmlns:a16="http://schemas.microsoft.com/office/drawing/2014/main" id="{F5D16637-6893-4F34-B7FF-374B013F9B24}"/>
                  </a:ext>
                </a:extLst>
              </p:cNvPr>
              <p:cNvSpPr/>
              <p:nvPr/>
            </p:nvSpPr>
            <p:spPr>
              <a:xfrm>
                <a:off x="3129455" y="2318923"/>
                <a:ext cx="5722164" cy="734941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EFE520E3-17AA-4ECF-8A56-01D5D7430B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9626" y="2472651"/>
                <a:ext cx="3948719" cy="347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2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Informare e partecipare, perché?</a:t>
                </a:r>
                <a:endParaRPr kumimoji="0" lang="it-IT" altLang="it-IT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026" name="Picture 2" descr="Risultato immagini per partecipazione e informazione&quot;">
              <a:extLst>
                <a:ext uri="{FF2B5EF4-FFF2-40B4-BE49-F238E27FC236}">
                  <a16:creationId xmlns:a16="http://schemas.microsoft.com/office/drawing/2014/main" id="{C08895AB-A00C-470B-AC44-CD5A6E56D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91" y="1359570"/>
              <a:ext cx="1715978" cy="102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CEF96A2-41DE-4A62-9348-5143AF9996A8}"/>
              </a:ext>
            </a:extLst>
          </p:cNvPr>
          <p:cNvGrpSpPr/>
          <p:nvPr/>
        </p:nvGrpSpPr>
        <p:grpSpPr>
          <a:xfrm>
            <a:off x="1542869" y="2552321"/>
            <a:ext cx="7284633" cy="1194399"/>
            <a:chOff x="1542869" y="2552321"/>
            <a:chExt cx="7284633" cy="1194399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F346A907-55AA-4704-87B7-4F1D45A161F5}"/>
                </a:ext>
              </a:extLst>
            </p:cNvPr>
            <p:cNvGrpSpPr/>
            <p:nvPr/>
          </p:nvGrpSpPr>
          <p:grpSpPr>
            <a:xfrm>
              <a:off x="1542869" y="2552321"/>
              <a:ext cx="1176302" cy="1194399"/>
              <a:chOff x="1542869" y="2552321"/>
              <a:chExt cx="1176302" cy="1194399"/>
            </a:xfrm>
          </p:grpSpPr>
          <p:pic>
            <p:nvPicPr>
              <p:cNvPr id="1028" name="Picture 4" descr="Risultato immagini per regione toscana&quot;">
                <a:extLst>
                  <a:ext uri="{FF2B5EF4-FFF2-40B4-BE49-F238E27FC236}">
                    <a16:creationId xmlns:a16="http://schemas.microsoft.com/office/drawing/2014/main" id="{1AC59FEE-AF9F-4076-A9C0-7CDCB9C3E2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2869" y="2552321"/>
                <a:ext cx="1176302" cy="1194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D7FB8C1C-2DD0-4A0C-B702-3BC635725EAA}"/>
                  </a:ext>
                </a:extLst>
              </p:cNvPr>
              <p:cNvSpPr/>
              <p:nvPr/>
            </p:nvSpPr>
            <p:spPr>
              <a:xfrm>
                <a:off x="1804026" y="3367678"/>
                <a:ext cx="119437" cy="12264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9F7035B-2737-4598-AB3E-475490AF58A2}"/>
                </a:ext>
              </a:extLst>
            </p:cNvPr>
            <p:cNvGrpSpPr/>
            <p:nvPr/>
          </p:nvGrpSpPr>
          <p:grpSpPr>
            <a:xfrm>
              <a:off x="3105338" y="2755380"/>
              <a:ext cx="5722164" cy="734941"/>
              <a:chOff x="3254671" y="3869294"/>
              <a:chExt cx="5722164" cy="734941"/>
            </a:xfrm>
          </p:grpSpPr>
          <p:sp>
            <p:nvSpPr>
              <p:cNvPr id="20" name="Freccia a pentagono 19">
                <a:extLst>
                  <a:ext uri="{FF2B5EF4-FFF2-40B4-BE49-F238E27FC236}">
                    <a16:creationId xmlns:a16="http://schemas.microsoft.com/office/drawing/2014/main" id="{F4E3D30D-78F7-449C-BFF8-315607747F90}"/>
                  </a:ext>
                </a:extLst>
              </p:cNvPr>
              <p:cNvSpPr/>
              <p:nvPr/>
            </p:nvSpPr>
            <p:spPr>
              <a:xfrm>
                <a:off x="3254671" y="3869294"/>
                <a:ext cx="5722164" cy="734941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FE3B7DA1-FD0A-4253-A8F7-00242F27B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0838" y="4027345"/>
                <a:ext cx="4949829" cy="347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2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Gli enti territoriali e il governo del territorio</a:t>
                </a:r>
                <a:endParaRPr kumimoji="0" lang="it-IT" altLang="it-IT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1C5F177-F5B2-460E-94ED-6293913AE4F4}"/>
              </a:ext>
            </a:extLst>
          </p:cNvPr>
          <p:cNvGrpSpPr/>
          <p:nvPr/>
        </p:nvGrpSpPr>
        <p:grpSpPr>
          <a:xfrm>
            <a:off x="1397711" y="5434033"/>
            <a:ext cx="7429791" cy="937855"/>
            <a:chOff x="1397711" y="5434033"/>
            <a:chExt cx="7429791" cy="937855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09FD85C7-20A4-47E8-833E-33C10C417D88}"/>
                </a:ext>
              </a:extLst>
            </p:cNvPr>
            <p:cNvGrpSpPr/>
            <p:nvPr/>
          </p:nvGrpSpPr>
          <p:grpSpPr>
            <a:xfrm>
              <a:off x="3105338" y="5612973"/>
              <a:ext cx="5722164" cy="734941"/>
              <a:chOff x="2719443" y="6072448"/>
              <a:chExt cx="5722164" cy="734941"/>
            </a:xfrm>
          </p:grpSpPr>
          <p:sp>
            <p:nvSpPr>
              <p:cNvPr id="23" name="Freccia a pentagono 22">
                <a:extLst>
                  <a:ext uri="{FF2B5EF4-FFF2-40B4-BE49-F238E27FC236}">
                    <a16:creationId xmlns:a16="http://schemas.microsoft.com/office/drawing/2014/main" id="{BD7D4D0D-EEE0-4073-A055-BBDD30AFFB70}"/>
                  </a:ext>
                </a:extLst>
              </p:cNvPr>
              <p:cNvSpPr/>
              <p:nvPr/>
            </p:nvSpPr>
            <p:spPr>
              <a:xfrm>
                <a:off x="2719443" y="6072448"/>
                <a:ext cx="5722164" cy="734941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7" name="Text Box 6">
                <a:extLst>
                  <a:ext uri="{FF2B5EF4-FFF2-40B4-BE49-F238E27FC236}">
                    <a16:creationId xmlns:a16="http://schemas.microsoft.com/office/drawing/2014/main" id="{A1A3947D-089B-460B-8C07-1F79DA94AB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1002" y="6266334"/>
                <a:ext cx="3948719" cy="347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2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Il percorso da fare insieme</a:t>
                </a:r>
                <a:endParaRPr kumimoji="0" lang="it-IT" altLang="it-IT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030" name="Picture 6" descr="Risultato immagini per governo del territorio&quot;">
              <a:extLst>
                <a:ext uri="{FF2B5EF4-FFF2-40B4-BE49-F238E27FC236}">
                  <a16:creationId xmlns:a16="http://schemas.microsoft.com/office/drawing/2014/main" id="{4E4A0DB6-7D02-43C3-AD9C-C360CF983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711" y="5434033"/>
              <a:ext cx="1406783" cy="937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8933A4F5-B521-493C-AA4C-6405D5F5EAF6}"/>
              </a:ext>
            </a:extLst>
          </p:cNvPr>
          <p:cNvGrpSpPr/>
          <p:nvPr/>
        </p:nvGrpSpPr>
        <p:grpSpPr>
          <a:xfrm>
            <a:off x="1288596" y="4241282"/>
            <a:ext cx="7538907" cy="937855"/>
            <a:chOff x="1288596" y="4241282"/>
            <a:chExt cx="7538907" cy="93785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00877D2-D779-4949-9852-271D3E8D2448}"/>
                </a:ext>
              </a:extLst>
            </p:cNvPr>
            <p:cNvGrpSpPr/>
            <p:nvPr/>
          </p:nvGrpSpPr>
          <p:grpSpPr>
            <a:xfrm>
              <a:off x="3105339" y="4336246"/>
              <a:ext cx="5722164" cy="734941"/>
              <a:chOff x="1482967" y="5453203"/>
              <a:chExt cx="5722164" cy="734941"/>
            </a:xfrm>
          </p:grpSpPr>
          <p:sp>
            <p:nvSpPr>
              <p:cNvPr id="22" name="Freccia a pentagono 21">
                <a:extLst>
                  <a:ext uri="{FF2B5EF4-FFF2-40B4-BE49-F238E27FC236}">
                    <a16:creationId xmlns:a16="http://schemas.microsoft.com/office/drawing/2014/main" id="{F6457D56-7062-454B-9BA1-1FD771E1505C}"/>
                  </a:ext>
                </a:extLst>
              </p:cNvPr>
              <p:cNvSpPr/>
              <p:nvPr/>
            </p:nvSpPr>
            <p:spPr>
              <a:xfrm>
                <a:off x="1482967" y="5453203"/>
                <a:ext cx="5722164" cy="734941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CD3A1719-B39A-4029-8453-944E9CD559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8698" y="5460693"/>
                <a:ext cx="4387358" cy="719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2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Il Piano Strutturale Intercomunale: 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2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contenuti essenziali</a:t>
                </a:r>
                <a:endParaRPr kumimoji="0" lang="it-IT" altLang="it-IT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032" name="Picture 8" descr="Risultato immagini per territorio&quot;">
              <a:extLst>
                <a:ext uri="{FF2B5EF4-FFF2-40B4-BE49-F238E27FC236}">
                  <a16:creationId xmlns:a16="http://schemas.microsoft.com/office/drawing/2014/main" id="{573C9BA6-221F-4627-BFFC-101C2C0DF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596" y="4241282"/>
              <a:ext cx="1684848" cy="937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403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04020" y="3047045"/>
            <a:ext cx="4198427" cy="7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INFORMARE E PARTECIPARE : PERCHE’?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3E7CD15-89E7-44D1-B71F-9A23BB3630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59268" y="5275233"/>
            <a:ext cx="336235" cy="33623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85E7693-E2AC-41E9-A9C8-A41FA6ABFF2E}"/>
              </a:ext>
            </a:extLst>
          </p:cNvPr>
          <p:cNvSpPr/>
          <p:nvPr/>
        </p:nvSpPr>
        <p:spPr>
          <a:xfrm>
            <a:off x="1197798" y="3294141"/>
            <a:ext cx="75678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</a:rPr>
              <a:t>Art. 37 LR  65/2014 stabilisce che i risultati delle </a:t>
            </a:r>
            <a:r>
              <a:rPr lang="it-IT" sz="1400" b="1" dirty="0">
                <a:latin typeface="Arial Narrow" panose="020B0606020202030204" pitchFamily="34" charset="0"/>
              </a:rPr>
              <a:t>attività di informazione e partecipazione </a:t>
            </a:r>
            <a:r>
              <a:rPr lang="it-IT" sz="1400" dirty="0">
                <a:latin typeface="Arial Narrow" panose="020B0606020202030204" pitchFamily="34" charset="0"/>
              </a:rPr>
              <a:t>poste in essere nell’ambito dei procedimenti di formazione degli atti di governo del territorio </a:t>
            </a:r>
            <a:r>
              <a:rPr lang="it-IT" sz="1400" b="1" u="sng" dirty="0">
                <a:latin typeface="Arial Narrow" panose="020B0606020202030204" pitchFamily="34" charset="0"/>
              </a:rPr>
              <a:t>contribuiscono alla definizione dei contenuti degli strumenti di pianificazione territoriale e urbanistica</a:t>
            </a:r>
            <a:r>
              <a:rPr lang="it-IT" sz="1400" dirty="0">
                <a:latin typeface="Arial Narrow" panose="020B0606020202030204" pitchFamily="34" charset="0"/>
              </a:rPr>
              <a:t>, secondo le determinazioni motivatamente assunte dall’amministrazione procedente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3CA89F7-8A31-4E3C-A244-BF5E980CC848}"/>
              </a:ext>
            </a:extLst>
          </p:cNvPr>
          <p:cNvSpPr/>
          <p:nvPr/>
        </p:nvSpPr>
        <p:spPr>
          <a:xfrm>
            <a:off x="897182" y="4940702"/>
            <a:ext cx="8010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Arial Narrow" panose="020B0606020202030204" pitchFamily="34" charset="0"/>
              </a:rPr>
              <a:t>attraverso gli strumenti e le attività di informazione e partecipazione, tutti i soggetti singoli o in gruppo, pubblici o privati, </a:t>
            </a:r>
            <a:r>
              <a:rPr lang="it-IT" sz="1600" b="1" dirty="0">
                <a:latin typeface="Arial Narrow" panose="020B0606020202030204" pitchFamily="34" charset="0"/>
              </a:rPr>
              <a:t>portatori di interessi </a:t>
            </a:r>
            <a:r>
              <a:rPr lang="it-IT" sz="1600" dirty="0">
                <a:latin typeface="Arial Narrow" panose="020B0606020202030204" pitchFamily="34" charset="0"/>
              </a:rPr>
              <a:t>concorrono alla formazione degli atti di governo del territorio </a:t>
            </a:r>
          </a:p>
          <a:p>
            <a:pPr algn="just"/>
            <a:endParaRPr lang="it-IT" sz="1600" dirty="0">
              <a:latin typeface="Arial Narrow" panose="020B0606020202030204" pitchFamily="34" charset="0"/>
            </a:endParaRPr>
          </a:p>
          <a:p>
            <a:pPr algn="just"/>
            <a:r>
              <a:rPr lang="it-IT" sz="1600" dirty="0">
                <a:latin typeface="Arial Narrow" panose="020B0606020202030204" pitchFamily="34" charset="0"/>
              </a:rPr>
              <a:t>queste attività e non possono, né mancare, né essere inadeguate rispetto al procedimento di pianificazione avviato dall’amministrazione competente e degli esiti delle medesime se ne deve tener conto in tutte le fasi di progettazione, fornendo adeguate motivazioni sul recepimento dei medesimi.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C706624B-C955-45DC-87B3-48F51D0B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072" y="1434362"/>
            <a:ext cx="4906746" cy="105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Perché è un obbligo previsto dalle legge regionale 65/2014 quando si compiono scelte che incidono sul futuro della città e del territorio  </a:t>
            </a:r>
            <a:endParaRPr kumimoji="0" lang="it-IT" altLang="it-IT" sz="20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2050" name="Picture 2" descr="Risultato immagini per regione toscana logo&quot;">
            <a:extLst>
              <a:ext uri="{FF2B5EF4-FFF2-40B4-BE49-F238E27FC236}">
                <a16:creationId xmlns:a16="http://schemas.microsoft.com/office/drawing/2014/main" id="{2D4D3C91-B67E-49BA-B803-2EDB7CE1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82" y="1339880"/>
            <a:ext cx="2330260" cy="11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7A7C53BB-9A3B-4952-BC42-A6023A585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33" y="2859207"/>
            <a:ext cx="1021641" cy="3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INFATTI</a:t>
            </a:r>
            <a:endParaRPr kumimoji="0" lang="it-IT" altLang="it-IT" sz="200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D11DC05E-FA55-4E02-9E8E-4F7643A5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34" y="4455974"/>
            <a:ext cx="1021641" cy="3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006666"/>
                </a:solidFill>
                <a:latin typeface="Arial Narrow" panose="020B0606020202030204" pitchFamily="34" charset="0"/>
              </a:rPr>
              <a:t>QUINDI</a:t>
            </a:r>
            <a:endParaRPr kumimoji="0" lang="it-IT" altLang="it-IT" sz="200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3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2A008FE-B4C3-40DC-B95F-DA7149812E13}"/>
              </a:ext>
            </a:extLst>
          </p:cNvPr>
          <p:cNvSpPr/>
          <p:nvPr/>
        </p:nvSpPr>
        <p:spPr>
          <a:xfrm>
            <a:off x="1258801" y="3403869"/>
            <a:ext cx="72219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Arial Narrow" panose="020B0606020202030204" pitchFamily="34" charset="0"/>
              </a:rPr>
              <a:t>Con il Piano Strutturale si decide il futuro della città e del territorio  fissando le regole per la tutela, lo sviluppo e il governo dell'intero territorio comunale; scelte che condizionano, anche per un lungo tempo, la vita non solo dei cittadini </a:t>
            </a:r>
            <a:r>
              <a:rPr lang="it-IT" sz="1600" b="1" dirty="0">
                <a:latin typeface="Arial Narrow" panose="020B0606020202030204" pitchFamily="34" charset="0"/>
              </a:rPr>
              <a:t>ma anche di tutti coloro che hanno un rapporto d’uso con il territorio</a:t>
            </a:r>
            <a:r>
              <a:rPr lang="it-IT" sz="1600" dirty="0"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15" name="CasellaDiTesto 9">
            <a:extLst>
              <a:ext uri="{FF2B5EF4-FFF2-40B4-BE49-F238E27FC236}">
                <a16:creationId xmlns:a16="http://schemas.microsoft.com/office/drawing/2014/main" id="{05395170-B3EA-431A-9BBF-106280192FCF}"/>
              </a:ext>
            </a:extLst>
          </p:cNvPr>
          <p:cNvSpPr txBox="1"/>
          <p:nvPr/>
        </p:nvSpPr>
        <p:spPr>
          <a:xfrm>
            <a:off x="1190299" y="4858766"/>
            <a:ext cx="7512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dirty="0">
                <a:latin typeface="Arial Narrow" panose="020B0606020202030204" pitchFamily="34" charset="0"/>
              </a:rPr>
              <a:t>In conformità con la legge i Comuni di Pisa e Cascina hanno nominato il </a:t>
            </a:r>
            <a:r>
              <a:rPr lang="it-IT" sz="1600" b="1" dirty="0">
                <a:latin typeface="Arial Narrow" panose="020B0606020202030204" pitchFamily="34" charset="0"/>
              </a:rPr>
              <a:t>GARANTE DELL’INFORMAZIONE E PARTECIPAZIONE</a:t>
            </a: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(dottoressa Valeria Pagni) </a:t>
            </a:r>
            <a:r>
              <a:rPr lang="it-IT" sz="1600" dirty="0">
                <a:latin typeface="Arial Narrow" panose="020B0606020202030204" pitchFamily="34" charset="0"/>
              </a:rPr>
              <a:t>che rappresenta l’organo di garanzia con la funzione di </a:t>
            </a:r>
            <a:r>
              <a:rPr lang="it-IT" sz="1600" b="1" dirty="0">
                <a:latin typeface="Arial Narrow" panose="020B0606020202030204" pitchFamily="34" charset="0"/>
              </a:rPr>
              <a:t>assicurare un’informazione adeguata e una partecipazione consona in ordine alle scelte di governo del territorio.</a:t>
            </a:r>
          </a:p>
          <a:p>
            <a:r>
              <a:rPr lang="it-IT" sz="1600" dirty="0"/>
              <a:t> 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1FF9888D-45ED-45D7-9529-38126321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072" y="1434362"/>
            <a:ext cx="5362494" cy="146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I Comuni di Pisa e Cascina, attraverso il Piano Strutturale Intercomunale, disegnano l’assetto futuro del territorio e pertanto sono tenuti ad attivare gli istituti della informazione e partecipazione.</a:t>
            </a:r>
            <a:endParaRPr kumimoji="0" lang="it-IT" altLang="it-IT" sz="20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A02BE8B6-2E30-491D-88C1-52843DC4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975" y="2932402"/>
            <a:ext cx="1021641" cy="3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006666"/>
                </a:solidFill>
                <a:latin typeface="Arial Narrow" panose="020B0606020202030204" pitchFamily="34" charset="0"/>
              </a:rPr>
              <a:t>INFATTI</a:t>
            </a:r>
            <a:endParaRPr kumimoji="0" lang="it-IT" altLang="it-IT" sz="200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FB99075B-7B49-4328-A1C7-CE362083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542" y="4355757"/>
            <a:ext cx="1021641" cy="3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006666"/>
                </a:solidFill>
                <a:latin typeface="Arial Narrow" panose="020B0606020202030204" pitchFamily="34" charset="0"/>
              </a:rPr>
              <a:t>QUINDI</a:t>
            </a:r>
            <a:endParaRPr kumimoji="0" lang="it-IT" altLang="it-IT" sz="200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16553BB-E782-44BE-81BD-ABBA019C1DFF}"/>
              </a:ext>
            </a:extLst>
          </p:cNvPr>
          <p:cNvGrpSpPr/>
          <p:nvPr/>
        </p:nvGrpSpPr>
        <p:grpSpPr>
          <a:xfrm>
            <a:off x="1069917" y="1530201"/>
            <a:ext cx="2003512" cy="1214828"/>
            <a:chOff x="1054125" y="1596737"/>
            <a:chExt cx="2003512" cy="1214828"/>
          </a:xfrm>
        </p:grpSpPr>
        <p:pic>
          <p:nvPicPr>
            <p:cNvPr id="20" name="Picture 4" descr="Risultati immagini per logo comune di pisa">
              <a:extLst>
                <a:ext uri="{FF2B5EF4-FFF2-40B4-BE49-F238E27FC236}">
                  <a16:creationId xmlns:a16="http://schemas.microsoft.com/office/drawing/2014/main" id="{3E8E19F8-4C77-4C31-8EBF-81B97BEEC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125" y="1596737"/>
              <a:ext cx="996027" cy="1213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E560B4C6-592C-4AAC-B254-7BC8DD955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194" y="1596737"/>
              <a:ext cx="964443" cy="1214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22" name="Text Box 4">
            <a:extLst>
              <a:ext uri="{FF2B5EF4-FFF2-40B4-BE49-F238E27FC236}">
                <a16:creationId xmlns:a16="http://schemas.microsoft.com/office/drawing/2014/main" id="{6F8AAD59-F816-48C5-9FE7-78A1FE062C7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04020" y="3047045"/>
            <a:ext cx="4198427" cy="7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INFORMARE E PARTECIPARE : PERCHE’?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83AFFB3-25B8-4167-885B-941E79F6E37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59268" y="5275233"/>
            <a:ext cx="336235" cy="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6F8AAD59-F816-48C5-9FE7-78A1FE062C7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04020" y="3047045"/>
            <a:ext cx="4198427" cy="7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INFORMARE E PARTECIPARE : PERCHE’?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83AFFB3-25B8-4167-885B-941E79F6E3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59268" y="5275233"/>
            <a:ext cx="336235" cy="33623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0D1455-28B0-4F71-B461-D7202EE2E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85" t="8334" r="14860" b="4308"/>
          <a:stretch/>
        </p:blipFill>
        <p:spPr>
          <a:xfrm>
            <a:off x="897181" y="1303141"/>
            <a:ext cx="7631521" cy="53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6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044742" y="2916906"/>
            <a:ext cx="4752432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enti territoriali e il governo del territorio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3E7CD15-89E7-44D1-B71F-9A23BB3630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4948" y="4838015"/>
            <a:ext cx="336235" cy="33623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55CA27F-04D5-4D24-8650-6302A5F2C696}"/>
              </a:ext>
            </a:extLst>
          </p:cNvPr>
          <p:cNvSpPr/>
          <p:nvPr/>
        </p:nvSpPr>
        <p:spPr>
          <a:xfrm>
            <a:off x="1019627" y="3573563"/>
            <a:ext cx="34144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solidFill>
                  <a:srgbClr val="C00000"/>
                </a:solidFill>
                <a:latin typeface="Arial Narrow" panose="020B0606020202030204" pitchFamily="34" charset="0"/>
              </a:rPr>
              <a:t>ART. 114.</a:t>
            </a:r>
          </a:p>
          <a:p>
            <a:pPr algn="just"/>
            <a:r>
              <a:rPr lang="it-IT" sz="1600" dirty="0">
                <a:latin typeface="Arial Narrow" panose="020B0606020202030204" pitchFamily="34" charset="0"/>
              </a:rPr>
              <a:t>La Repubblica è costituita </a:t>
            </a:r>
            <a:r>
              <a:rPr lang="it-IT" sz="1600" b="1" dirty="0">
                <a:latin typeface="Arial Narrow" panose="020B0606020202030204" pitchFamily="34" charset="0"/>
              </a:rPr>
              <a:t>dai Comuni, dalle Province, dalle Città metropolitane, dalle Regioni e dallo Stato. </a:t>
            </a:r>
          </a:p>
          <a:p>
            <a:pPr algn="just"/>
            <a:endParaRPr lang="it-IT" sz="1600" b="1" dirty="0">
              <a:latin typeface="Arial Narrow" panose="020B0606020202030204" pitchFamily="34" charset="0"/>
            </a:endParaRPr>
          </a:p>
          <a:p>
            <a:pPr algn="just"/>
            <a:r>
              <a:rPr lang="it-IT" sz="1600" dirty="0">
                <a:latin typeface="Arial Narrow" panose="020B0606020202030204" pitchFamily="34" charset="0"/>
              </a:rPr>
              <a:t>I Comuni, le Province, le Città metropolitane e le Regioni sono </a:t>
            </a:r>
            <a:r>
              <a:rPr lang="it-IT" sz="1600" b="1" dirty="0">
                <a:latin typeface="Arial Narrow" panose="020B0606020202030204" pitchFamily="34" charset="0"/>
              </a:rPr>
              <a:t>enti autonomi con propri statuti, poteri e funzioni </a:t>
            </a:r>
            <a:r>
              <a:rPr lang="it-IT" sz="1600" dirty="0">
                <a:latin typeface="Arial Narrow" panose="020B0606020202030204" pitchFamily="34" charset="0"/>
              </a:rPr>
              <a:t>secondo i princìpi fissati dalla Costituzione.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2271048-1599-4204-B839-8F09CF669DAF}"/>
              </a:ext>
            </a:extLst>
          </p:cNvPr>
          <p:cNvSpPr/>
          <p:nvPr/>
        </p:nvSpPr>
        <p:spPr>
          <a:xfrm>
            <a:off x="5149535" y="3573563"/>
            <a:ext cx="36764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rgbClr val="C00000"/>
                </a:solidFill>
                <a:latin typeface="Arial Narrow" panose="020B0606020202030204" pitchFamily="34" charset="0"/>
              </a:rPr>
              <a:t>ART. 117</a:t>
            </a:r>
          </a:p>
          <a:p>
            <a:pPr algn="just"/>
            <a:r>
              <a:rPr lang="it-IT" sz="1600" dirty="0">
                <a:latin typeface="Arial Narrow" panose="020B0606020202030204" pitchFamily="34" charset="0"/>
              </a:rPr>
              <a:t>La potestà legislativa è esercitata </a:t>
            </a:r>
            <a:r>
              <a:rPr lang="it-IT" sz="1600" b="1" dirty="0">
                <a:latin typeface="Arial Narrow" panose="020B0606020202030204" pitchFamily="34" charset="0"/>
              </a:rPr>
              <a:t>dallo Stato e dalle Regioni </a:t>
            </a:r>
            <a:r>
              <a:rPr lang="it-IT" sz="1600" dirty="0">
                <a:latin typeface="Arial Narrow" panose="020B0606020202030204" pitchFamily="34" charset="0"/>
              </a:rPr>
              <a:t>nel rispetto della Costituzione, nonché dei vincoli derivanti dall’ordinamento comunitario e dagli obblighi internazionali.</a:t>
            </a:r>
          </a:p>
          <a:p>
            <a:pPr algn="just"/>
            <a:r>
              <a:rPr lang="it-IT" sz="1600" dirty="0">
                <a:latin typeface="Arial Narrow" panose="020B0606020202030204" pitchFamily="34" charset="0"/>
              </a:rPr>
              <a:t>Sono materie di legislazione concorrente quelle relative a: […..] </a:t>
            </a:r>
            <a:r>
              <a:rPr lang="it-IT" sz="1600" b="1" dirty="0">
                <a:latin typeface="Arial Narrow" panose="020B0606020202030204" pitchFamily="34" charset="0"/>
              </a:rPr>
              <a:t>governo del territorio</a:t>
            </a:r>
          </a:p>
          <a:p>
            <a:endParaRPr lang="it-IT" sz="1600" b="1" dirty="0">
              <a:latin typeface="Arial Narrow" panose="020B0606020202030204" pitchFamily="34" charset="0"/>
            </a:endParaRPr>
          </a:p>
          <a:p>
            <a:pPr algn="just"/>
            <a:r>
              <a:rPr lang="it-IT" sz="1600" dirty="0">
                <a:latin typeface="Arial Narrow" panose="020B0606020202030204" pitchFamily="34" charset="0"/>
              </a:rPr>
              <a:t>I Comuni, le Province e le Città metropolitane hanno </a:t>
            </a:r>
            <a:r>
              <a:rPr lang="it-IT" sz="1600" b="1" dirty="0">
                <a:latin typeface="Arial Narrow" panose="020B0606020202030204" pitchFamily="34" charset="0"/>
              </a:rPr>
              <a:t>potestà regolamentare </a:t>
            </a:r>
            <a:r>
              <a:rPr lang="it-IT" sz="1600" dirty="0">
                <a:latin typeface="Arial Narrow" panose="020B0606020202030204" pitchFamily="34" charset="0"/>
              </a:rPr>
              <a:t>in ordine alla disciplina dell’organizzazione e dello svolgimento delle funzioni loro attribuite</a:t>
            </a:r>
            <a:r>
              <a:rPr lang="it-IT" sz="1600" b="1" dirty="0">
                <a:latin typeface="Arial Narrow" panose="020B0606020202030204" pitchFamily="34" charset="0"/>
              </a:rPr>
              <a:t>.</a:t>
            </a:r>
          </a:p>
          <a:p>
            <a:endParaRPr lang="it-IT" sz="1600" b="1" dirty="0">
              <a:latin typeface="Arial Narrow" panose="020B0606020202030204" pitchFamily="34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996D28F3-1F86-4190-990F-6FB7B20F3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95" y="1433336"/>
            <a:ext cx="6810341" cy="6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006666"/>
                </a:solidFill>
                <a:latin typeface="Arial Narrow" panose="020B0606020202030204" pitchFamily="34" charset="0"/>
              </a:rPr>
              <a:t>LA COSTITUZIONE DELLA REPUBBLICA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(testo riformato nel 2001)</a:t>
            </a:r>
            <a:endParaRPr kumimoji="0" lang="it-IT" altLang="it-IT" sz="140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EECE1C1-5A65-42BA-8BF9-C334AFAB94F5}"/>
              </a:ext>
            </a:extLst>
          </p:cNvPr>
          <p:cNvSpPr/>
          <p:nvPr/>
        </p:nvSpPr>
        <p:spPr>
          <a:xfrm>
            <a:off x="4091232" y="2038881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TITOLO V</a:t>
            </a:r>
          </a:p>
        </p:txBody>
      </p:sp>
      <p:sp>
        <p:nvSpPr>
          <p:cNvPr id="16" name="Freccia a pentagono 15">
            <a:extLst>
              <a:ext uri="{FF2B5EF4-FFF2-40B4-BE49-F238E27FC236}">
                <a16:creationId xmlns:a16="http://schemas.microsoft.com/office/drawing/2014/main" id="{87BA43D4-0F31-4683-8E8A-F170E2B94E06}"/>
              </a:ext>
            </a:extLst>
          </p:cNvPr>
          <p:cNvSpPr/>
          <p:nvPr/>
        </p:nvSpPr>
        <p:spPr>
          <a:xfrm>
            <a:off x="1019626" y="2608369"/>
            <a:ext cx="3414443" cy="683127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4EC226E-9292-434F-8694-0EA64DFF728B}"/>
              </a:ext>
            </a:extLst>
          </p:cNvPr>
          <p:cNvSpPr/>
          <p:nvPr/>
        </p:nvSpPr>
        <p:spPr>
          <a:xfrm>
            <a:off x="1134595" y="2765266"/>
            <a:ext cx="1765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enti territoriali</a:t>
            </a:r>
          </a:p>
        </p:txBody>
      </p:sp>
      <p:sp>
        <p:nvSpPr>
          <p:cNvPr id="21" name="Freccia a pentagono 20">
            <a:extLst>
              <a:ext uri="{FF2B5EF4-FFF2-40B4-BE49-F238E27FC236}">
                <a16:creationId xmlns:a16="http://schemas.microsoft.com/office/drawing/2014/main" id="{08B76419-1EB7-4B47-9F95-618C90D60EF2}"/>
              </a:ext>
            </a:extLst>
          </p:cNvPr>
          <p:cNvSpPr/>
          <p:nvPr/>
        </p:nvSpPr>
        <p:spPr>
          <a:xfrm>
            <a:off x="5239530" y="2601310"/>
            <a:ext cx="3414443" cy="683127"/>
          </a:xfrm>
          <a:prstGeom prst="homePlate">
            <a:avLst/>
          </a:prstGeom>
          <a:solidFill>
            <a:srgbClr val="DEE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65E5BAE8-58EC-4B6D-B394-0AF3D788462B}"/>
              </a:ext>
            </a:extLst>
          </p:cNvPr>
          <p:cNvSpPr/>
          <p:nvPr/>
        </p:nvSpPr>
        <p:spPr>
          <a:xfrm>
            <a:off x="5331617" y="2755038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Il governo del territorio</a:t>
            </a:r>
          </a:p>
        </p:txBody>
      </p:sp>
    </p:spTree>
    <p:extLst>
      <p:ext uri="{BB962C8B-B14F-4D97-AF65-F5344CB8AC3E}">
        <p14:creationId xmlns:p14="http://schemas.microsoft.com/office/powerpoint/2010/main" val="47186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727A323-86D1-4D5C-B299-B8FA56E6F448}"/>
              </a:ext>
            </a:extLst>
          </p:cNvPr>
          <p:cNvSpPr/>
          <p:nvPr/>
        </p:nvSpPr>
        <p:spPr>
          <a:xfrm>
            <a:off x="4880170" y="5477088"/>
            <a:ext cx="4187802" cy="131228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rgbClr val="0066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833DADF-82C5-4EA3-8804-0E900B8AB6A3}"/>
              </a:ext>
            </a:extLst>
          </p:cNvPr>
          <p:cNvSpPr/>
          <p:nvPr/>
        </p:nvSpPr>
        <p:spPr>
          <a:xfrm>
            <a:off x="1019627" y="2332811"/>
            <a:ext cx="35157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Gli enti territoriali sono quelli definiti dall’art. 114 della Costituzione.</a:t>
            </a:r>
          </a:p>
          <a:p>
            <a:pPr algn="just"/>
            <a:endParaRPr lang="it-IT" sz="1400" dirty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Per essi </a:t>
            </a:r>
            <a:r>
              <a:rPr lang="it-IT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il territorio rappresenta l’elemento costitutivo</a:t>
            </a:r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 in quanto i sui confini amministrativi ne definiscono anche l’ambito in cui esercitare le proprie competenze, tra cui </a:t>
            </a:r>
            <a:r>
              <a:rPr lang="it-IT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la pianificazione del territorio e l’urbanistica</a:t>
            </a:r>
          </a:p>
          <a:p>
            <a:pPr algn="just"/>
            <a:endParaRPr lang="it-IT" sz="1400" dirty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Le caratteristiche principali di questi enti sono:</a:t>
            </a:r>
          </a:p>
          <a:p>
            <a:pPr algn="just"/>
            <a:r>
              <a:rPr lang="it-IT" sz="1600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l'appartenenza </a:t>
            </a:r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ovvero il vincolo che lega i cittadini necessariamente tutti coloro che risiedono stabilmente in un dato territorio; </a:t>
            </a:r>
          </a:p>
          <a:p>
            <a:pPr algn="just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la capacità di emanare atti amministrativi </a:t>
            </a:r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estendendo l'attività amministrativa statale fino al livello del cittadino. </a:t>
            </a:r>
          </a:p>
          <a:p>
            <a:pPr algn="just"/>
            <a:r>
              <a:rPr lang="it-IT" sz="1400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 </a:t>
            </a:r>
            <a:r>
              <a:rPr lang="it-IT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l’ autonomia politica, amministrativa (regolamentare) e finanziaria. </a:t>
            </a:r>
            <a:endParaRPr lang="it-IT" sz="1400" b="1" i="0" dirty="0">
              <a:solidFill>
                <a:srgbClr val="33333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5F85167-911A-4FB7-8E95-49980E74637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044742" y="2916906"/>
            <a:ext cx="4752432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enti territoriali e il governo del territorio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4C52425-B6A6-46D7-AD16-37739802EA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4948" y="4838015"/>
            <a:ext cx="336235" cy="336235"/>
          </a:xfrm>
          <a:prstGeom prst="rect">
            <a:avLst/>
          </a:prstGeom>
        </p:spPr>
      </p:pic>
      <p:sp>
        <p:nvSpPr>
          <p:cNvPr id="18" name="Freccia a pentagono 17">
            <a:extLst>
              <a:ext uri="{FF2B5EF4-FFF2-40B4-BE49-F238E27FC236}">
                <a16:creationId xmlns:a16="http://schemas.microsoft.com/office/drawing/2014/main" id="{300988FF-7EC3-4866-BA38-137065D01795}"/>
              </a:ext>
            </a:extLst>
          </p:cNvPr>
          <p:cNvSpPr/>
          <p:nvPr/>
        </p:nvSpPr>
        <p:spPr>
          <a:xfrm>
            <a:off x="1046646" y="1423045"/>
            <a:ext cx="3414443" cy="683127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E2D97F0-7C7A-4EC2-9171-1F3548F82D5E}"/>
              </a:ext>
            </a:extLst>
          </p:cNvPr>
          <p:cNvSpPr/>
          <p:nvPr/>
        </p:nvSpPr>
        <p:spPr>
          <a:xfrm>
            <a:off x="1161615" y="1579942"/>
            <a:ext cx="1765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enti territoriali</a:t>
            </a:r>
          </a:p>
        </p:txBody>
      </p:sp>
      <p:sp>
        <p:nvSpPr>
          <p:cNvPr id="20" name="Freccia a pentagono 19">
            <a:extLst>
              <a:ext uri="{FF2B5EF4-FFF2-40B4-BE49-F238E27FC236}">
                <a16:creationId xmlns:a16="http://schemas.microsoft.com/office/drawing/2014/main" id="{AB0D27C2-3E4E-418F-82CE-BBD05924063B}"/>
              </a:ext>
            </a:extLst>
          </p:cNvPr>
          <p:cNvSpPr/>
          <p:nvPr/>
        </p:nvSpPr>
        <p:spPr>
          <a:xfrm>
            <a:off x="4955520" y="1423045"/>
            <a:ext cx="3896099" cy="683127"/>
          </a:xfrm>
          <a:prstGeom prst="homePlate">
            <a:avLst/>
          </a:prstGeom>
          <a:solidFill>
            <a:srgbClr val="DEE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DB77AE4-F49E-47C1-952E-E514E1EB4091}"/>
              </a:ext>
            </a:extLst>
          </p:cNvPr>
          <p:cNvSpPr/>
          <p:nvPr/>
        </p:nvSpPr>
        <p:spPr>
          <a:xfrm>
            <a:off x="5090341" y="1562405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Il governo del territorio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F99CDF1-8679-4985-805E-7069B475B758}"/>
              </a:ext>
            </a:extLst>
          </p:cNvPr>
          <p:cNvSpPr/>
          <p:nvPr/>
        </p:nvSpPr>
        <p:spPr>
          <a:xfrm>
            <a:off x="4880170" y="2522188"/>
            <a:ext cx="816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Lo Stato </a:t>
            </a:r>
            <a:endParaRPr lang="it-IT" sz="140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2D03A27-5A09-4677-A23C-205BD08E1693}"/>
              </a:ext>
            </a:extLst>
          </p:cNvPr>
          <p:cNvSpPr/>
          <p:nvPr/>
        </p:nvSpPr>
        <p:spPr>
          <a:xfrm>
            <a:off x="4869755" y="3662424"/>
            <a:ext cx="938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Le Regioni</a:t>
            </a:r>
            <a:endParaRPr lang="it-IT" sz="1400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7F21ACC-1A86-4DA6-B122-C413E2F86E5D}"/>
              </a:ext>
            </a:extLst>
          </p:cNvPr>
          <p:cNvSpPr/>
          <p:nvPr/>
        </p:nvSpPr>
        <p:spPr>
          <a:xfrm>
            <a:off x="4855209" y="4543776"/>
            <a:ext cx="1315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Le Province città metropolitane </a:t>
            </a:r>
            <a:endParaRPr lang="it-IT" sz="1400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743B9DFB-06F7-4028-8BBC-365A7ADDA56E}"/>
              </a:ext>
            </a:extLst>
          </p:cNvPr>
          <p:cNvSpPr/>
          <p:nvPr/>
        </p:nvSpPr>
        <p:spPr>
          <a:xfrm>
            <a:off x="4955521" y="5683900"/>
            <a:ext cx="1079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I comuni singoli o associati</a:t>
            </a:r>
            <a:endParaRPr lang="it-IT" sz="1400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166AD09F-3628-4B6B-A209-0CBE89162C04}"/>
              </a:ext>
            </a:extLst>
          </p:cNvPr>
          <p:cNvSpPr/>
          <p:nvPr/>
        </p:nvSpPr>
        <p:spPr>
          <a:xfrm>
            <a:off x="5902215" y="2229800"/>
            <a:ext cx="30746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</a:rPr>
              <a:t>Definisce con legge nazionale i principi generali per il governo del territorio cui devono conformarsi gli altri enti</a:t>
            </a:r>
          </a:p>
          <a:p>
            <a:pPr algn="just"/>
            <a:r>
              <a:rPr lang="it-IT" sz="1400" dirty="0">
                <a:latin typeface="Arial Narrow" panose="020B0606020202030204" pitchFamily="34" charset="0"/>
              </a:rPr>
              <a:t>(legge fondamentale urbanistica 1150/42)</a:t>
            </a:r>
            <a:endParaRPr lang="it-IT" sz="14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D50044D8-3BC4-44B8-AD12-9FA52694728F}"/>
              </a:ext>
            </a:extLst>
          </p:cNvPr>
          <p:cNvSpPr/>
          <p:nvPr/>
        </p:nvSpPr>
        <p:spPr>
          <a:xfrm>
            <a:off x="5965299" y="3307535"/>
            <a:ext cx="30115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</a:rPr>
              <a:t>Sulla base dei principi generali formula la propria legge sul governo territorio e con il proprio strumento definisce le regole e le strategie di gestione unitaria del territorio regionale.</a:t>
            </a:r>
            <a:endParaRPr lang="it-IT" sz="140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2ED533C-9A7C-4932-BED7-641D3C8DBAE1}"/>
              </a:ext>
            </a:extLst>
          </p:cNvPr>
          <p:cNvSpPr/>
          <p:nvPr/>
        </p:nvSpPr>
        <p:spPr>
          <a:xfrm>
            <a:off x="6034540" y="5477088"/>
            <a:ext cx="29422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</a:rPr>
              <a:t>Danno attuazione alla legge regionale, si conformano agli strumenti regionali,  e con il proprio strumento definiscono il progetto di territorio che attuano attraverso la strumentazione urbanistica di dettaglio</a:t>
            </a:r>
            <a:endParaRPr lang="it-IT" sz="140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45EE92C-E3C9-40F2-806A-697E77DDF34B}"/>
              </a:ext>
            </a:extLst>
          </p:cNvPr>
          <p:cNvSpPr/>
          <p:nvPr/>
        </p:nvSpPr>
        <p:spPr>
          <a:xfrm>
            <a:off x="6034540" y="4630433"/>
            <a:ext cx="28808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 Narrow" panose="020B0606020202030204" pitchFamily="34" charset="0"/>
              </a:rPr>
              <a:t>Danno attuazione alla legge regionale e con il proprio strumento definiscono le linee di assetto provinciale/metropolitano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85732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A63C6CD-8E7F-4E2E-8A35-2CCDE17171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044742" y="2916906"/>
            <a:ext cx="4752432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PIANO STRUTTURALE INTERCOMUNALE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DC2D62D-94C8-4B4C-B9C9-BDE4A256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4948" y="4838015"/>
            <a:ext cx="336235" cy="336235"/>
          </a:xfrm>
          <a:prstGeom prst="rect">
            <a:avLst/>
          </a:prstGeom>
        </p:spPr>
      </p:pic>
      <p:pic>
        <p:nvPicPr>
          <p:cNvPr id="1026" name="Picture 2" descr="Risultato immagini per regione toscana&quot;">
            <a:extLst>
              <a:ext uri="{FF2B5EF4-FFF2-40B4-BE49-F238E27FC236}">
                <a16:creationId xmlns:a16="http://schemas.microsoft.com/office/drawing/2014/main" id="{C11D20FE-A6EC-4CB3-8919-40E5D5557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r="16069" b="28884"/>
          <a:stretch/>
        </p:blipFill>
        <p:spPr bwMode="auto">
          <a:xfrm>
            <a:off x="1190297" y="2222580"/>
            <a:ext cx="1545021" cy="157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provincia di pisa&quot;">
            <a:extLst>
              <a:ext uri="{FF2B5EF4-FFF2-40B4-BE49-F238E27FC236}">
                <a16:creationId xmlns:a16="http://schemas.microsoft.com/office/drawing/2014/main" id="{D30D6E14-9DE2-4660-B1ED-F1F07525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42" y="2295301"/>
            <a:ext cx="1142410" cy="13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o immagini per comune di Pisa&quot;">
            <a:extLst>
              <a:ext uri="{FF2B5EF4-FFF2-40B4-BE49-F238E27FC236}">
                <a16:creationId xmlns:a16="http://schemas.microsoft.com/office/drawing/2014/main" id="{019DA357-035C-490A-9AA4-A1B593EFC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1" b="54704"/>
          <a:stretch/>
        </p:blipFill>
        <p:spPr bwMode="auto">
          <a:xfrm>
            <a:off x="6980189" y="2078738"/>
            <a:ext cx="1401652" cy="15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0FC51C1-F599-445D-8346-BC6F7117D06F}"/>
              </a:ext>
            </a:extLst>
          </p:cNvPr>
          <p:cNvSpPr/>
          <p:nvPr/>
        </p:nvSpPr>
        <p:spPr>
          <a:xfrm>
            <a:off x="1595084" y="3832057"/>
            <a:ext cx="10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LA REGIONE</a:t>
            </a:r>
            <a:endParaRPr lang="it-IT" sz="14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D95CB4F-6AE6-4FEB-B3B9-8A78A3291D34}"/>
              </a:ext>
            </a:extLst>
          </p:cNvPr>
          <p:cNvSpPr/>
          <p:nvPr/>
        </p:nvSpPr>
        <p:spPr>
          <a:xfrm>
            <a:off x="4452442" y="3829326"/>
            <a:ext cx="12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LA PROVINCIA</a:t>
            </a:r>
            <a:endParaRPr lang="it-IT" sz="14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5EA1B1B-118B-4248-AA54-839CC4B878A2}"/>
              </a:ext>
            </a:extLst>
          </p:cNvPr>
          <p:cNvSpPr/>
          <p:nvPr/>
        </p:nvSpPr>
        <p:spPr>
          <a:xfrm>
            <a:off x="6303254" y="3829326"/>
            <a:ext cx="24913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I COMUNI SINGOLI O ASSOCIATI</a:t>
            </a:r>
            <a:endParaRPr lang="it-IT" sz="14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1CD11D6-6A4C-445B-8287-02B163F19189}"/>
              </a:ext>
            </a:extLst>
          </p:cNvPr>
          <p:cNvSpPr/>
          <p:nvPr/>
        </p:nvSpPr>
        <p:spPr>
          <a:xfrm>
            <a:off x="828953" y="4206130"/>
            <a:ext cx="30966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 Narrow" panose="020B0606020202030204" pitchFamily="34" charset="0"/>
              </a:rPr>
              <a:t>Legifera in materia di governo del territorio:</a:t>
            </a:r>
          </a:p>
          <a:p>
            <a:r>
              <a:rPr lang="it-IT" sz="1400" dirty="0">
                <a:latin typeface="Arial Narrow" panose="020B0606020202030204" pitchFamily="34" charset="0"/>
              </a:rPr>
              <a:t>TRE GENERAZIONI DI LEGGI</a:t>
            </a:r>
          </a:p>
          <a:p>
            <a:r>
              <a:rPr lang="it-IT" sz="1400" dirty="0">
                <a:latin typeface="Arial Narrow" panose="020B0606020202030204" pitchFamily="34" charset="0"/>
              </a:rPr>
              <a:t>Legge regionale 5/1995</a:t>
            </a:r>
          </a:p>
          <a:p>
            <a:r>
              <a:rPr lang="it-IT" sz="1400" dirty="0">
                <a:latin typeface="Arial Narrow" panose="020B0606020202030204" pitchFamily="34" charset="0"/>
              </a:rPr>
              <a:t>Legge regionale 1/2005</a:t>
            </a: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Legge regionale 65/2014 </a:t>
            </a:r>
          </a:p>
          <a:p>
            <a:endParaRPr lang="it-IT" sz="1400" dirty="0">
              <a:latin typeface="Arial Narrow" panose="020B0606020202030204" pitchFamily="34" charset="0"/>
            </a:endParaRPr>
          </a:p>
          <a:p>
            <a:r>
              <a:rPr lang="it-IT" sz="1400" dirty="0">
                <a:latin typeface="Arial Narrow" panose="020B0606020202030204" pitchFamily="34" charset="0"/>
              </a:rPr>
              <a:t>Redige il proprio strumento di programmazione territoriale</a:t>
            </a: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Piano di Indirizzo Territoriale (PIT) con valore di Piano Paesaggistico (PPR)</a:t>
            </a:r>
            <a:endParaRPr lang="it-IT" sz="1400" b="1" dirty="0">
              <a:solidFill>
                <a:srgbClr val="C0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C2FE682-5B24-429F-9D0A-717415DC4223}"/>
              </a:ext>
            </a:extLst>
          </p:cNvPr>
          <p:cNvSpPr/>
          <p:nvPr/>
        </p:nvSpPr>
        <p:spPr>
          <a:xfrm>
            <a:off x="4024647" y="4193235"/>
            <a:ext cx="22786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 Narrow" panose="020B0606020202030204" pitchFamily="34" charset="0"/>
              </a:rPr>
              <a:t>Redige il proprio strumento di coordinamento territoriale</a:t>
            </a: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Piano di Coordinamento Territoriale (PTC)</a:t>
            </a:r>
          </a:p>
          <a:p>
            <a:r>
              <a:rPr lang="it-IT" sz="1200" dirty="0">
                <a:latin typeface="Arial Narrow" panose="020B0606020202030204" pitchFamily="34" charset="0"/>
              </a:rPr>
              <a:t>(depotenziato da legge nazionale e regionale)</a:t>
            </a:r>
            <a:endParaRPr lang="it-IT" sz="1200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259C8FF-1563-454E-9AC9-D7098BE53703}"/>
              </a:ext>
            </a:extLst>
          </p:cNvPr>
          <p:cNvSpPr/>
          <p:nvPr/>
        </p:nvSpPr>
        <p:spPr>
          <a:xfrm>
            <a:off x="6229188" y="4206130"/>
            <a:ext cx="290365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 Narrow" panose="020B0606020202030204" pitchFamily="34" charset="0"/>
              </a:rPr>
              <a:t>Redigono il proprio strumento di pianificazione territoriale</a:t>
            </a: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Piano Strutturale (PS)</a:t>
            </a: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Piano Strutturale Intercomunale (PSI)</a:t>
            </a:r>
          </a:p>
          <a:p>
            <a:r>
              <a:rPr lang="it-IT" sz="1200" dirty="0">
                <a:latin typeface="Arial Narrow" panose="020B0606020202030204" pitchFamily="34" charset="0"/>
              </a:rPr>
              <a:t>cui danno attuazione attraverso il</a:t>
            </a:r>
          </a:p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Piano Operativo Comunale (POC)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56826A0-B52E-4D89-A702-7498783B6DB9}"/>
              </a:ext>
            </a:extLst>
          </p:cNvPr>
          <p:cNvGrpSpPr/>
          <p:nvPr/>
        </p:nvGrpSpPr>
        <p:grpSpPr>
          <a:xfrm>
            <a:off x="887891" y="1385316"/>
            <a:ext cx="3896099" cy="683127"/>
            <a:chOff x="931347" y="1395611"/>
            <a:chExt cx="3896099" cy="683127"/>
          </a:xfrm>
        </p:grpSpPr>
        <p:sp>
          <p:nvSpPr>
            <p:cNvPr id="25" name="Freccia a pentagono 24">
              <a:extLst>
                <a:ext uri="{FF2B5EF4-FFF2-40B4-BE49-F238E27FC236}">
                  <a16:creationId xmlns:a16="http://schemas.microsoft.com/office/drawing/2014/main" id="{1A65044B-B290-4C86-8AFE-7C042D798E03}"/>
                </a:ext>
              </a:extLst>
            </p:cNvPr>
            <p:cNvSpPr/>
            <p:nvPr/>
          </p:nvSpPr>
          <p:spPr>
            <a:xfrm>
              <a:off x="931347" y="1395611"/>
              <a:ext cx="3896099" cy="683127"/>
            </a:xfrm>
            <a:prstGeom prst="homePlate">
              <a:avLst/>
            </a:prstGeom>
            <a:solidFill>
              <a:srgbClr val="DEE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43C45504-9DE9-464D-A0EF-7C8EABEFB4C8}"/>
                </a:ext>
              </a:extLst>
            </p:cNvPr>
            <p:cNvSpPr/>
            <p:nvPr/>
          </p:nvSpPr>
          <p:spPr>
            <a:xfrm>
              <a:off x="1019627" y="1539453"/>
              <a:ext cx="35523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Il governo del territorio: chi fa cosa?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85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8081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A63C6CD-8E7F-4E2E-8A35-2CCDE17171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044742" y="2916906"/>
            <a:ext cx="4752432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enti territoriali e il governo del territorio</a:t>
            </a:r>
            <a:endParaRPr lang="it-IT" alt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DC2D62D-94C8-4B4C-B9C9-BDE4A256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96">
            <a:off x="384948" y="4838015"/>
            <a:ext cx="336235" cy="33623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0FC51C1-F599-445D-8346-BC6F7117D06F}"/>
              </a:ext>
            </a:extLst>
          </p:cNvPr>
          <p:cNvSpPr/>
          <p:nvPr/>
        </p:nvSpPr>
        <p:spPr>
          <a:xfrm>
            <a:off x="1406783" y="3477526"/>
            <a:ext cx="1768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Elaborati documentali </a:t>
            </a:r>
            <a:endParaRPr lang="it-IT" sz="14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5EA1B1B-118B-4248-AA54-839CC4B878A2}"/>
              </a:ext>
            </a:extLst>
          </p:cNvPr>
          <p:cNvSpPr/>
          <p:nvPr/>
        </p:nvSpPr>
        <p:spPr>
          <a:xfrm>
            <a:off x="6621485" y="4162098"/>
            <a:ext cx="20633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Disciplina: norme tecniche</a:t>
            </a:r>
            <a:endParaRPr lang="it-IT" sz="14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1CD11D6-6A4C-445B-8287-02B163F19189}"/>
              </a:ext>
            </a:extLst>
          </p:cNvPr>
          <p:cNvSpPr/>
          <p:nvPr/>
        </p:nvSpPr>
        <p:spPr>
          <a:xfrm>
            <a:off x="788071" y="3834810"/>
            <a:ext cx="31060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 Narrow" panose="020B0606020202030204" pitchFamily="34" charset="0"/>
              </a:rPr>
              <a:t>Relazioni e studi relativi a specifici temi:</a:t>
            </a:r>
          </a:p>
          <a:p>
            <a:pPr marL="285750" indent="-285750">
              <a:buFontTx/>
              <a:buChar char="-"/>
            </a:pPr>
            <a:r>
              <a:rPr lang="it-IT" sz="1400" b="1" dirty="0">
                <a:latin typeface="Arial Narrow" panose="020B0606020202030204" pitchFamily="34" charset="0"/>
              </a:rPr>
              <a:t>urbanistici:</a:t>
            </a:r>
            <a:r>
              <a:rPr lang="it-IT" sz="1400" dirty="0">
                <a:latin typeface="Arial Narrow" panose="020B0606020202030204" pitchFamily="34" charset="0"/>
              </a:rPr>
              <a:t> infrastrutture e mobilità, spazi pubblici, disponibilità del patrimonio edilizio e suo utilizzo tendenze economiche o demografiche</a:t>
            </a:r>
          </a:p>
          <a:p>
            <a:pPr marL="285750" indent="-285750">
              <a:buFontTx/>
              <a:buChar char="-"/>
            </a:pPr>
            <a:r>
              <a:rPr lang="it-IT" sz="1400" b="1" dirty="0">
                <a:latin typeface="Arial Narrow" panose="020B0606020202030204" pitchFamily="34" charset="0"/>
              </a:rPr>
              <a:t>ambientali</a:t>
            </a:r>
            <a:r>
              <a:rPr lang="it-IT" sz="1400" dirty="0">
                <a:latin typeface="Arial Narrow" panose="020B0606020202030204" pitchFamily="34" charset="0"/>
              </a:rPr>
              <a:t> qualità dell’aria e delle acque, livelli di inquinamento, biodiversità, </a:t>
            </a:r>
          </a:p>
          <a:p>
            <a:pPr marL="285750" indent="-285750">
              <a:buFontTx/>
              <a:buChar char="-"/>
            </a:pPr>
            <a:r>
              <a:rPr lang="it-IT" sz="1400" b="1" dirty="0">
                <a:latin typeface="Arial Narrow" panose="020B0606020202030204" pitchFamily="34" charset="0"/>
              </a:rPr>
              <a:t>paesaggistici</a:t>
            </a:r>
            <a:r>
              <a:rPr lang="it-IT" sz="1400" dirty="0">
                <a:latin typeface="Arial Narrow" panose="020B0606020202030204" pitchFamily="34" charset="0"/>
              </a:rPr>
              <a:t>: ricognizione dei vincoli e degli edifici di valore, particolari aspetti legati alla percezione</a:t>
            </a:r>
          </a:p>
          <a:p>
            <a:pPr marL="285750" indent="-285750">
              <a:buFontTx/>
              <a:buChar char="-"/>
            </a:pPr>
            <a:r>
              <a:rPr lang="it-IT" sz="1400" dirty="0">
                <a:latin typeface="Arial Narrow" panose="020B0606020202030204" pitchFamily="34" charset="0"/>
              </a:rPr>
              <a:t>tutela del suolo: rischi idro-geomorfologici e sismici</a:t>
            </a:r>
          </a:p>
          <a:p>
            <a:pPr marL="285750" indent="-285750">
              <a:buFontTx/>
              <a:buChar char="-"/>
            </a:pP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C2FE682-5B24-429F-9D0A-717415DC4223}"/>
              </a:ext>
            </a:extLst>
          </p:cNvPr>
          <p:cNvSpPr/>
          <p:nvPr/>
        </p:nvSpPr>
        <p:spPr>
          <a:xfrm>
            <a:off x="3861783" y="4718400"/>
            <a:ext cx="22786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 Narrow" panose="020B0606020202030204" pitchFamily="34" charset="0"/>
              </a:rPr>
              <a:t>L’apparato cartografico visualizza su una carta di base:</a:t>
            </a:r>
          </a:p>
          <a:p>
            <a:pPr marL="285750" indent="-285750">
              <a:buFontTx/>
              <a:buChar char="-"/>
            </a:pPr>
            <a:r>
              <a:rPr lang="it-IT" sz="1400" dirty="0">
                <a:latin typeface="Arial Narrow" panose="020B0606020202030204" pitchFamily="34" charset="0"/>
              </a:rPr>
              <a:t>Alcuni temi desunti dall’apparato documentale </a:t>
            </a:r>
          </a:p>
          <a:p>
            <a:pPr marL="285750" indent="-285750">
              <a:buFontTx/>
              <a:buChar char="-"/>
            </a:pPr>
            <a:r>
              <a:rPr lang="it-IT" sz="1400" dirty="0">
                <a:latin typeface="Arial Narrow" panose="020B0606020202030204" pitchFamily="34" charset="0"/>
              </a:rPr>
              <a:t>I valori del territorio che compongono la parte statutaria del piano</a:t>
            </a:r>
          </a:p>
          <a:p>
            <a:pPr marL="285750" indent="-285750">
              <a:buFontTx/>
              <a:buChar char="-"/>
            </a:pPr>
            <a:r>
              <a:rPr lang="it-IT" sz="1400" dirty="0">
                <a:latin typeface="Arial Narrow" panose="020B0606020202030204" pitchFamily="34" charset="0"/>
              </a:rPr>
              <a:t>Le strategie dello sviluppo</a:t>
            </a:r>
          </a:p>
          <a:p>
            <a:pPr marL="171450" indent="-171450">
              <a:buFontTx/>
              <a:buChar char="-"/>
            </a:pPr>
            <a:endParaRPr lang="it-IT" sz="1200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259C8FF-1563-454E-9AC9-D7098BE53703}"/>
              </a:ext>
            </a:extLst>
          </p:cNvPr>
          <p:cNvSpPr/>
          <p:nvPr/>
        </p:nvSpPr>
        <p:spPr>
          <a:xfrm>
            <a:off x="6238384" y="4556764"/>
            <a:ext cx="28295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 Narrow" panose="020B0606020202030204" pitchFamily="34" charset="0"/>
              </a:rPr>
              <a:t>La normativa ha la struttura di una legge: è fatta di titoli, capi e articoli e contiene norme di indirizzo e regole prescrittive cui deve attenersi lo strumento urbanistico di livello inferiore ed in alcuni casi i singoli cittadini quando vogliono fare un intervento urbanistico-edilizio.</a:t>
            </a:r>
            <a:endParaRPr lang="it-IT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340149D-A2D7-4EAC-9935-BE83CE1741F7}"/>
              </a:ext>
            </a:extLst>
          </p:cNvPr>
          <p:cNvSpPr/>
          <p:nvPr/>
        </p:nvSpPr>
        <p:spPr>
          <a:xfrm>
            <a:off x="4360910" y="4463350"/>
            <a:ext cx="971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Arial Narrow" panose="020B0606020202030204" pitchFamily="34" charset="0"/>
              </a:rPr>
              <a:t>Cartografia</a:t>
            </a:r>
            <a:endParaRPr lang="it-IT" sz="140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D9402CF-9150-450C-AA07-75155A99B0D6}"/>
              </a:ext>
            </a:extLst>
          </p:cNvPr>
          <p:cNvGrpSpPr/>
          <p:nvPr/>
        </p:nvGrpSpPr>
        <p:grpSpPr>
          <a:xfrm>
            <a:off x="887891" y="1358868"/>
            <a:ext cx="3904880" cy="683127"/>
            <a:chOff x="931347" y="1395611"/>
            <a:chExt cx="3904880" cy="683127"/>
          </a:xfrm>
        </p:grpSpPr>
        <p:sp>
          <p:nvSpPr>
            <p:cNvPr id="25" name="Freccia a pentagono 24">
              <a:extLst>
                <a:ext uri="{FF2B5EF4-FFF2-40B4-BE49-F238E27FC236}">
                  <a16:creationId xmlns:a16="http://schemas.microsoft.com/office/drawing/2014/main" id="{7C9D68FB-950C-4C04-AC87-AC9CA133DE9E}"/>
                </a:ext>
              </a:extLst>
            </p:cNvPr>
            <p:cNvSpPr/>
            <p:nvPr/>
          </p:nvSpPr>
          <p:spPr>
            <a:xfrm>
              <a:off x="931347" y="1395611"/>
              <a:ext cx="3896099" cy="683127"/>
            </a:xfrm>
            <a:prstGeom prst="homePlate">
              <a:avLst/>
            </a:prstGeom>
            <a:solidFill>
              <a:srgbClr val="DEE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639C8C7-A262-4C61-A42D-EF57BE5F40E6}"/>
                </a:ext>
              </a:extLst>
            </p:cNvPr>
            <p:cNvSpPr/>
            <p:nvPr/>
          </p:nvSpPr>
          <p:spPr>
            <a:xfrm>
              <a:off x="940128" y="1539453"/>
              <a:ext cx="38960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Da cosa è composto il Piano strutturale</a:t>
              </a:r>
            </a:p>
          </p:txBody>
        </p:sp>
      </p:grpSp>
      <p:pic>
        <p:nvPicPr>
          <p:cNvPr id="5" name="Picture 2" descr="Risultato immagini per documenti&quot;">
            <a:extLst>
              <a:ext uri="{FF2B5EF4-FFF2-40B4-BE49-F238E27FC236}">
                <a16:creationId xmlns:a16="http://schemas.microsoft.com/office/drawing/2014/main" id="{C076415D-DBA8-41CD-9B1B-031A3D1F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65" y="2091502"/>
            <a:ext cx="2063386" cy="137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o immagini per norme&quot;">
            <a:extLst>
              <a:ext uri="{FF2B5EF4-FFF2-40B4-BE49-F238E27FC236}">
                <a16:creationId xmlns:a16="http://schemas.microsoft.com/office/drawing/2014/main" id="{8E49D037-A3FB-4845-9DB2-F36C7124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90" y="2225872"/>
            <a:ext cx="2463314" cy="189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0EAEEFEF-E6F0-4005-8061-99B4C3B568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86" t="5210" r="41960" b="41140"/>
          <a:stretch/>
        </p:blipFill>
        <p:spPr>
          <a:xfrm>
            <a:off x="4080949" y="2107727"/>
            <a:ext cx="1663275" cy="22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96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1846</Words>
  <Application>Microsoft Office PowerPoint</Application>
  <PresentationFormat>Presentazione su schermo (4:3)</PresentationFormat>
  <Paragraphs>199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Century Gothic</vt:lpstr>
      <vt:lpstr>Lucida Handwriting</vt:lpstr>
      <vt:lpstr>Times New Roman</vt:lpstr>
      <vt:lpstr>Vrinda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Sandro Ciabatti</cp:lastModifiedBy>
  <cp:revision>83</cp:revision>
  <dcterms:created xsi:type="dcterms:W3CDTF">2019-11-25T11:07:47Z</dcterms:created>
  <dcterms:modified xsi:type="dcterms:W3CDTF">2020-02-04T14:17:31Z</dcterms:modified>
</cp:coreProperties>
</file>