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9" r:id="rId2"/>
    <p:sldId id="348" r:id="rId3"/>
    <p:sldId id="308" r:id="rId4"/>
    <p:sldId id="309" r:id="rId5"/>
    <p:sldId id="318" r:id="rId6"/>
    <p:sldId id="355" r:id="rId7"/>
    <p:sldId id="367" r:id="rId8"/>
    <p:sldId id="359" r:id="rId9"/>
    <p:sldId id="364" r:id="rId10"/>
    <p:sldId id="368" r:id="rId11"/>
    <p:sldId id="356" r:id="rId12"/>
    <p:sldId id="363" r:id="rId13"/>
    <p:sldId id="357" r:id="rId14"/>
    <p:sldId id="310" r:id="rId15"/>
    <p:sldId id="362" r:id="rId16"/>
    <p:sldId id="311" r:id="rId17"/>
    <p:sldId id="331" r:id="rId18"/>
    <p:sldId id="332" r:id="rId19"/>
    <p:sldId id="333" r:id="rId20"/>
    <p:sldId id="312" r:id="rId21"/>
    <p:sldId id="340" r:id="rId22"/>
    <p:sldId id="338" r:id="rId23"/>
    <p:sldId id="339" r:id="rId24"/>
    <p:sldId id="334" r:id="rId25"/>
    <p:sldId id="337" r:id="rId26"/>
    <p:sldId id="336" r:id="rId27"/>
    <p:sldId id="313" r:id="rId28"/>
    <p:sldId id="351" r:id="rId29"/>
    <p:sldId id="314" r:id="rId30"/>
    <p:sldId id="343" r:id="rId31"/>
    <p:sldId id="353" r:id="rId32"/>
    <p:sldId id="320" r:id="rId33"/>
    <p:sldId id="323" r:id="rId34"/>
    <p:sldId id="325" r:id="rId35"/>
    <p:sldId id="344" r:id="rId36"/>
    <p:sldId id="341" r:id="rId37"/>
    <p:sldId id="354" r:id="rId38"/>
    <p:sldId id="365" r:id="rId39"/>
    <p:sldId id="366" r:id="rId4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4"/>
  </p:normalViewPr>
  <p:slideViewPr>
    <p:cSldViewPr snapToGrid="0" snapToObjects="1">
      <p:cViewPr>
        <p:scale>
          <a:sx n="90" d="100"/>
          <a:sy n="90" d="100"/>
        </p:scale>
        <p:origin x="-20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/Users/giusytiseo/Desktop/Coronavirus_11_02_2020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/Users/giusytiseo/Desktop/Coronavirus_11_02_2020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/Users/giusytiseo/Desktop/Coronavirus_dati_europei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giusytiseo/Desktop/Coronavirus/Coronavirus_dati_con%20casi%20secondari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/Users/giusytiseo/Desktop/Coronavirus_11_02_2020_Europa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Foglio1!$A$2:$A$23</c:f>
              <c:numCache>
                <c:formatCode>d\-mmm</c:formatCode>
                <c:ptCount val="22"/>
                <c:pt idx="0">
                  <c:v>43851.0</c:v>
                </c:pt>
                <c:pt idx="1">
                  <c:v>43852.0</c:v>
                </c:pt>
                <c:pt idx="2">
                  <c:v>43853.0</c:v>
                </c:pt>
                <c:pt idx="3">
                  <c:v>43854.0</c:v>
                </c:pt>
                <c:pt idx="4">
                  <c:v>43855.0</c:v>
                </c:pt>
                <c:pt idx="5">
                  <c:v>43856.0</c:v>
                </c:pt>
                <c:pt idx="6">
                  <c:v>43857.0</c:v>
                </c:pt>
                <c:pt idx="7">
                  <c:v>43858.0</c:v>
                </c:pt>
                <c:pt idx="8">
                  <c:v>43859.0</c:v>
                </c:pt>
                <c:pt idx="9">
                  <c:v>43860.0</c:v>
                </c:pt>
                <c:pt idx="10">
                  <c:v>43861.0</c:v>
                </c:pt>
                <c:pt idx="11">
                  <c:v>43862.0</c:v>
                </c:pt>
                <c:pt idx="12">
                  <c:v>43863.0</c:v>
                </c:pt>
                <c:pt idx="13">
                  <c:v>43864.0</c:v>
                </c:pt>
                <c:pt idx="14">
                  <c:v>43865.0</c:v>
                </c:pt>
                <c:pt idx="15">
                  <c:v>43866.0</c:v>
                </c:pt>
                <c:pt idx="16">
                  <c:v>43867.0</c:v>
                </c:pt>
                <c:pt idx="17">
                  <c:v>43868.0</c:v>
                </c:pt>
                <c:pt idx="18">
                  <c:v>43869.0</c:v>
                </c:pt>
                <c:pt idx="19">
                  <c:v>43870.0</c:v>
                </c:pt>
                <c:pt idx="20">
                  <c:v>43871.0</c:v>
                </c:pt>
                <c:pt idx="21">
                  <c:v>43872.0</c:v>
                </c:pt>
              </c:numCache>
            </c:numRef>
          </c:cat>
          <c:val>
            <c:numRef>
              <c:f>Foglio1!$B$2:$B$23</c:f>
              <c:numCache>
                <c:formatCode>General</c:formatCode>
                <c:ptCount val="22"/>
                <c:pt idx="0">
                  <c:v>282.0</c:v>
                </c:pt>
                <c:pt idx="1">
                  <c:v>314.0</c:v>
                </c:pt>
                <c:pt idx="2">
                  <c:v>581.0</c:v>
                </c:pt>
                <c:pt idx="3">
                  <c:v>846.0</c:v>
                </c:pt>
                <c:pt idx="4">
                  <c:v>1320.0</c:v>
                </c:pt>
                <c:pt idx="5">
                  <c:v>2014.0</c:v>
                </c:pt>
                <c:pt idx="6">
                  <c:v>2798.0</c:v>
                </c:pt>
                <c:pt idx="7">
                  <c:v>4593.0</c:v>
                </c:pt>
                <c:pt idx="8">
                  <c:v>6065.0</c:v>
                </c:pt>
                <c:pt idx="9">
                  <c:v>7818.0</c:v>
                </c:pt>
                <c:pt idx="10">
                  <c:v>9826.0</c:v>
                </c:pt>
                <c:pt idx="11">
                  <c:v>11953.0</c:v>
                </c:pt>
                <c:pt idx="12">
                  <c:v>14557.0</c:v>
                </c:pt>
                <c:pt idx="13">
                  <c:v>17391.0</c:v>
                </c:pt>
                <c:pt idx="14">
                  <c:v>20630.0</c:v>
                </c:pt>
                <c:pt idx="15">
                  <c:v>24554.0</c:v>
                </c:pt>
                <c:pt idx="16">
                  <c:v>28276.0</c:v>
                </c:pt>
                <c:pt idx="17">
                  <c:v>31481.0</c:v>
                </c:pt>
                <c:pt idx="18">
                  <c:v>34886.0</c:v>
                </c:pt>
                <c:pt idx="19">
                  <c:v>37558.0</c:v>
                </c:pt>
                <c:pt idx="20">
                  <c:v>40554.0</c:v>
                </c:pt>
                <c:pt idx="21">
                  <c:v>42968.0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6E-6A40-A237-22F5BDD2EF2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Cina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Foglio1!$A$2:$A$23</c:f>
              <c:numCache>
                <c:formatCode>d\-mmm</c:formatCode>
                <c:ptCount val="22"/>
                <c:pt idx="0">
                  <c:v>43851.0</c:v>
                </c:pt>
                <c:pt idx="1">
                  <c:v>43852.0</c:v>
                </c:pt>
                <c:pt idx="2">
                  <c:v>43853.0</c:v>
                </c:pt>
                <c:pt idx="3">
                  <c:v>43854.0</c:v>
                </c:pt>
                <c:pt idx="4">
                  <c:v>43855.0</c:v>
                </c:pt>
                <c:pt idx="5">
                  <c:v>43856.0</c:v>
                </c:pt>
                <c:pt idx="6">
                  <c:v>43857.0</c:v>
                </c:pt>
                <c:pt idx="7">
                  <c:v>43858.0</c:v>
                </c:pt>
                <c:pt idx="8">
                  <c:v>43859.0</c:v>
                </c:pt>
                <c:pt idx="9">
                  <c:v>43860.0</c:v>
                </c:pt>
                <c:pt idx="10">
                  <c:v>43861.0</c:v>
                </c:pt>
                <c:pt idx="11">
                  <c:v>43862.0</c:v>
                </c:pt>
                <c:pt idx="12">
                  <c:v>43863.0</c:v>
                </c:pt>
                <c:pt idx="13">
                  <c:v>43864.0</c:v>
                </c:pt>
                <c:pt idx="14">
                  <c:v>43865.0</c:v>
                </c:pt>
                <c:pt idx="15">
                  <c:v>43866.0</c:v>
                </c:pt>
                <c:pt idx="16">
                  <c:v>43867.0</c:v>
                </c:pt>
                <c:pt idx="17">
                  <c:v>43868.0</c:v>
                </c:pt>
                <c:pt idx="18">
                  <c:v>43869.0</c:v>
                </c:pt>
                <c:pt idx="19">
                  <c:v>43870.0</c:v>
                </c:pt>
                <c:pt idx="20">
                  <c:v>43871.0</c:v>
                </c:pt>
                <c:pt idx="21">
                  <c:v>43872.0</c:v>
                </c:pt>
              </c:numCache>
            </c:numRef>
          </c:cat>
          <c:val>
            <c:numRef>
              <c:f>Foglio1!$C$2:$C$23</c:f>
              <c:numCache>
                <c:formatCode>General</c:formatCode>
                <c:ptCount val="22"/>
                <c:pt idx="0">
                  <c:v>278.0</c:v>
                </c:pt>
                <c:pt idx="1">
                  <c:v>309.0</c:v>
                </c:pt>
                <c:pt idx="2">
                  <c:v>571.0</c:v>
                </c:pt>
                <c:pt idx="3">
                  <c:v>830.0</c:v>
                </c:pt>
                <c:pt idx="4">
                  <c:v>1297.0</c:v>
                </c:pt>
                <c:pt idx="5">
                  <c:v>1985.0</c:v>
                </c:pt>
                <c:pt idx="6">
                  <c:v>2761.0</c:v>
                </c:pt>
                <c:pt idx="7">
                  <c:v>4537.0</c:v>
                </c:pt>
                <c:pt idx="8">
                  <c:v>5997.0</c:v>
                </c:pt>
                <c:pt idx="9">
                  <c:v>7736.0</c:v>
                </c:pt>
                <c:pt idx="10">
                  <c:v>9720.0</c:v>
                </c:pt>
                <c:pt idx="11">
                  <c:v>11821.0</c:v>
                </c:pt>
                <c:pt idx="12">
                  <c:v>14411.0</c:v>
                </c:pt>
                <c:pt idx="13">
                  <c:v>17238.0</c:v>
                </c:pt>
                <c:pt idx="14">
                  <c:v>20471.0</c:v>
                </c:pt>
                <c:pt idx="15">
                  <c:v>24363.0</c:v>
                </c:pt>
                <c:pt idx="16">
                  <c:v>28060.0</c:v>
                </c:pt>
                <c:pt idx="17">
                  <c:v>31211.0</c:v>
                </c:pt>
                <c:pt idx="18">
                  <c:v>34598.0</c:v>
                </c:pt>
                <c:pt idx="19">
                  <c:v>37251.0</c:v>
                </c:pt>
                <c:pt idx="20">
                  <c:v>40235.0</c:v>
                </c:pt>
                <c:pt idx="21">
                  <c:v>42708.0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6E-6A40-A237-22F5BDD2E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3945160"/>
        <c:axId val="2141861096"/>
      </c:barChart>
      <c:dateAx>
        <c:axId val="2143945160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41861096"/>
        <c:crosses val="autoZero"/>
        <c:auto val="1"/>
        <c:lblOffset val="100"/>
        <c:baseTimeUnit val="days"/>
      </c:dateAx>
      <c:valAx>
        <c:axId val="2141861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43945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Death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1"/>
              <c:layout/>
              <c:tx>
                <c:rich>
                  <a:bodyPr/>
                  <a:lstStyle/>
                  <a:p>
                    <a:r>
                      <a:rPr lang="it-IT" sz="1600" b="1" dirty="0" smtClean="0"/>
                      <a:t>1116</a:t>
                    </a:r>
                    <a:endParaRPr lang="it-IT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Foglio1!$A$2:$A$23</c:f>
              <c:numCache>
                <c:formatCode>d\-mmm</c:formatCode>
                <c:ptCount val="22"/>
                <c:pt idx="0">
                  <c:v>43851.0</c:v>
                </c:pt>
                <c:pt idx="1">
                  <c:v>43852.0</c:v>
                </c:pt>
                <c:pt idx="2">
                  <c:v>43853.0</c:v>
                </c:pt>
                <c:pt idx="3">
                  <c:v>43854.0</c:v>
                </c:pt>
                <c:pt idx="4">
                  <c:v>43855.0</c:v>
                </c:pt>
                <c:pt idx="5">
                  <c:v>43856.0</c:v>
                </c:pt>
                <c:pt idx="6">
                  <c:v>43857.0</c:v>
                </c:pt>
                <c:pt idx="7">
                  <c:v>43858.0</c:v>
                </c:pt>
                <c:pt idx="8">
                  <c:v>43859.0</c:v>
                </c:pt>
                <c:pt idx="9">
                  <c:v>43860.0</c:v>
                </c:pt>
                <c:pt idx="10">
                  <c:v>43861.0</c:v>
                </c:pt>
                <c:pt idx="11">
                  <c:v>43862.0</c:v>
                </c:pt>
                <c:pt idx="12">
                  <c:v>43863.0</c:v>
                </c:pt>
                <c:pt idx="13">
                  <c:v>43864.0</c:v>
                </c:pt>
                <c:pt idx="14">
                  <c:v>43865.0</c:v>
                </c:pt>
                <c:pt idx="15">
                  <c:v>43866.0</c:v>
                </c:pt>
                <c:pt idx="16">
                  <c:v>43867.0</c:v>
                </c:pt>
                <c:pt idx="17">
                  <c:v>43868.0</c:v>
                </c:pt>
                <c:pt idx="18">
                  <c:v>43869.0</c:v>
                </c:pt>
                <c:pt idx="19">
                  <c:v>43870.0</c:v>
                </c:pt>
                <c:pt idx="20">
                  <c:v>43871.0</c:v>
                </c:pt>
                <c:pt idx="21">
                  <c:v>43872.0</c:v>
                </c:pt>
              </c:numCache>
            </c:numRef>
          </c:cat>
          <c:val>
            <c:numRef>
              <c:f>Foglio1!$B$2:$B$23</c:f>
              <c:numCache>
                <c:formatCode>General</c:formatCode>
                <c:ptCount val="22"/>
                <c:pt idx="0">
                  <c:v>6.0</c:v>
                </c:pt>
                <c:pt idx="1">
                  <c:v>6.0</c:v>
                </c:pt>
                <c:pt idx="2">
                  <c:v>17.0</c:v>
                </c:pt>
                <c:pt idx="3">
                  <c:v>25.0</c:v>
                </c:pt>
                <c:pt idx="4">
                  <c:v>41.0</c:v>
                </c:pt>
                <c:pt idx="5">
                  <c:v>56.0</c:v>
                </c:pt>
                <c:pt idx="6">
                  <c:v>80.0</c:v>
                </c:pt>
                <c:pt idx="7">
                  <c:v>106.0</c:v>
                </c:pt>
                <c:pt idx="8">
                  <c:v>132.0</c:v>
                </c:pt>
                <c:pt idx="9">
                  <c:v>170.0</c:v>
                </c:pt>
                <c:pt idx="10">
                  <c:v>213.0</c:v>
                </c:pt>
                <c:pt idx="11">
                  <c:v>259.0</c:v>
                </c:pt>
                <c:pt idx="12">
                  <c:v>305.0</c:v>
                </c:pt>
                <c:pt idx="13">
                  <c:v>362.0</c:v>
                </c:pt>
                <c:pt idx="14">
                  <c:v>426.0</c:v>
                </c:pt>
                <c:pt idx="15">
                  <c:v>492.0</c:v>
                </c:pt>
                <c:pt idx="16">
                  <c:v>565.0</c:v>
                </c:pt>
                <c:pt idx="17">
                  <c:v>638.0</c:v>
                </c:pt>
                <c:pt idx="18">
                  <c:v>724.0</c:v>
                </c:pt>
                <c:pt idx="19">
                  <c:v>813.0</c:v>
                </c:pt>
                <c:pt idx="20">
                  <c:v>910.0</c:v>
                </c:pt>
                <c:pt idx="21">
                  <c:v>1018.0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AA-1B4F-A8F1-4333A01EC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1975784"/>
        <c:axId val="2141979400"/>
      </c:barChart>
      <c:dateAx>
        <c:axId val="2141975784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41979400"/>
        <c:crosses val="autoZero"/>
        <c:auto val="1"/>
        <c:lblOffset val="100"/>
        <c:baseTimeUnit val="days"/>
      </c:dateAx>
      <c:valAx>
        <c:axId val="2141979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41975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rgbClr val="00009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it-IT" dirty="0" smtClean="0"/>
                      <a:t>44.670</a:t>
                    </a:r>
                    <a:endParaRPr lang="it-IT" dirty="0"/>
                  </a:p>
                </c:rich>
              </c:tx>
              <c:spPr>
                <a:solidFill>
                  <a:srgbClr val="FFFFFF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400" b="0"/>
                    </a:pPr>
                    <a:r>
                      <a:rPr lang="it-IT" dirty="0" smtClean="0"/>
                      <a:t>521</a:t>
                    </a:r>
                    <a:endParaRPr lang="it-IT" dirty="0"/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Foglio1!$A$2:$A$5</c:f>
              <c:strCache>
                <c:ptCount val="2"/>
                <c:pt idx="0">
                  <c:v>Cina</c:v>
                </c:pt>
                <c:pt idx="1">
                  <c:v>altri paesi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 formatCode="#,##0">
                  <c:v>40000.0</c:v>
                </c:pt>
                <c:pt idx="1">
                  <c:v>400.0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74024132400117"/>
          <c:y val="0.329546441276696"/>
          <c:w val="0.313630188587538"/>
          <c:h val="0.441924072291355"/>
        </c:manualLayout>
      </c:layout>
      <c:overlay val="0"/>
      <c:txPr>
        <a:bodyPr/>
        <a:lstStyle/>
        <a:p>
          <a:pPr>
            <a:defRPr sz="2400"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Foglio1!$A$2:$A$23</c:f>
              <c:numCache>
                <c:formatCode>d\-mmm</c:formatCode>
                <c:ptCount val="22"/>
                <c:pt idx="0">
                  <c:v>43851.0</c:v>
                </c:pt>
                <c:pt idx="1">
                  <c:v>43852.0</c:v>
                </c:pt>
                <c:pt idx="2">
                  <c:v>43853.0</c:v>
                </c:pt>
                <c:pt idx="3">
                  <c:v>43854.0</c:v>
                </c:pt>
                <c:pt idx="4">
                  <c:v>43855.0</c:v>
                </c:pt>
                <c:pt idx="5">
                  <c:v>43856.0</c:v>
                </c:pt>
                <c:pt idx="6">
                  <c:v>43857.0</c:v>
                </c:pt>
                <c:pt idx="7">
                  <c:v>43858.0</c:v>
                </c:pt>
                <c:pt idx="8">
                  <c:v>43859.0</c:v>
                </c:pt>
                <c:pt idx="9">
                  <c:v>43860.0</c:v>
                </c:pt>
                <c:pt idx="10">
                  <c:v>43861.0</c:v>
                </c:pt>
                <c:pt idx="11">
                  <c:v>43862.0</c:v>
                </c:pt>
                <c:pt idx="12">
                  <c:v>43863.0</c:v>
                </c:pt>
                <c:pt idx="13">
                  <c:v>43864.0</c:v>
                </c:pt>
                <c:pt idx="14">
                  <c:v>43865.0</c:v>
                </c:pt>
                <c:pt idx="15">
                  <c:v>43866.0</c:v>
                </c:pt>
                <c:pt idx="16">
                  <c:v>43867.0</c:v>
                </c:pt>
                <c:pt idx="17">
                  <c:v>43868.0</c:v>
                </c:pt>
                <c:pt idx="18">
                  <c:v>43869.0</c:v>
                </c:pt>
                <c:pt idx="19">
                  <c:v>43870.0</c:v>
                </c:pt>
                <c:pt idx="20">
                  <c:v>43871.0</c:v>
                </c:pt>
                <c:pt idx="21">
                  <c:v>43872.0</c:v>
                </c:pt>
              </c:numCache>
            </c:numRef>
          </c:cat>
          <c:val>
            <c:numRef>
              <c:f>Foglio1!$B$2:$B$23</c:f>
              <c:numCache>
                <c:formatCode>General</c:formatCode>
                <c:ptCount val="2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3.0</c:v>
                </c:pt>
                <c:pt idx="5">
                  <c:v>3.0</c:v>
                </c:pt>
                <c:pt idx="6">
                  <c:v>3.0</c:v>
                </c:pt>
                <c:pt idx="7">
                  <c:v>4.0</c:v>
                </c:pt>
                <c:pt idx="8">
                  <c:v>8.0</c:v>
                </c:pt>
                <c:pt idx="9">
                  <c:v>10.0</c:v>
                </c:pt>
                <c:pt idx="10">
                  <c:v>14.0</c:v>
                </c:pt>
                <c:pt idx="11">
                  <c:v>22.0</c:v>
                </c:pt>
                <c:pt idx="12">
                  <c:v>23.0</c:v>
                </c:pt>
                <c:pt idx="13">
                  <c:v>25.0</c:v>
                </c:pt>
                <c:pt idx="14">
                  <c:v>27.0</c:v>
                </c:pt>
                <c:pt idx="15">
                  <c:v>28.0</c:v>
                </c:pt>
                <c:pt idx="16">
                  <c:v>28.0</c:v>
                </c:pt>
                <c:pt idx="17">
                  <c:v>31.0</c:v>
                </c:pt>
                <c:pt idx="18">
                  <c:v>32.0</c:v>
                </c:pt>
                <c:pt idx="19">
                  <c:v>37.0</c:v>
                </c:pt>
                <c:pt idx="20">
                  <c:v>38.0</c:v>
                </c:pt>
                <c:pt idx="21">
                  <c:v>43.0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5C-C244-B05A-9A3A3D266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3991432"/>
        <c:axId val="2143993016"/>
      </c:barChart>
      <c:dateAx>
        <c:axId val="214399143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43993016"/>
        <c:crosses val="autoZero"/>
        <c:auto val="1"/>
        <c:lblOffset val="100"/>
        <c:baseTimeUnit val="days"/>
      </c:dateAx>
      <c:valAx>
        <c:axId val="214399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43991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Foglio1!$A$2:$A$23</c:f>
              <c:numCache>
                <c:formatCode>d\-mmm</c:formatCode>
                <c:ptCount val="22"/>
                <c:pt idx="0">
                  <c:v>43851.0</c:v>
                </c:pt>
                <c:pt idx="1">
                  <c:v>43852.0</c:v>
                </c:pt>
                <c:pt idx="2">
                  <c:v>43853.0</c:v>
                </c:pt>
                <c:pt idx="3">
                  <c:v>43854.0</c:v>
                </c:pt>
                <c:pt idx="4">
                  <c:v>43855.0</c:v>
                </c:pt>
                <c:pt idx="5">
                  <c:v>43856.0</c:v>
                </c:pt>
                <c:pt idx="6">
                  <c:v>43857.0</c:v>
                </c:pt>
                <c:pt idx="7">
                  <c:v>43858.0</c:v>
                </c:pt>
                <c:pt idx="8">
                  <c:v>43859.0</c:v>
                </c:pt>
                <c:pt idx="9">
                  <c:v>43860.0</c:v>
                </c:pt>
                <c:pt idx="10">
                  <c:v>43861.0</c:v>
                </c:pt>
                <c:pt idx="11">
                  <c:v>43862.0</c:v>
                </c:pt>
                <c:pt idx="12">
                  <c:v>43863.0</c:v>
                </c:pt>
                <c:pt idx="13">
                  <c:v>43864.0</c:v>
                </c:pt>
                <c:pt idx="14">
                  <c:v>43865.0</c:v>
                </c:pt>
                <c:pt idx="15">
                  <c:v>43866.0</c:v>
                </c:pt>
                <c:pt idx="16">
                  <c:v>43867.0</c:v>
                </c:pt>
                <c:pt idx="17">
                  <c:v>43868.0</c:v>
                </c:pt>
                <c:pt idx="18">
                  <c:v>43869.0</c:v>
                </c:pt>
                <c:pt idx="19">
                  <c:v>43870.0</c:v>
                </c:pt>
                <c:pt idx="20">
                  <c:v>43871.0</c:v>
                </c:pt>
                <c:pt idx="21">
                  <c:v>43872.0</c:v>
                </c:pt>
              </c:numCache>
            </c:numRef>
          </c:cat>
          <c:val>
            <c:numRef>
              <c:f>Foglio1!$B$2:$B$23</c:f>
              <c:numCache>
                <c:formatCode>General</c:formatCode>
                <c:ptCount val="2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3.0</c:v>
                </c:pt>
                <c:pt idx="5">
                  <c:v>3.0</c:v>
                </c:pt>
                <c:pt idx="6">
                  <c:v>3.0</c:v>
                </c:pt>
                <c:pt idx="7">
                  <c:v>4.0</c:v>
                </c:pt>
                <c:pt idx="8">
                  <c:v>8.0</c:v>
                </c:pt>
                <c:pt idx="9">
                  <c:v>10.0</c:v>
                </c:pt>
                <c:pt idx="10">
                  <c:v>14.0</c:v>
                </c:pt>
                <c:pt idx="11">
                  <c:v>22.0</c:v>
                </c:pt>
                <c:pt idx="12">
                  <c:v>23.0</c:v>
                </c:pt>
                <c:pt idx="13">
                  <c:v>25.0</c:v>
                </c:pt>
                <c:pt idx="14">
                  <c:v>27.0</c:v>
                </c:pt>
                <c:pt idx="15">
                  <c:v>28.0</c:v>
                </c:pt>
                <c:pt idx="16">
                  <c:v>28.0</c:v>
                </c:pt>
                <c:pt idx="17">
                  <c:v>31.0</c:v>
                </c:pt>
                <c:pt idx="18">
                  <c:v>32.0</c:v>
                </c:pt>
                <c:pt idx="19">
                  <c:v>37.0</c:v>
                </c:pt>
                <c:pt idx="20">
                  <c:v>38.0</c:v>
                </c:pt>
                <c:pt idx="21">
                  <c:v>43.0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4-6D4C-9B4D-837CE531021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Trasmission outside of China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Foglio1!$A$2:$A$23</c:f>
              <c:numCache>
                <c:formatCode>d\-mmm</c:formatCode>
                <c:ptCount val="22"/>
                <c:pt idx="0">
                  <c:v>43851.0</c:v>
                </c:pt>
                <c:pt idx="1">
                  <c:v>43852.0</c:v>
                </c:pt>
                <c:pt idx="2">
                  <c:v>43853.0</c:v>
                </c:pt>
                <c:pt idx="3">
                  <c:v>43854.0</c:v>
                </c:pt>
                <c:pt idx="4">
                  <c:v>43855.0</c:v>
                </c:pt>
                <c:pt idx="5">
                  <c:v>43856.0</c:v>
                </c:pt>
                <c:pt idx="6">
                  <c:v>43857.0</c:v>
                </c:pt>
                <c:pt idx="7">
                  <c:v>43858.0</c:v>
                </c:pt>
                <c:pt idx="8">
                  <c:v>43859.0</c:v>
                </c:pt>
                <c:pt idx="9">
                  <c:v>43860.0</c:v>
                </c:pt>
                <c:pt idx="10">
                  <c:v>43861.0</c:v>
                </c:pt>
                <c:pt idx="11">
                  <c:v>43862.0</c:v>
                </c:pt>
                <c:pt idx="12">
                  <c:v>43863.0</c:v>
                </c:pt>
                <c:pt idx="13">
                  <c:v>43864.0</c:v>
                </c:pt>
                <c:pt idx="14">
                  <c:v>43865.0</c:v>
                </c:pt>
                <c:pt idx="15">
                  <c:v>43866.0</c:v>
                </c:pt>
                <c:pt idx="16">
                  <c:v>43867.0</c:v>
                </c:pt>
                <c:pt idx="17">
                  <c:v>43868.0</c:v>
                </c:pt>
                <c:pt idx="18">
                  <c:v>43869.0</c:v>
                </c:pt>
                <c:pt idx="19">
                  <c:v>43870.0</c:v>
                </c:pt>
                <c:pt idx="20">
                  <c:v>43871.0</c:v>
                </c:pt>
                <c:pt idx="21">
                  <c:v>43872.0</c:v>
                </c:pt>
              </c:numCache>
            </c:numRef>
          </c:cat>
          <c:val>
            <c:numRef>
              <c:f>Foglio1!$C$2:$C$23</c:f>
              <c:numCache>
                <c:formatCode>General</c:formatCode>
                <c:ptCount val="22"/>
                <c:pt idx="13">
                  <c:v>10.0</c:v>
                </c:pt>
                <c:pt idx="14">
                  <c:v>13.0</c:v>
                </c:pt>
                <c:pt idx="15">
                  <c:v>13.0</c:v>
                </c:pt>
                <c:pt idx="16">
                  <c:v>13.0</c:v>
                </c:pt>
                <c:pt idx="17">
                  <c:v>15.0</c:v>
                </c:pt>
                <c:pt idx="18">
                  <c:v>15.0</c:v>
                </c:pt>
                <c:pt idx="19">
                  <c:v>21.0</c:v>
                </c:pt>
                <c:pt idx="20">
                  <c:v>23.0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C4-6D4C-9B4D-837CE53102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62182296"/>
        <c:axId val="2062185880"/>
      </c:barChart>
      <c:dateAx>
        <c:axId val="2062182296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62185880"/>
        <c:crosses val="autoZero"/>
        <c:auto val="1"/>
        <c:lblOffset val="100"/>
        <c:baseTimeUnit val="days"/>
      </c:dateAx>
      <c:valAx>
        <c:axId val="206218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62182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713577223075725"/>
          <c:y val="0.120873522314396"/>
          <c:w val="0.384669161553079"/>
          <c:h val="0.252265830739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Foglio1!$A$2:$A$23</c:f>
              <c:numCache>
                <c:formatCode>d\-mmm</c:formatCode>
                <c:ptCount val="22"/>
                <c:pt idx="0">
                  <c:v>43851.0</c:v>
                </c:pt>
                <c:pt idx="1">
                  <c:v>43852.0</c:v>
                </c:pt>
                <c:pt idx="2">
                  <c:v>43853.0</c:v>
                </c:pt>
                <c:pt idx="3">
                  <c:v>43854.0</c:v>
                </c:pt>
                <c:pt idx="4">
                  <c:v>43855.0</c:v>
                </c:pt>
                <c:pt idx="5">
                  <c:v>43856.0</c:v>
                </c:pt>
                <c:pt idx="6">
                  <c:v>43857.0</c:v>
                </c:pt>
                <c:pt idx="7">
                  <c:v>43858.0</c:v>
                </c:pt>
                <c:pt idx="8">
                  <c:v>43859.0</c:v>
                </c:pt>
                <c:pt idx="9">
                  <c:v>43860.0</c:v>
                </c:pt>
                <c:pt idx="10">
                  <c:v>43861.0</c:v>
                </c:pt>
                <c:pt idx="11">
                  <c:v>43862.0</c:v>
                </c:pt>
                <c:pt idx="12">
                  <c:v>43863.0</c:v>
                </c:pt>
                <c:pt idx="13">
                  <c:v>43864.0</c:v>
                </c:pt>
                <c:pt idx="14">
                  <c:v>43865.0</c:v>
                </c:pt>
                <c:pt idx="15">
                  <c:v>43866.0</c:v>
                </c:pt>
                <c:pt idx="16">
                  <c:v>43867.0</c:v>
                </c:pt>
                <c:pt idx="17">
                  <c:v>43868.0</c:v>
                </c:pt>
                <c:pt idx="18">
                  <c:v>43869.0</c:v>
                </c:pt>
                <c:pt idx="19">
                  <c:v>43870.0</c:v>
                </c:pt>
                <c:pt idx="20">
                  <c:v>43871.0</c:v>
                </c:pt>
                <c:pt idx="21">
                  <c:v>43872.0</c:v>
                </c:pt>
              </c:numCache>
            </c:numRef>
          </c:cat>
          <c:val>
            <c:numRef>
              <c:f>Foglio1!$B$2:$B$23</c:f>
              <c:numCache>
                <c:formatCode>General</c:formatCode>
                <c:ptCount val="2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3.0</c:v>
                </c:pt>
                <c:pt idx="5">
                  <c:v>3.0</c:v>
                </c:pt>
                <c:pt idx="6">
                  <c:v>3.0</c:v>
                </c:pt>
                <c:pt idx="7">
                  <c:v>4.0</c:v>
                </c:pt>
                <c:pt idx="8">
                  <c:v>5.0</c:v>
                </c:pt>
                <c:pt idx="9">
                  <c:v>6.0</c:v>
                </c:pt>
                <c:pt idx="10">
                  <c:v>6.0</c:v>
                </c:pt>
                <c:pt idx="11">
                  <c:v>6.0</c:v>
                </c:pt>
                <c:pt idx="12">
                  <c:v>6.0</c:v>
                </c:pt>
                <c:pt idx="13">
                  <c:v>6.0</c:v>
                </c:pt>
                <c:pt idx="14">
                  <c:v>6.0</c:v>
                </c:pt>
                <c:pt idx="15">
                  <c:v>6.0</c:v>
                </c:pt>
                <c:pt idx="16">
                  <c:v>6.0</c:v>
                </c:pt>
                <c:pt idx="17">
                  <c:v>6.0</c:v>
                </c:pt>
                <c:pt idx="18">
                  <c:v>6.0</c:v>
                </c:pt>
                <c:pt idx="19">
                  <c:v>11.0</c:v>
                </c:pt>
                <c:pt idx="20">
                  <c:v>11.0</c:v>
                </c:pt>
                <c:pt idx="21">
                  <c:v>11.0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2-DC4C-B03D-3F51995175B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Foglio1!$A$2:$A$23</c:f>
              <c:numCache>
                <c:formatCode>d\-mmm</c:formatCode>
                <c:ptCount val="22"/>
                <c:pt idx="0">
                  <c:v>43851.0</c:v>
                </c:pt>
                <c:pt idx="1">
                  <c:v>43852.0</c:v>
                </c:pt>
                <c:pt idx="2">
                  <c:v>43853.0</c:v>
                </c:pt>
                <c:pt idx="3">
                  <c:v>43854.0</c:v>
                </c:pt>
                <c:pt idx="4">
                  <c:v>43855.0</c:v>
                </c:pt>
                <c:pt idx="5">
                  <c:v>43856.0</c:v>
                </c:pt>
                <c:pt idx="6">
                  <c:v>43857.0</c:v>
                </c:pt>
                <c:pt idx="7">
                  <c:v>43858.0</c:v>
                </c:pt>
                <c:pt idx="8">
                  <c:v>43859.0</c:v>
                </c:pt>
                <c:pt idx="9">
                  <c:v>43860.0</c:v>
                </c:pt>
                <c:pt idx="10">
                  <c:v>43861.0</c:v>
                </c:pt>
                <c:pt idx="11">
                  <c:v>43862.0</c:v>
                </c:pt>
                <c:pt idx="12">
                  <c:v>43863.0</c:v>
                </c:pt>
                <c:pt idx="13">
                  <c:v>43864.0</c:v>
                </c:pt>
                <c:pt idx="14">
                  <c:v>43865.0</c:v>
                </c:pt>
                <c:pt idx="15">
                  <c:v>43866.0</c:v>
                </c:pt>
                <c:pt idx="16">
                  <c:v>43867.0</c:v>
                </c:pt>
                <c:pt idx="17">
                  <c:v>43868.0</c:v>
                </c:pt>
                <c:pt idx="18">
                  <c:v>43869.0</c:v>
                </c:pt>
                <c:pt idx="19">
                  <c:v>43870.0</c:v>
                </c:pt>
                <c:pt idx="20">
                  <c:v>43871.0</c:v>
                </c:pt>
                <c:pt idx="21">
                  <c:v>43872.0</c:v>
                </c:pt>
              </c:numCache>
            </c:numRef>
          </c:cat>
          <c:val>
            <c:numRef>
              <c:f>Foglio1!$C$2:$C$23</c:f>
              <c:numCache>
                <c:formatCode>General</c:formatCode>
                <c:ptCount val="2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1.0</c:v>
                </c:pt>
                <c:pt idx="8">
                  <c:v>4.0</c:v>
                </c:pt>
                <c:pt idx="9">
                  <c:v>4.0</c:v>
                </c:pt>
                <c:pt idx="10">
                  <c:v>5.0</c:v>
                </c:pt>
                <c:pt idx="11">
                  <c:v>7.0</c:v>
                </c:pt>
                <c:pt idx="12">
                  <c:v>8.0</c:v>
                </c:pt>
                <c:pt idx="13">
                  <c:v>10.0</c:v>
                </c:pt>
                <c:pt idx="14">
                  <c:v>12.0</c:v>
                </c:pt>
                <c:pt idx="15">
                  <c:v>12.0</c:v>
                </c:pt>
                <c:pt idx="16">
                  <c:v>12.0</c:v>
                </c:pt>
                <c:pt idx="17">
                  <c:v>13.0</c:v>
                </c:pt>
                <c:pt idx="18">
                  <c:v>14.0</c:v>
                </c:pt>
                <c:pt idx="19">
                  <c:v>14.0</c:v>
                </c:pt>
                <c:pt idx="20">
                  <c:v>14.0</c:v>
                </c:pt>
                <c:pt idx="21">
                  <c:v>14.0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2-DC4C-B03D-3F51995175B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Foglio1!$A$2:$A$23</c:f>
              <c:numCache>
                <c:formatCode>d\-mmm</c:formatCode>
                <c:ptCount val="22"/>
                <c:pt idx="0">
                  <c:v>43851.0</c:v>
                </c:pt>
                <c:pt idx="1">
                  <c:v>43852.0</c:v>
                </c:pt>
                <c:pt idx="2">
                  <c:v>43853.0</c:v>
                </c:pt>
                <c:pt idx="3">
                  <c:v>43854.0</c:v>
                </c:pt>
                <c:pt idx="4">
                  <c:v>43855.0</c:v>
                </c:pt>
                <c:pt idx="5">
                  <c:v>43856.0</c:v>
                </c:pt>
                <c:pt idx="6">
                  <c:v>43857.0</c:v>
                </c:pt>
                <c:pt idx="7">
                  <c:v>43858.0</c:v>
                </c:pt>
                <c:pt idx="8">
                  <c:v>43859.0</c:v>
                </c:pt>
                <c:pt idx="9">
                  <c:v>43860.0</c:v>
                </c:pt>
                <c:pt idx="10">
                  <c:v>43861.0</c:v>
                </c:pt>
                <c:pt idx="11">
                  <c:v>43862.0</c:v>
                </c:pt>
                <c:pt idx="12">
                  <c:v>43863.0</c:v>
                </c:pt>
                <c:pt idx="13">
                  <c:v>43864.0</c:v>
                </c:pt>
                <c:pt idx="14">
                  <c:v>43865.0</c:v>
                </c:pt>
                <c:pt idx="15">
                  <c:v>43866.0</c:v>
                </c:pt>
                <c:pt idx="16">
                  <c:v>43867.0</c:v>
                </c:pt>
                <c:pt idx="17">
                  <c:v>43868.0</c:v>
                </c:pt>
                <c:pt idx="18">
                  <c:v>43869.0</c:v>
                </c:pt>
                <c:pt idx="19">
                  <c:v>43870.0</c:v>
                </c:pt>
                <c:pt idx="20">
                  <c:v>43871.0</c:v>
                </c:pt>
                <c:pt idx="21">
                  <c:v>43872.0</c:v>
                </c:pt>
              </c:numCache>
            </c:numRef>
          </c:cat>
          <c:val>
            <c:numRef>
              <c:f>Foglio1!$D$2:$D$23</c:f>
              <c:numCache>
                <c:formatCode>General</c:formatCode>
                <c:ptCount val="2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2.0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22-DC4C-B03D-3F51995175B9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Foglio1!$A$2:$A$23</c:f>
              <c:numCache>
                <c:formatCode>d\-mmm</c:formatCode>
                <c:ptCount val="22"/>
                <c:pt idx="0">
                  <c:v>43851.0</c:v>
                </c:pt>
                <c:pt idx="1">
                  <c:v>43852.0</c:v>
                </c:pt>
                <c:pt idx="2">
                  <c:v>43853.0</c:v>
                </c:pt>
                <c:pt idx="3">
                  <c:v>43854.0</c:v>
                </c:pt>
                <c:pt idx="4">
                  <c:v>43855.0</c:v>
                </c:pt>
                <c:pt idx="5">
                  <c:v>43856.0</c:v>
                </c:pt>
                <c:pt idx="6">
                  <c:v>43857.0</c:v>
                </c:pt>
                <c:pt idx="7">
                  <c:v>43858.0</c:v>
                </c:pt>
                <c:pt idx="8">
                  <c:v>43859.0</c:v>
                </c:pt>
                <c:pt idx="9">
                  <c:v>43860.0</c:v>
                </c:pt>
                <c:pt idx="10">
                  <c:v>43861.0</c:v>
                </c:pt>
                <c:pt idx="11">
                  <c:v>43862.0</c:v>
                </c:pt>
                <c:pt idx="12">
                  <c:v>43863.0</c:v>
                </c:pt>
                <c:pt idx="13">
                  <c:v>43864.0</c:v>
                </c:pt>
                <c:pt idx="14">
                  <c:v>43865.0</c:v>
                </c:pt>
                <c:pt idx="15">
                  <c:v>43866.0</c:v>
                </c:pt>
                <c:pt idx="16">
                  <c:v>43867.0</c:v>
                </c:pt>
                <c:pt idx="17">
                  <c:v>43868.0</c:v>
                </c:pt>
                <c:pt idx="18">
                  <c:v>43869.0</c:v>
                </c:pt>
                <c:pt idx="19">
                  <c:v>43870.0</c:v>
                </c:pt>
                <c:pt idx="20">
                  <c:v>43871.0</c:v>
                </c:pt>
                <c:pt idx="21">
                  <c:v>43872.0</c:v>
                </c:pt>
              </c:numCache>
            </c:numRef>
          </c:cat>
          <c:val>
            <c:numRef>
              <c:f>Foglio1!$E$2:$E$23</c:f>
              <c:numCache>
                <c:formatCode>General</c:formatCode>
                <c:ptCount val="2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  <c:pt idx="21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22-DC4C-B03D-3F51995175B9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Finland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Foglio1!$A$2:$A$23</c:f>
              <c:numCache>
                <c:formatCode>d\-mmm</c:formatCode>
                <c:ptCount val="22"/>
                <c:pt idx="0">
                  <c:v>43851.0</c:v>
                </c:pt>
                <c:pt idx="1">
                  <c:v>43852.0</c:v>
                </c:pt>
                <c:pt idx="2">
                  <c:v>43853.0</c:v>
                </c:pt>
                <c:pt idx="3">
                  <c:v>43854.0</c:v>
                </c:pt>
                <c:pt idx="4">
                  <c:v>43855.0</c:v>
                </c:pt>
                <c:pt idx="5">
                  <c:v>43856.0</c:v>
                </c:pt>
                <c:pt idx="6">
                  <c:v>43857.0</c:v>
                </c:pt>
                <c:pt idx="7">
                  <c:v>43858.0</c:v>
                </c:pt>
                <c:pt idx="8">
                  <c:v>43859.0</c:v>
                </c:pt>
                <c:pt idx="9">
                  <c:v>43860.0</c:v>
                </c:pt>
                <c:pt idx="10">
                  <c:v>43861.0</c:v>
                </c:pt>
                <c:pt idx="11">
                  <c:v>43862.0</c:v>
                </c:pt>
                <c:pt idx="12">
                  <c:v>43863.0</c:v>
                </c:pt>
                <c:pt idx="13">
                  <c:v>43864.0</c:v>
                </c:pt>
                <c:pt idx="14">
                  <c:v>43865.0</c:v>
                </c:pt>
                <c:pt idx="15">
                  <c:v>43866.0</c:v>
                </c:pt>
                <c:pt idx="16">
                  <c:v>43867.0</c:v>
                </c:pt>
                <c:pt idx="17">
                  <c:v>43868.0</c:v>
                </c:pt>
                <c:pt idx="18">
                  <c:v>43869.0</c:v>
                </c:pt>
                <c:pt idx="19">
                  <c:v>43870.0</c:v>
                </c:pt>
                <c:pt idx="20">
                  <c:v>43871.0</c:v>
                </c:pt>
                <c:pt idx="21">
                  <c:v>43872.0</c:v>
                </c:pt>
              </c:numCache>
            </c:numRef>
          </c:cat>
          <c:val>
            <c:numRef>
              <c:f>Foglio1!$F$2:$F$23</c:f>
              <c:numCache>
                <c:formatCode>General</c:formatCode>
                <c:ptCount val="2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22-DC4C-B03D-3F51995175B9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Foglio1!$A$2:$A$23</c:f>
              <c:numCache>
                <c:formatCode>d\-mmm</c:formatCode>
                <c:ptCount val="22"/>
                <c:pt idx="0">
                  <c:v>43851.0</c:v>
                </c:pt>
                <c:pt idx="1">
                  <c:v>43852.0</c:v>
                </c:pt>
                <c:pt idx="2">
                  <c:v>43853.0</c:v>
                </c:pt>
                <c:pt idx="3">
                  <c:v>43854.0</c:v>
                </c:pt>
                <c:pt idx="4">
                  <c:v>43855.0</c:v>
                </c:pt>
                <c:pt idx="5">
                  <c:v>43856.0</c:v>
                </c:pt>
                <c:pt idx="6">
                  <c:v>43857.0</c:v>
                </c:pt>
                <c:pt idx="7">
                  <c:v>43858.0</c:v>
                </c:pt>
                <c:pt idx="8">
                  <c:v>43859.0</c:v>
                </c:pt>
                <c:pt idx="9">
                  <c:v>43860.0</c:v>
                </c:pt>
                <c:pt idx="10">
                  <c:v>43861.0</c:v>
                </c:pt>
                <c:pt idx="11">
                  <c:v>43862.0</c:v>
                </c:pt>
                <c:pt idx="12">
                  <c:v>43863.0</c:v>
                </c:pt>
                <c:pt idx="13">
                  <c:v>43864.0</c:v>
                </c:pt>
                <c:pt idx="14">
                  <c:v>43865.0</c:v>
                </c:pt>
                <c:pt idx="15">
                  <c:v>43866.0</c:v>
                </c:pt>
                <c:pt idx="16">
                  <c:v>43867.0</c:v>
                </c:pt>
                <c:pt idx="17">
                  <c:v>43868.0</c:v>
                </c:pt>
                <c:pt idx="18">
                  <c:v>43869.0</c:v>
                </c:pt>
                <c:pt idx="19">
                  <c:v>43870.0</c:v>
                </c:pt>
                <c:pt idx="20">
                  <c:v>43871.0</c:v>
                </c:pt>
                <c:pt idx="21">
                  <c:v>43872.0</c:v>
                </c:pt>
              </c:numCache>
            </c:numRef>
          </c:cat>
          <c:val>
            <c:numRef>
              <c:f>Foglio1!$G$2:$G$23</c:f>
              <c:numCache>
                <c:formatCode>General</c:formatCode>
                <c:ptCount val="2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322-DC4C-B03D-3F51995175B9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Foglio1!$A$2:$A$23</c:f>
              <c:numCache>
                <c:formatCode>d\-mmm</c:formatCode>
                <c:ptCount val="22"/>
                <c:pt idx="0">
                  <c:v>43851.0</c:v>
                </c:pt>
                <c:pt idx="1">
                  <c:v>43852.0</c:v>
                </c:pt>
                <c:pt idx="2">
                  <c:v>43853.0</c:v>
                </c:pt>
                <c:pt idx="3">
                  <c:v>43854.0</c:v>
                </c:pt>
                <c:pt idx="4">
                  <c:v>43855.0</c:v>
                </c:pt>
                <c:pt idx="5">
                  <c:v>43856.0</c:v>
                </c:pt>
                <c:pt idx="6">
                  <c:v>43857.0</c:v>
                </c:pt>
                <c:pt idx="7">
                  <c:v>43858.0</c:v>
                </c:pt>
                <c:pt idx="8">
                  <c:v>43859.0</c:v>
                </c:pt>
                <c:pt idx="9">
                  <c:v>43860.0</c:v>
                </c:pt>
                <c:pt idx="10">
                  <c:v>43861.0</c:v>
                </c:pt>
                <c:pt idx="11">
                  <c:v>43862.0</c:v>
                </c:pt>
                <c:pt idx="12">
                  <c:v>43863.0</c:v>
                </c:pt>
                <c:pt idx="13">
                  <c:v>43864.0</c:v>
                </c:pt>
                <c:pt idx="14">
                  <c:v>43865.0</c:v>
                </c:pt>
                <c:pt idx="15">
                  <c:v>43866.0</c:v>
                </c:pt>
                <c:pt idx="16">
                  <c:v>43867.0</c:v>
                </c:pt>
                <c:pt idx="17">
                  <c:v>43868.0</c:v>
                </c:pt>
                <c:pt idx="18">
                  <c:v>43869.0</c:v>
                </c:pt>
                <c:pt idx="19">
                  <c:v>43870.0</c:v>
                </c:pt>
                <c:pt idx="20">
                  <c:v>43871.0</c:v>
                </c:pt>
                <c:pt idx="21">
                  <c:v>43872.0</c:v>
                </c:pt>
              </c:numCache>
            </c:numRef>
          </c:cat>
          <c:val>
            <c:numRef>
              <c:f>Foglio1!$H$2:$H$23</c:f>
              <c:numCache>
                <c:formatCode>General</c:formatCode>
                <c:ptCount val="2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322-DC4C-B03D-3F51995175B9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Belgium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Foglio1!$A$2:$A$23</c:f>
              <c:numCache>
                <c:formatCode>d\-mmm</c:formatCode>
                <c:ptCount val="22"/>
                <c:pt idx="0">
                  <c:v>43851.0</c:v>
                </c:pt>
                <c:pt idx="1">
                  <c:v>43852.0</c:v>
                </c:pt>
                <c:pt idx="2">
                  <c:v>43853.0</c:v>
                </c:pt>
                <c:pt idx="3">
                  <c:v>43854.0</c:v>
                </c:pt>
                <c:pt idx="4">
                  <c:v>43855.0</c:v>
                </c:pt>
                <c:pt idx="5">
                  <c:v>43856.0</c:v>
                </c:pt>
                <c:pt idx="6">
                  <c:v>43857.0</c:v>
                </c:pt>
                <c:pt idx="7">
                  <c:v>43858.0</c:v>
                </c:pt>
                <c:pt idx="8">
                  <c:v>43859.0</c:v>
                </c:pt>
                <c:pt idx="9">
                  <c:v>43860.0</c:v>
                </c:pt>
                <c:pt idx="10">
                  <c:v>43861.0</c:v>
                </c:pt>
                <c:pt idx="11">
                  <c:v>43862.0</c:v>
                </c:pt>
                <c:pt idx="12">
                  <c:v>43863.0</c:v>
                </c:pt>
                <c:pt idx="13">
                  <c:v>43864.0</c:v>
                </c:pt>
                <c:pt idx="14">
                  <c:v>43865.0</c:v>
                </c:pt>
                <c:pt idx="15">
                  <c:v>43866.0</c:v>
                </c:pt>
                <c:pt idx="16">
                  <c:v>43867.0</c:v>
                </c:pt>
                <c:pt idx="17">
                  <c:v>43868.0</c:v>
                </c:pt>
                <c:pt idx="18">
                  <c:v>43869.0</c:v>
                </c:pt>
                <c:pt idx="19">
                  <c:v>43870.0</c:v>
                </c:pt>
                <c:pt idx="20">
                  <c:v>43871.0</c:v>
                </c:pt>
                <c:pt idx="21">
                  <c:v>43872.0</c:v>
                </c:pt>
              </c:numCache>
            </c:numRef>
          </c:cat>
          <c:val>
            <c:numRef>
              <c:f>Foglio1!$I$2:$I$23</c:f>
              <c:numCache>
                <c:formatCode>General</c:formatCode>
                <c:ptCount val="2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322-DC4C-B03D-3F51995175B9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Foglio1!$A$2:$A$23</c:f>
              <c:numCache>
                <c:formatCode>d\-mmm</c:formatCode>
                <c:ptCount val="22"/>
                <c:pt idx="0">
                  <c:v>43851.0</c:v>
                </c:pt>
                <c:pt idx="1">
                  <c:v>43852.0</c:v>
                </c:pt>
                <c:pt idx="2">
                  <c:v>43853.0</c:v>
                </c:pt>
                <c:pt idx="3">
                  <c:v>43854.0</c:v>
                </c:pt>
                <c:pt idx="4">
                  <c:v>43855.0</c:v>
                </c:pt>
                <c:pt idx="5">
                  <c:v>43856.0</c:v>
                </c:pt>
                <c:pt idx="6">
                  <c:v>43857.0</c:v>
                </c:pt>
                <c:pt idx="7">
                  <c:v>43858.0</c:v>
                </c:pt>
                <c:pt idx="8">
                  <c:v>43859.0</c:v>
                </c:pt>
                <c:pt idx="9">
                  <c:v>43860.0</c:v>
                </c:pt>
                <c:pt idx="10">
                  <c:v>43861.0</c:v>
                </c:pt>
                <c:pt idx="11">
                  <c:v>43862.0</c:v>
                </c:pt>
                <c:pt idx="12">
                  <c:v>43863.0</c:v>
                </c:pt>
                <c:pt idx="13">
                  <c:v>43864.0</c:v>
                </c:pt>
                <c:pt idx="14">
                  <c:v>43865.0</c:v>
                </c:pt>
                <c:pt idx="15">
                  <c:v>43866.0</c:v>
                </c:pt>
                <c:pt idx="16">
                  <c:v>43867.0</c:v>
                </c:pt>
                <c:pt idx="17">
                  <c:v>43868.0</c:v>
                </c:pt>
                <c:pt idx="18">
                  <c:v>43869.0</c:v>
                </c:pt>
                <c:pt idx="19">
                  <c:v>43870.0</c:v>
                </c:pt>
                <c:pt idx="20">
                  <c:v>43871.0</c:v>
                </c:pt>
                <c:pt idx="21">
                  <c:v>43872.0</c:v>
                </c:pt>
              </c:numCache>
            </c:numRef>
          </c:cat>
          <c:val>
            <c:numRef>
              <c:f>Foglio1!$J$2:$J$23</c:f>
              <c:numCache>
                <c:formatCode>General</c:formatCode>
                <c:ptCount val="2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4.0</c:v>
                </c:pt>
                <c:pt idx="21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322-DC4C-B03D-3F5199517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4060360"/>
        <c:axId val="2144063944"/>
      </c:barChart>
      <c:dateAx>
        <c:axId val="2144060360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44063944"/>
        <c:crosses val="autoZero"/>
        <c:auto val="1"/>
        <c:lblOffset val="100"/>
        <c:baseTimeUnit val="days"/>
      </c:dateAx>
      <c:valAx>
        <c:axId val="2144063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44060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BA4B-475B-F14F-A45A-4F8072B0E0E7}" type="datetimeFigureOut">
              <a:rPr lang="it-IT" smtClean="0"/>
              <a:t>12/02/20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C03D-900F-3E4E-B4A6-13BFBE86F0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3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BA4B-475B-F14F-A45A-4F8072B0E0E7}" type="datetimeFigureOut">
              <a:rPr lang="it-IT" smtClean="0"/>
              <a:t>12/02/20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C03D-900F-3E4E-B4A6-13BFBE86F0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16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BA4B-475B-F14F-A45A-4F8072B0E0E7}" type="datetimeFigureOut">
              <a:rPr lang="it-IT" smtClean="0"/>
              <a:t>12/02/20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C03D-900F-3E4E-B4A6-13BFBE86F0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59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BA4B-475B-F14F-A45A-4F8072B0E0E7}" type="datetimeFigureOut">
              <a:rPr lang="it-IT" smtClean="0"/>
              <a:t>12/02/20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C03D-900F-3E4E-B4A6-13BFBE86F0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68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BA4B-475B-F14F-A45A-4F8072B0E0E7}" type="datetimeFigureOut">
              <a:rPr lang="it-IT" smtClean="0"/>
              <a:t>12/02/20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C03D-900F-3E4E-B4A6-13BFBE86F0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44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BA4B-475B-F14F-A45A-4F8072B0E0E7}" type="datetimeFigureOut">
              <a:rPr lang="it-IT" smtClean="0"/>
              <a:t>12/02/20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C03D-900F-3E4E-B4A6-13BFBE86F0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36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BA4B-475B-F14F-A45A-4F8072B0E0E7}" type="datetimeFigureOut">
              <a:rPr lang="it-IT" smtClean="0"/>
              <a:t>12/02/20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C03D-900F-3E4E-B4A6-13BFBE86F0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28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BA4B-475B-F14F-A45A-4F8072B0E0E7}" type="datetimeFigureOut">
              <a:rPr lang="it-IT" smtClean="0"/>
              <a:t>12/02/20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C03D-900F-3E4E-B4A6-13BFBE86F0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96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BA4B-475B-F14F-A45A-4F8072B0E0E7}" type="datetimeFigureOut">
              <a:rPr lang="it-IT" smtClean="0"/>
              <a:t>12/02/20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C03D-900F-3E4E-B4A6-13BFBE86F0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36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BA4B-475B-F14F-A45A-4F8072B0E0E7}" type="datetimeFigureOut">
              <a:rPr lang="it-IT" smtClean="0"/>
              <a:t>12/02/20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C03D-900F-3E4E-B4A6-13BFBE86F0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65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BA4B-475B-F14F-A45A-4F8072B0E0E7}" type="datetimeFigureOut">
              <a:rPr lang="it-IT" smtClean="0"/>
              <a:t>12/02/20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C03D-900F-3E4E-B4A6-13BFBE86F0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07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5BA4B-475B-F14F-A45A-4F8072B0E0E7}" type="datetimeFigureOut">
              <a:rPr lang="it-IT" smtClean="0"/>
              <a:t>12/02/20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BC03D-900F-3E4E-B4A6-13BFBE86F0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80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0"/>
            <a:ext cx="6601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6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716" y="0"/>
            <a:ext cx="2227684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006" y="0"/>
            <a:ext cx="2107467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366" y="2042019"/>
            <a:ext cx="2286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4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51C8AAA2-6923-4042-ACB3-E8AE0905A1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398082"/>
              </p:ext>
            </p:extLst>
          </p:nvPr>
        </p:nvGraphicFramePr>
        <p:xfrm>
          <a:off x="283076" y="1037723"/>
          <a:ext cx="8343566" cy="555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F35DAD6-F52C-134B-965D-6653BE26940B}"/>
              </a:ext>
            </a:extLst>
          </p:cNvPr>
          <p:cNvSpPr txBox="1"/>
          <p:nvPr/>
        </p:nvSpPr>
        <p:spPr>
          <a:xfrm>
            <a:off x="2483396" y="1000669"/>
            <a:ext cx="413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</a:rPr>
              <a:t>Prevalence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in Europe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92316" y="3207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COVID-19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99224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EBD2E369-CCBF-E444-9AAC-506F252D80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140288"/>
              </p:ext>
            </p:extLst>
          </p:nvPr>
        </p:nvGraphicFramePr>
        <p:xfrm>
          <a:off x="-26312" y="1555999"/>
          <a:ext cx="8746958" cy="5236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298C224-DC97-1547-AF19-F535E84B4C9A}"/>
              </a:ext>
            </a:extLst>
          </p:cNvPr>
          <p:cNvSpPr txBox="1"/>
          <p:nvPr/>
        </p:nvSpPr>
        <p:spPr>
          <a:xfrm>
            <a:off x="774911" y="974558"/>
            <a:ext cx="755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</a:rPr>
              <a:t>Prevalence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in Europe and </a:t>
            </a:r>
            <a:r>
              <a:rPr lang="it-IT" sz="2800" b="1" dirty="0" err="1" smtClean="0">
                <a:solidFill>
                  <a:srgbClr val="FF0000"/>
                </a:solidFill>
              </a:rPr>
              <a:t>secondary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transmission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3B76082-C74A-0542-AF14-77CD36A15E4E}"/>
              </a:ext>
            </a:extLst>
          </p:cNvPr>
          <p:cNvSpPr txBox="1"/>
          <p:nvPr/>
        </p:nvSpPr>
        <p:spPr>
          <a:xfrm>
            <a:off x="8354806" y="3989743"/>
            <a:ext cx="36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94D5688-784C-CB4D-A20B-A7A726F3CEFB}"/>
              </a:ext>
            </a:extLst>
          </p:cNvPr>
          <p:cNvSpPr txBox="1"/>
          <p:nvPr/>
        </p:nvSpPr>
        <p:spPr>
          <a:xfrm>
            <a:off x="4552828" y="1551818"/>
            <a:ext cx="2466474" cy="175432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23 </a:t>
            </a:r>
            <a:r>
              <a:rPr lang="it-IT" b="1" dirty="0" err="1"/>
              <a:t>cases</a:t>
            </a:r>
            <a:r>
              <a:rPr lang="it-IT" b="1" dirty="0"/>
              <a:t> with </a:t>
            </a:r>
            <a:r>
              <a:rPr lang="it-IT" b="1" dirty="0" err="1"/>
              <a:t>exposure</a:t>
            </a:r>
            <a:r>
              <a:rPr lang="it-IT" b="1" dirty="0"/>
              <a:t> </a:t>
            </a:r>
            <a:r>
              <a:rPr lang="it-IT" b="1" dirty="0" err="1"/>
              <a:t>outside</a:t>
            </a:r>
            <a:r>
              <a:rPr lang="it-IT" b="1" dirty="0"/>
              <a:t> of China</a:t>
            </a:r>
            <a:r>
              <a:rPr lang="it-IT" b="1" dirty="0" smtClean="0"/>
              <a:t>: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12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6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3 UK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2 </a:t>
            </a:r>
            <a:r>
              <a:rPr lang="it-IT" b="1" dirty="0" err="1"/>
              <a:t>Spain</a:t>
            </a:r>
            <a:endParaRPr lang="it-IT" b="1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xmlns="" id="{3AFC165F-711C-8A43-A2B0-DF6F448C4A4A}"/>
              </a:ext>
            </a:extLst>
          </p:cNvPr>
          <p:cNvCxnSpPr/>
          <p:nvPr/>
        </p:nvCxnSpPr>
        <p:spPr>
          <a:xfrm flipH="1" flipV="1">
            <a:off x="7038474" y="2983832"/>
            <a:ext cx="1034715" cy="10059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olo 1"/>
          <p:cNvSpPr txBox="1">
            <a:spLocks/>
          </p:cNvSpPr>
          <p:nvPr/>
        </p:nvSpPr>
        <p:spPr>
          <a:xfrm>
            <a:off x="592316" y="3207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COVID-19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24049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24FC3AF-562A-944B-A5A2-F5FEC946E172}"/>
              </a:ext>
            </a:extLst>
          </p:cNvPr>
          <p:cNvSpPr txBox="1"/>
          <p:nvPr/>
        </p:nvSpPr>
        <p:spPr>
          <a:xfrm>
            <a:off x="1356415" y="894322"/>
            <a:ext cx="6605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Cases in Europe for </a:t>
            </a:r>
            <a:r>
              <a:rPr lang="it-IT" sz="2800" b="1" dirty="0" err="1">
                <a:solidFill>
                  <a:srgbClr val="FF0000"/>
                </a:solidFill>
              </a:rPr>
              <a:t>each</a:t>
            </a:r>
            <a:r>
              <a:rPr lang="it-IT" sz="2800" b="1" dirty="0">
                <a:solidFill>
                  <a:srgbClr val="FF0000"/>
                </a:solidFill>
              </a:rPr>
              <a:t> country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54E0D396-2AC0-224B-A0E0-21CD429221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316379"/>
              </p:ext>
            </p:extLst>
          </p:nvPr>
        </p:nvGraphicFramePr>
        <p:xfrm>
          <a:off x="193341" y="1523889"/>
          <a:ext cx="8931487" cy="510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3FAE7F5-EB74-C84A-B588-0251575A69FB}"/>
              </a:ext>
            </a:extLst>
          </p:cNvPr>
          <p:cNvSpPr txBox="1"/>
          <p:nvPr/>
        </p:nvSpPr>
        <p:spPr>
          <a:xfrm>
            <a:off x="8674768" y="4391527"/>
            <a:ext cx="46923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16</a:t>
            </a:r>
            <a:endParaRPr lang="it-IT" sz="14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2493966-CAF5-8544-A250-B8A92F90231F}"/>
              </a:ext>
            </a:extLst>
          </p:cNvPr>
          <p:cNvSpPr txBox="1"/>
          <p:nvPr/>
        </p:nvSpPr>
        <p:spPr>
          <a:xfrm>
            <a:off x="8782217" y="2773042"/>
            <a:ext cx="33688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8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26417A8-7A56-094F-8EA4-73D776BE87AB}"/>
              </a:ext>
            </a:extLst>
          </p:cNvPr>
          <p:cNvSpPr txBox="1"/>
          <p:nvPr/>
        </p:nvSpPr>
        <p:spPr>
          <a:xfrm>
            <a:off x="8649869" y="5349120"/>
            <a:ext cx="46923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11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58507CB4-CBFF-0A4E-8DCA-C0EA0711010E}"/>
              </a:ext>
            </a:extLst>
          </p:cNvPr>
          <p:cNvSpPr txBox="1"/>
          <p:nvPr/>
        </p:nvSpPr>
        <p:spPr>
          <a:xfrm>
            <a:off x="8807114" y="3738702"/>
            <a:ext cx="33688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3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592316" y="3207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COVID-19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31552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COVID-19 </a:t>
            </a:r>
            <a:r>
              <a:rPr lang="it-IT" sz="3600" dirty="0"/>
              <a:t>in Europe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800" dirty="0"/>
          </a:p>
          <a:p>
            <a:endParaRPr lang="it-IT" sz="28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472856"/>
              </p:ext>
            </p:extLst>
          </p:nvPr>
        </p:nvGraphicFramePr>
        <p:xfrm>
          <a:off x="347387" y="984074"/>
          <a:ext cx="8652235" cy="563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7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62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063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205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paese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n. casi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Casi</a:t>
                      </a:r>
                      <a:r>
                        <a:rPr lang="it-IT" sz="2400" b="1" baseline="0" dirty="0" smtClean="0"/>
                        <a:t> autoctoni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decessi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Germania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16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Francia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Italia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it-IT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800" b="1" baseline="0" dirty="0" err="1" smtClean="0">
                          <a:solidFill>
                            <a:srgbClr val="FF0000"/>
                          </a:solidFill>
                        </a:rPr>
                        <a:t>exposure</a:t>
                      </a:r>
                      <a:r>
                        <a:rPr lang="it-IT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800" b="1" baseline="0" dirty="0" err="1" smtClean="0">
                          <a:solidFill>
                            <a:srgbClr val="FF0000"/>
                          </a:solidFill>
                        </a:rPr>
                        <a:t>outside</a:t>
                      </a:r>
                      <a:r>
                        <a:rPr lang="it-IT" sz="1800" b="1" baseline="0" dirty="0" smtClean="0">
                          <a:solidFill>
                            <a:srgbClr val="FF0000"/>
                          </a:solidFill>
                        </a:rPr>
                        <a:t> of UK</a:t>
                      </a:r>
                      <a:endParaRPr lang="it-IT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Russia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Spagna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2*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The </a:t>
                      </a:r>
                      <a:r>
                        <a:rPr lang="it-IT" sz="1400" b="1" dirty="0" err="1"/>
                        <a:t>exposure</a:t>
                      </a:r>
                      <a:r>
                        <a:rPr lang="it-IT" sz="1400" b="1" dirty="0"/>
                        <a:t> for </a:t>
                      </a:r>
                      <a:r>
                        <a:rPr lang="it-IT" sz="1400" b="1" dirty="0" err="1"/>
                        <a:t>both</a:t>
                      </a:r>
                      <a:r>
                        <a:rPr lang="it-IT" sz="1400" b="1" dirty="0"/>
                        <a:t> case </a:t>
                      </a:r>
                      <a:r>
                        <a:rPr lang="it-IT" sz="1400" b="1" dirty="0" err="1"/>
                        <a:t>occurred</a:t>
                      </a:r>
                      <a:r>
                        <a:rPr lang="it-IT" sz="1400" b="1" dirty="0"/>
                        <a:t> </a:t>
                      </a:r>
                      <a:r>
                        <a:rPr lang="it-IT" sz="1400" b="1" dirty="0" err="1"/>
                        <a:t>outside</a:t>
                      </a:r>
                      <a:r>
                        <a:rPr lang="it-IT" sz="1400" b="1" dirty="0"/>
                        <a:t> of </a:t>
                      </a:r>
                      <a:r>
                        <a:rPr lang="it-IT" sz="1400" b="1" dirty="0" err="1"/>
                        <a:t>Spain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Finlandia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Svezia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Belgio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45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14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0"/>
            <a:ext cx="8805903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2479D0C-F658-A140-9669-4D742C6A2692}"/>
              </a:ext>
            </a:extLst>
          </p:cNvPr>
          <p:cNvSpPr txBox="1"/>
          <p:nvPr/>
        </p:nvSpPr>
        <p:spPr>
          <a:xfrm>
            <a:off x="6388769" y="4066673"/>
            <a:ext cx="2009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Germany </a:t>
            </a:r>
            <a:r>
              <a:rPr lang="it-IT" sz="1200" b="1" dirty="0" smtClean="0"/>
              <a:t>16</a:t>
            </a:r>
            <a:endParaRPr lang="it-IT" sz="1200" b="1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92316" y="3207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COVID-19 in Europe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58086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1850" y="1431742"/>
            <a:ext cx="8364627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/>
              <a:t>A </a:t>
            </a:r>
            <a:r>
              <a:rPr lang="it-IT" sz="2400" dirty="0" err="1"/>
              <a:t>modeling</a:t>
            </a:r>
            <a:r>
              <a:rPr lang="it-IT" sz="2400" dirty="0"/>
              <a:t> </a:t>
            </a:r>
            <a:r>
              <a:rPr lang="it-IT" sz="2400" dirty="0" err="1"/>
              <a:t>study</a:t>
            </a:r>
            <a:r>
              <a:rPr lang="it-IT" sz="2400" dirty="0"/>
              <a:t> </a:t>
            </a:r>
            <a:r>
              <a:rPr lang="it-IT" sz="2400" dirty="0" err="1"/>
              <a:t>suggests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of </a:t>
            </a:r>
            <a:r>
              <a:rPr lang="it-IT" sz="2400" dirty="0" err="1"/>
              <a:t>January</a:t>
            </a:r>
            <a:r>
              <a:rPr lang="it-IT" sz="2400" dirty="0"/>
              <a:t> 25, 2020, 75 815 </a:t>
            </a:r>
            <a:r>
              <a:rPr lang="it-IT" sz="2400" dirty="0" err="1"/>
              <a:t>individuals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</a:t>
            </a:r>
            <a:r>
              <a:rPr lang="it-IT" sz="2400" dirty="0" err="1"/>
              <a:t>infected</a:t>
            </a:r>
            <a:r>
              <a:rPr lang="it-IT" sz="2400" dirty="0"/>
              <a:t> in Wuhan alone.</a:t>
            </a:r>
            <a:endParaRPr lang="it-IT" sz="2400" baseline="30000" dirty="0"/>
          </a:p>
          <a:p>
            <a:pPr marL="285750" indent="-285750">
              <a:buFont typeface="Arial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The </a:t>
            </a:r>
            <a:r>
              <a:rPr lang="it-IT" sz="2400" b="1" dirty="0" err="1">
                <a:solidFill>
                  <a:srgbClr val="FF0000"/>
                </a:solidFill>
              </a:rPr>
              <a:t>authors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calculated</a:t>
            </a:r>
            <a:r>
              <a:rPr lang="it-IT" sz="2400" b="1" dirty="0">
                <a:solidFill>
                  <a:srgbClr val="FF0000"/>
                </a:solidFill>
              </a:rPr>
              <a:t> the </a:t>
            </a:r>
            <a:r>
              <a:rPr lang="it-IT" sz="2400" b="1" dirty="0" err="1">
                <a:solidFill>
                  <a:srgbClr val="FF0000"/>
                </a:solidFill>
              </a:rPr>
              <a:t>basic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reproductive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number</a:t>
            </a:r>
            <a:r>
              <a:rPr lang="it-IT" sz="2400" b="1" dirty="0">
                <a:solidFill>
                  <a:srgbClr val="FF0000"/>
                </a:solidFill>
              </a:rPr>
              <a:t> (the </a:t>
            </a:r>
            <a:r>
              <a:rPr lang="it-IT" sz="2400" b="1" dirty="0" err="1">
                <a:solidFill>
                  <a:srgbClr val="FF0000"/>
                </a:solidFill>
              </a:rPr>
              <a:t>number</a:t>
            </a:r>
            <a:r>
              <a:rPr lang="it-IT" sz="2400" b="1" dirty="0">
                <a:solidFill>
                  <a:srgbClr val="FF0000"/>
                </a:solidFill>
              </a:rPr>
              <a:t> of </a:t>
            </a:r>
            <a:r>
              <a:rPr lang="it-IT" sz="2400" b="1" dirty="0" err="1">
                <a:solidFill>
                  <a:srgbClr val="FF0000"/>
                </a:solidFill>
              </a:rPr>
              <a:t>cases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one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infected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individual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generates</a:t>
            </a:r>
            <a:r>
              <a:rPr lang="it-IT" sz="2400" b="1" dirty="0">
                <a:solidFill>
                  <a:srgbClr val="FF0000"/>
                </a:solidFill>
              </a:rPr>
              <a:t>), R</a:t>
            </a:r>
            <a:r>
              <a:rPr lang="it-IT" sz="2400" b="1" baseline="-25000" dirty="0">
                <a:solidFill>
                  <a:srgbClr val="FF0000"/>
                </a:solidFill>
              </a:rPr>
              <a:t>0</a:t>
            </a:r>
            <a:r>
              <a:rPr lang="it-IT" sz="2400" b="1" dirty="0">
                <a:solidFill>
                  <a:srgbClr val="FF0000"/>
                </a:solidFill>
              </a:rPr>
              <a:t>, of </a:t>
            </a:r>
            <a:r>
              <a:rPr lang="it-IT" sz="2400" b="1" dirty="0" err="1">
                <a:solidFill>
                  <a:srgbClr val="FF0000"/>
                </a:solidFill>
              </a:rPr>
              <a:t>this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outbreak</a:t>
            </a:r>
            <a:r>
              <a:rPr lang="it-IT" sz="2400" b="1" dirty="0">
                <a:solidFill>
                  <a:srgbClr val="FF0000"/>
                </a:solidFill>
              </a:rPr>
              <a:t> to be 2.68 (95% CI, 2.47-2.86) and </a:t>
            </a:r>
            <a:r>
              <a:rPr lang="it-IT" sz="2400" b="1" dirty="0" err="1">
                <a:solidFill>
                  <a:srgbClr val="FF0000"/>
                </a:solidFill>
              </a:rPr>
              <a:t>that</a:t>
            </a:r>
            <a:r>
              <a:rPr lang="it-IT" sz="2400" b="1" dirty="0">
                <a:solidFill>
                  <a:srgbClr val="FF0000"/>
                </a:solidFill>
              </a:rPr>
              <a:t> the </a:t>
            </a:r>
            <a:r>
              <a:rPr lang="it-IT" sz="2400" b="1" dirty="0" err="1">
                <a:solidFill>
                  <a:srgbClr val="FF0000"/>
                </a:solidFill>
              </a:rPr>
              <a:t>epidemic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is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doubling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every</a:t>
            </a:r>
            <a:r>
              <a:rPr lang="it-IT" sz="2400" b="1" dirty="0">
                <a:solidFill>
                  <a:srgbClr val="FF0000"/>
                </a:solidFill>
              </a:rPr>
              <a:t> 6.4 </a:t>
            </a:r>
            <a:r>
              <a:rPr lang="it-IT" sz="2400" b="1" dirty="0" err="1">
                <a:solidFill>
                  <a:srgbClr val="FF0000"/>
                </a:solidFill>
              </a:rPr>
              <a:t>days</a:t>
            </a:r>
            <a:r>
              <a:rPr lang="it-IT" sz="2400" b="1" dirty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Bangkok, Hong Kong, Singapore, Tokyo, and Taipei are the </a:t>
            </a:r>
            <a:r>
              <a:rPr lang="it-IT" sz="2400" dirty="0" err="1"/>
              <a:t>locations</a:t>
            </a:r>
            <a:r>
              <a:rPr lang="it-IT" sz="2400" dirty="0"/>
              <a:t> with the </a:t>
            </a:r>
            <a:r>
              <a:rPr lang="it-IT" sz="2400" dirty="0" err="1"/>
              <a:t>majority</a:t>
            </a:r>
            <a:r>
              <a:rPr lang="it-IT" sz="2400" dirty="0"/>
              <a:t> of </a:t>
            </a:r>
            <a:r>
              <a:rPr lang="it-IT" sz="2400" dirty="0" err="1"/>
              <a:t>cases</a:t>
            </a:r>
            <a:r>
              <a:rPr lang="it-IT" sz="2400" dirty="0"/>
              <a:t> </a:t>
            </a:r>
            <a:r>
              <a:rPr lang="it-IT" sz="2400" dirty="0" err="1"/>
              <a:t>outside</a:t>
            </a:r>
            <a:r>
              <a:rPr lang="it-IT" sz="2400" dirty="0"/>
              <a:t> of </a:t>
            </a:r>
            <a:r>
              <a:rPr lang="it-IT" sz="2400" dirty="0" err="1"/>
              <a:t>mainland</a:t>
            </a:r>
            <a:r>
              <a:rPr lang="it-IT" sz="2400" dirty="0"/>
              <a:t> China.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For </a:t>
            </a:r>
            <a:r>
              <a:rPr lang="it-IT" sz="2400" dirty="0" err="1"/>
              <a:t>now</a:t>
            </a:r>
            <a:r>
              <a:rPr lang="it-IT" sz="2400" dirty="0"/>
              <a:t>,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appears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compared</a:t>
            </a:r>
            <a:r>
              <a:rPr lang="it-IT" sz="2400" dirty="0"/>
              <a:t> with the </a:t>
            </a:r>
            <a:r>
              <a:rPr lang="it-IT" sz="2400" dirty="0" err="1"/>
              <a:t>other</a:t>
            </a:r>
            <a:r>
              <a:rPr lang="it-IT" sz="2400" dirty="0"/>
              <a:t> 2 </a:t>
            </a:r>
            <a:r>
              <a:rPr lang="it-IT" sz="2400" dirty="0" err="1"/>
              <a:t>zoonotic</a:t>
            </a:r>
            <a:r>
              <a:rPr lang="it-IT" sz="2400" dirty="0"/>
              <a:t> </a:t>
            </a:r>
            <a:r>
              <a:rPr lang="it-IT" sz="2400" dirty="0" err="1"/>
              <a:t>coronaviruses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occurred</a:t>
            </a:r>
            <a:r>
              <a:rPr lang="it-IT" sz="2400" dirty="0"/>
              <a:t> in the last 20 </a:t>
            </a:r>
            <a:r>
              <a:rPr lang="it-IT" sz="2400" dirty="0" err="1"/>
              <a:t>years</a:t>
            </a:r>
            <a:r>
              <a:rPr lang="it-IT" sz="2400" dirty="0"/>
              <a:t> (severe SARS in 2002 and MERS in 2012</a:t>
            </a:r>
            <a:r>
              <a:rPr lang="it-IT" sz="2400" b="1" dirty="0"/>
              <a:t>, </a:t>
            </a:r>
            <a:r>
              <a:rPr lang="it-IT" sz="2400" b="1" dirty="0">
                <a:solidFill>
                  <a:srgbClr val="FF0000"/>
                </a:solidFill>
              </a:rPr>
              <a:t>2019-nCoV </a:t>
            </a:r>
            <a:r>
              <a:rPr lang="it-IT" sz="2400" b="1" dirty="0" err="1">
                <a:solidFill>
                  <a:srgbClr val="FF0000"/>
                </a:solidFill>
              </a:rPr>
              <a:t>seems</a:t>
            </a:r>
            <a:r>
              <a:rPr lang="it-IT" sz="2400" b="1" dirty="0">
                <a:solidFill>
                  <a:srgbClr val="FF0000"/>
                </a:solidFill>
              </a:rPr>
              <a:t> to </a:t>
            </a:r>
            <a:r>
              <a:rPr lang="it-IT" sz="2400" b="1" dirty="0" err="1">
                <a:solidFill>
                  <a:srgbClr val="FF0000"/>
                </a:solidFill>
              </a:rPr>
              <a:t>have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greater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infectivity</a:t>
            </a:r>
            <a:r>
              <a:rPr lang="it-IT" sz="2400" b="1" dirty="0">
                <a:solidFill>
                  <a:srgbClr val="FF0000"/>
                </a:solidFill>
              </a:rPr>
              <a:t> (</a:t>
            </a:r>
            <a:r>
              <a:rPr lang="it-IT" sz="2400" b="1" dirty="0" err="1">
                <a:solidFill>
                  <a:srgbClr val="FF0000"/>
                </a:solidFill>
              </a:rPr>
              <a:t>eg</a:t>
            </a:r>
            <a:r>
              <a:rPr lang="it-IT" sz="2400" b="1" dirty="0">
                <a:solidFill>
                  <a:srgbClr val="FF0000"/>
                </a:solidFill>
              </a:rPr>
              <a:t>, a </a:t>
            </a:r>
            <a:r>
              <a:rPr lang="it-IT" sz="2400" b="1" dirty="0" err="1">
                <a:solidFill>
                  <a:srgbClr val="FF0000"/>
                </a:solidFill>
              </a:rPr>
              <a:t>higher</a:t>
            </a:r>
            <a:r>
              <a:rPr lang="it-IT" sz="2400" b="1" dirty="0">
                <a:solidFill>
                  <a:srgbClr val="FF0000"/>
                </a:solidFill>
              </a:rPr>
              <a:t> R</a:t>
            </a:r>
            <a:r>
              <a:rPr lang="it-IT" sz="2400" b="1" baseline="-25000" dirty="0">
                <a:solidFill>
                  <a:srgbClr val="FF0000"/>
                </a:solidFill>
              </a:rPr>
              <a:t>0</a:t>
            </a:r>
            <a:r>
              <a:rPr lang="it-IT" sz="2400" b="1" dirty="0">
                <a:solidFill>
                  <a:srgbClr val="FF0000"/>
                </a:solidFill>
              </a:rPr>
              <a:t>) and a </a:t>
            </a:r>
            <a:r>
              <a:rPr lang="it-IT" sz="2400" b="1" dirty="0" err="1">
                <a:solidFill>
                  <a:srgbClr val="FF0000"/>
                </a:solidFill>
              </a:rPr>
              <a:t>lower</a:t>
            </a:r>
            <a:r>
              <a:rPr lang="it-IT" sz="2400" b="1" dirty="0">
                <a:solidFill>
                  <a:srgbClr val="FF0000"/>
                </a:solidFill>
              </a:rPr>
              <a:t> case </a:t>
            </a:r>
            <a:r>
              <a:rPr lang="it-IT" sz="2400" b="1" dirty="0" err="1">
                <a:solidFill>
                  <a:srgbClr val="FF0000"/>
                </a:solidFill>
              </a:rPr>
              <a:t>fatality</a:t>
            </a:r>
            <a:r>
              <a:rPr lang="it-IT" sz="2400" b="1" dirty="0">
                <a:solidFill>
                  <a:srgbClr val="FF0000"/>
                </a:solidFill>
              </a:rPr>
              <a:t> rate.</a:t>
            </a:r>
            <a:endParaRPr lang="it-IT" sz="2400" b="1" baseline="30000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it-IT" sz="2400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it-IT" sz="2400" dirty="0"/>
          </a:p>
          <a:p>
            <a:pPr marL="285750" indent="-285750">
              <a:buFont typeface="Arial"/>
              <a:buChar char="•"/>
            </a:pPr>
            <a:endParaRPr lang="it-IT" sz="2400" dirty="0"/>
          </a:p>
          <a:p>
            <a:pPr marL="285750" indent="-285750">
              <a:buFont typeface="Arial"/>
              <a:buChar char="•"/>
            </a:pPr>
            <a:endParaRPr lang="it-IT" sz="2400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47728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 COVID-19: cenni </a:t>
            </a:r>
            <a:r>
              <a:rPr lang="it-IT" sz="3600" dirty="0"/>
              <a:t>di epidemiologia</a:t>
            </a:r>
          </a:p>
          <a:p>
            <a:endParaRPr lang="it-IT" sz="36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92316" y="3207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78217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03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Pandemic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 of </a:t>
            </a:r>
            <a:r>
              <a:rPr lang="it-IT" dirty="0" smtClean="0"/>
              <a:t>CoVID-19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1592"/>
            <a:ext cx="8229600" cy="4525963"/>
          </a:xfrm>
        </p:spPr>
        <p:txBody>
          <a:bodyPr>
            <a:noAutofit/>
          </a:bodyPr>
          <a:lstStyle/>
          <a:p>
            <a:r>
              <a:rPr lang="it-IT" sz="2400" dirty="0"/>
              <a:t>An </a:t>
            </a:r>
            <a:r>
              <a:rPr lang="it-IT" sz="2400" dirty="0" err="1"/>
              <a:t>important</a:t>
            </a:r>
            <a:r>
              <a:rPr lang="it-IT" sz="2400" dirty="0"/>
              <a:t> </a:t>
            </a:r>
            <a:r>
              <a:rPr lang="it-IT" sz="2400" dirty="0" err="1"/>
              <a:t>determinant</a:t>
            </a:r>
            <a:r>
              <a:rPr lang="it-IT" sz="2400" dirty="0"/>
              <a:t> of </a:t>
            </a:r>
            <a:r>
              <a:rPr lang="it-IT" sz="2400" dirty="0" err="1"/>
              <a:t>whether</a:t>
            </a:r>
            <a:r>
              <a:rPr lang="it-IT" sz="2400" dirty="0"/>
              <a:t> or </a:t>
            </a:r>
            <a:r>
              <a:rPr lang="it-IT" sz="2400" dirty="0" err="1"/>
              <a:t>not</a:t>
            </a:r>
            <a:r>
              <a:rPr lang="it-IT" sz="2400" dirty="0"/>
              <a:t> 2019 </a:t>
            </a:r>
            <a:r>
              <a:rPr lang="it-IT" sz="2400" dirty="0" err="1"/>
              <a:t>novel</a:t>
            </a:r>
            <a:r>
              <a:rPr lang="it-IT" sz="2400" dirty="0"/>
              <a:t> coronavirus (2019-nCoV) </a:t>
            </a:r>
            <a:r>
              <a:rPr lang="it-IT" sz="2400" dirty="0" err="1"/>
              <a:t>will</a:t>
            </a:r>
            <a:r>
              <a:rPr lang="it-IT" sz="2400" dirty="0"/>
              <a:t> </a:t>
            </a:r>
            <a:r>
              <a:rPr lang="it-IT" sz="2400" dirty="0" err="1"/>
              <a:t>ultimately</a:t>
            </a:r>
            <a:r>
              <a:rPr lang="it-IT" sz="2400" dirty="0"/>
              <a:t> cause a global </a:t>
            </a:r>
            <a:r>
              <a:rPr lang="it-IT" sz="2400" dirty="0" err="1"/>
              <a:t>pandemic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ability</a:t>
            </a:r>
            <a:r>
              <a:rPr lang="it-IT" sz="2400" dirty="0"/>
              <a:t> to </a:t>
            </a:r>
            <a:r>
              <a:rPr lang="it-IT" sz="2400" dirty="0" err="1"/>
              <a:t>become</a:t>
            </a:r>
            <a:r>
              <a:rPr lang="it-IT" sz="2400" dirty="0"/>
              <a:t> </a:t>
            </a:r>
            <a:r>
              <a:rPr lang="it-IT" sz="2400" dirty="0" err="1"/>
              <a:t>established</a:t>
            </a:r>
            <a:r>
              <a:rPr lang="it-IT" sz="2400" dirty="0"/>
              <a:t> </a:t>
            </a:r>
            <a:r>
              <a:rPr lang="it-IT" sz="2400" dirty="0" err="1"/>
              <a:t>upon</a:t>
            </a:r>
            <a:r>
              <a:rPr lang="it-IT" sz="2400" dirty="0"/>
              <a:t>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importation</a:t>
            </a:r>
            <a:r>
              <a:rPr lang="it-IT" sz="2400" dirty="0"/>
              <a:t> to a new country. </a:t>
            </a:r>
          </a:p>
          <a:p>
            <a:r>
              <a:rPr lang="it-IT" sz="2400" dirty="0"/>
              <a:t>The </a:t>
            </a:r>
            <a:r>
              <a:rPr lang="it-IT" sz="2400" dirty="0" err="1"/>
              <a:t>key</a:t>
            </a:r>
            <a:r>
              <a:rPr lang="it-IT" sz="2400" dirty="0"/>
              <a:t> </a:t>
            </a:r>
            <a:r>
              <a:rPr lang="it-IT" sz="2400" dirty="0" err="1"/>
              <a:t>quantity</a:t>
            </a:r>
            <a:r>
              <a:rPr lang="it-IT" sz="2400" dirty="0"/>
              <a:t> </a:t>
            </a:r>
            <a:r>
              <a:rPr lang="it-IT" sz="2400" dirty="0" err="1"/>
              <a:t>governing</a:t>
            </a:r>
            <a:r>
              <a:rPr lang="it-IT" sz="2400" dirty="0"/>
              <a:t> </a:t>
            </a:r>
            <a:r>
              <a:rPr lang="it-IT" sz="2400" dirty="0" err="1"/>
              <a:t>whether</a:t>
            </a:r>
            <a:r>
              <a:rPr lang="it-IT" sz="2400" dirty="0"/>
              <a:t> or </a:t>
            </a:r>
            <a:r>
              <a:rPr lang="it-IT" sz="2400" dirty="0" err="1"/>
              <a:t>not</a:t>
            </a:r>
            <a:r>
              <a:rPr lang="it-IT" sz="2400" dirty="0"/>
              <a:t> 2019-nCoV can </a:t>
            </a:r>
            <a:r>
              <a:rPr lang="it-IT" sz="2400" dirty="0" err="1"/>
              <a:t>establish</a:t>
            </a:r>
            <a:r>
              <a:rPr lang="it-IT" sz="2400" dirty="0"/>
              <a:t> and generate a </a:t>
            </a:r>
            <a:r>
              <a:rPr lang="it-IT" sz="2400" dirty="0" err="1"/>
              <a:t>sustained</a:t>
            </a:r>
            <a:r>
              <a:rPr lang="it-IT" sz="2400" dirty="0"/>
              <a:t> </a:t>
            </a:r>
            <a:r>
              <a:rPr lang="it-IT" sz="2400" dirty="0" err="1"/>
              <a:t>outbreak</a:t>
            </a:r>
            <a:r>
              <a:rPr lang="it-IT" sz="2400" dirty="0"/>
              <a:t> on </a:t>
            </a:r>
            <a:r>
              <a:rPr lang="it-IT" sz="2400" dirty="0" err="1"/>
              <a:t>arrival</a:t>
            </a:r>
            <a:r>
              <a:rPr lang="it-IT" sz="2400" dirty="0"/>
              <a:t> in a new country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b="1" dirty="0">
                <a:solidFill>
                  <a:srgbClr val="FF0000"/>
                </a:solidFill>
              </a:rPr>
              <a:t>the </a:t>
            </a:r>
            <a:r>
              <a:rPr lang="it-IT" sz="2400" b="1" dirty="0" err="1">
                <a:solidFill>
                  <a:srgbClr val="FF0000"/>
                </a:solidFill>
              </a:rPr>
              <a:t>reproduction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number</a:t>
            </a:r>
            <a:r>
              <a:rPr lang="it-IT" sz="2400" b="1" dirty="0">
                <a:solidFill>
                  <a:srgbClr val="FF0000"/>
                </a:solidFill>
              </a:rPr>
              <a:t>, </a:t>
            </a:r>
            <a:r>
              <a:rPr lang="it-IT" sz="2400" b="1" dirty="0" err="1">
                <a:solidFill>
                  <a:srgbClr val="FF0000"/>
                </a:solidFill>
              </a:rPr>
              <a:t>R</a:t>
            </a:r>
            <a:r>
              <a:rPr lang="it-IT" sz="2400" b="1" dirty="0">
                <a:solidFill>
                  <a:srgbClr val="FF0000"/>
                </a:solidFill>
              </a:rPr>
              <a:t>, </a:t>
            </a:r>
            <a:r>
              <a:rPr lang="it-IT" sz="2400" b="1" dirty="0" err="1">
                <a:solidFill>
                  <a:srgbClr val="FF0000"/>
                </a:solidFill>
              </a:rPr>
              <a:t>which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represents</a:t>
            </a:r>
            <a:r>
              <a:rPr lang="it-IT" sz="2400" b="1" dirty="0">
                <a:solidFill>
                  <a:srgbClr val="FF0000"/>
                </a:solidFill>
              </a:rPr>
              <a:t> the </a:t>
            </a:r>
            <a:r>
              <a:rPr lang="it-IT" sz="2400" b="1" dirty="0" err="1">
                <a:solidFill>
                  <a:srgbClr val="FF0000"/>
                </a:solidFill>
              </a:rPr>
              <a:t>average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number</a:t>
            </a:r>
            <a:r>
              <a:rPr lang="it-IT" sz="2400" b="1" dirty="0">
                <a:solidFill>
                  <a:srgbClr val="FF0000"/>
                </a:solidFill>
              </a:rPr>
              <a:t> of </a:t>
            </a:r>
            <a:r>
              <a:rPr lang="it-IT" sz="2400" b="1" dirty="0" err="1">
                <a:solidFill>
                  <a:srgbClr val="FF0000"/>
                </a:solidFill>
              </a:rPr>
              <a:t>individuals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that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each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infector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will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transmit</a:t>
            </a:r>
            <a:r>
              <a:rPr lang="it-IT" sz="2400" b="1" dirty="0">
                <a:solidFill>
                  <a:srgbClr val="FF0000"/>
                </a:solidFill>
              </a:rPr>
              <a:t> the virus to.</a:t>
            </a:r>
          </a:p>
          <a:p>
            <a:r>
              <a:rPr lang="it-IT" sz="2400" dirty="0" err="1"/>
              <a:t>If</a:t>
            </a:r>
            <a:r>
              <a:rPr lang="it-IT" sz="2400" dirty="0"/>
              <a:t> </a:t>
            </a:r>
            <a:r>
              <a:rPr lang="it-IT" sz="2400" dirty="0" err="1"/>
              <a:t>R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greater</a:t>
            </a:r>
            <a:r>
              <a:rPr lang="it-IT" sz="2400" dirty="0"/>
              <a:t> </a:t>
            </a:r>
            <a:r>
              <a:rPr lang="it-IT" sz="2400" dirty="0" err="1"/>
              <a:t>than</a:t>
            </a:r>
            <a:r>
              <a:rPr lang="it-IT" sz="2400" dirty="0"/>
              <a:t> 1, </a:t>
            </a:r>
            <a:r>
              <a:rPr lang="it-IT" sz="2400" dirty="0" err="1"/>
              <a:t>sustained</a:t>
            </a:r>
            <a:r>
              <a:rPr lang="it-IT" sz="2400" dirty="0"/>
              <a:t> </a:t>
            </a:r>
            <a:r>
              <a:rPr lang="it-IT" sz="2400" dirty="0" err="1"/>
              <a:t>transmission</a:t>
            </a:r>
            <a:r>
              <a:rPr lang="it-IT" sz="2400" dirty="0"/>
              <a:t> can </a:t>
            </a:r>
            <a:r>
              <a:rPr lang="it-IT" sz="2400" dirty="0" err="1"/>
              <a:t>occur</a:t>
            </a:r>
            <a:r>
              <a:rPr lang="it-IT" sz="2400" dirty="0"/>
              <a:t>; </a:t>
            </a:r>
            <a:r>
              <a:rPr lang="it-IT" sz="2400" dirty="0" err="1"/>
              <a:t>if</a:t>
            </a:r>
            <a:r>
              <a:rPr lang="it-IT" sz="2400" dirty="0"/>
              <a:t> </a:t>
            </a:r>
            <a:r>
              <a:rPr lang="it-IT" sz="2400" dirty="0" err="1"/>
              <a:t>R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less</a:t>
            </a:r>
            <a:r>
              <a:rPr lang="it-IT" sz="2400" dirty="0"/>
              <a:t> </a:t>
            </a:r>
            <a:r>
              <a:rPr lang="it-IT" sz="2400" dirty="0" err="1"/>
              <a:t>than</a:t>
            </a:r>
            <a:r>
              <a:rPr lang="it-IT" sz="2400" dirty="0"/>
              <a:t> 1, </a:t>
            </a:r>
            <a:r>
              <a:rPr lang="it-IT" sz="2400" dirty="0" err="1"/>
              <a:t>then</a:t>
            </a:r>
            <a:r>
              <a:rPr lang="it-IT" sz="2400" dirty="0"/>
              <a:t> </a:t>
            </a:r>
            <a:r>
              <a:rPr lang="it-IT" sz="2400" dirty="0" err="1"/>
              <a:t>chains</a:t>
            </a:r>
            <a:r>
              <a:rPr lang="it-IT" sz="2400" dirty="0"/>
              <a:t> of </a:t>
            </a:r>
            <a:r>
              <a:rPr lang="it-IT" sz="2400" dirty="0" err="1"/>
              <a:t>transmission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</a:t>
            </a:r>
            <a:r>
              <a:rPr lang="it-IT" sz="2400" dirty="0" err="1"/>
              <a:t>simply</a:t>
            </a:r>
            <a:r>
              <a:rPr lang="it-IT" sz="2400" dirty="0"/>
              <a:t> </a:t>
            </a:r>
            <a:r>
              <a:rPr lang="it-IT" sz="2400" dirty="0" err="1"/>
              <a:t>stutter</a:t>
            </a:r>
            <a:r>
              <a:rPr lang="it-IT" sz="2400" dirty="0"/>
              <a:t> out.</a:t>
            </a:r>
          </a:p>
        </p:txBody>
      </p:sp>
    </p:spTree>
    <p:extLst>
      <p:ext uri="{BB962C8B-B14F-4D97-AF65-F5344CB8AC3E}">
        <p14:creationId xmlns:p14="http://schemas.microsoft.com/office/powerpoint/2010/main" val="124760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3778"/>
            <a:ext cx="8229600" cy="4525963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In the </a:t>
            </a:r>
            <a:r>
              <a:rPr lang="it-IT" sz="2400" b="1" dirty="0" err="1">
                <a:solidFill>
                  <a:srgbClr val="FF0000"/>
                </a:solidFill>
              </a:rPr>
              <a:t>ongoing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outbreak</a:t>
            </a:r>
            <a:r>
              <a:rPr lang="it-IT" sz="2400" b="1" dirty="0">
                <a:solidFill>
                  <a:srgbClr val="FF0000"/>
                </a:solidFill>
              </a:rPr>
              <a:t>, </a:t>
            </a:r>
            <a:r>
              <a:rPr lang="it-IT" sz="2400" b="1" dirty="0" err="1">
                <a:solidFill>
                  <a:srgbClr val="FF0000"/>
                </a:solidFill>
              </a:rPr>
              <a:t>assuming</a:t>
            </a:r>
            <a:r>
              <a:rPr lang="it-IT" sz="2400" b="1" dirty="0">
                <a:solidFill>
                  <a:srgbClr val="FF0000"/>
                </a:solidFill>
              </a:rPr>
              <a:t> an </a:t>
            </a:r>
            <a:r>
              <a:rPr lang="it-IT" sz="2400" b="1" dirty="0" err="1">
                <a:solidFill>
                  <a:srgbClr val="FF0000"/>
                </a:solidFill>
              </a:rPr>
              <a:t>R</a:t>
            </a:r>
            <a:r>
              <a:rPr lang="it-IT" sz="2400" b="1" dirty="0">
                <a:solidFill>
                  <a:srgbClr val="FF0000"/>
                </a:solidFill>
              </a:rPr>
              <a:t> of 2·2, </a:t>
            </a:r>
            <a:r>
              <a:rPr lang="it-IT" sz="2400" b="1" dirty="0" err="1">
                <a:solidFill>
                  <a:srgbClr val="FF0000"/>
                </a:solidFill>
              </a:rPr>
              <a:t>then</a:t>
            </a:r>
            <a:r>
              <a:rPr lang="it-IT" sz="2400" b="1" dirty="0">
                <a:solidFill>
                  <a:srgbClr val="FF0000"/>
                </a:solidFill>
              </a:rPr>
              <a:t> just over </a:t>
            </a:r>
            <a:r>
              <a:rPr lang="it-IT" sz="2400" b="1" dirty="0" err="1">
                <a:solidFill>
                  <a:srgbClr val="FF0000"/>
                </a:solidFill>
              </a:rPr>
              <a:t>half</a:t>
            </a:r>
            <a:r>
              <a:rPr lang="it-IT" sz="2400" b="1" dirty="0">
                <a:solidFill>
                  <a:srgbClr val="FF0000"/>
                </a:solidFill>
              </a:rPr>
              <a:t> of </a:t>
            </a:r>
            <a:r>
              <a:rPr lang="it-IT" sz="2400" b="1" dirty="0" err="1">
                <a:solidFill>
                  <a:srgbClr val="FF0000"/>
                </a:solidFill>
              </a:rPr>
              <a:t>infections</a:t>
            </a:r>
            <a:r>
              <a:rPr lang="it-IT" sz="2400" b="1" dirty="0">
                <a:solidFill>
                  <a:srgbClr val="FF0000"/>
                </a:solidFill>
              </a:rPr>
              <a:t> must be </a:t>
            </a:r>
            <a:r>
              <a:rPr lang="it-IT" sz="2400" b="1" dirty="0" err="1">
                <a:solidFill>
                  <a:srgbClr val="FF0000"/>
                </a:solidFill>
              </a:rPr>
              <a:t>prevented</a:t>
            </a:r>
            <a:r>
              <a:rPr lang="it-IT" sz="2400" b="1" dirty="0">
                <a:solidFill>
                  <a:srgbClr val="FF0000"/>
                </a:solidFill>
              </a:rPr>
              <a:t> to </a:t>
            </a:r>
            <a:r>
              <a:rPr lang="it-IT" sz="2400" b="1" dirty="0" err="1">
                <a:solidFill>
                  <a:srgbClr val="FF0000"/>
                </a:solidFill>
              </a:rPr>
              <a:t>bring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R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below</a:t>
            </a:r>
            <a:r>
              <a:rPr lang="it-IT" sz="2400" b="1" dirty="0">
                <a:solidFill>
                  <a:srgbClr val="FF0000"/>
                </a:solidFill>
              </a:rPr>
              <a:t> 1. </a:t>
            </a:r>
          </a:p>
          <a:p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might</a:t>
            </a:r>
            <a:r>
              <a:rPr lang="it-IT" sz="2400" dirty="0"/>
              <a:t> be </a:t>
            </a:r>
            <a:r>
              <a:rPr lang="it-IT" sz="2400" dirty="0" err="1"/>
              <a:t>expected</a:t>
            </a:r>
            <a:r>
              <a:rPr lang="it-IT" sz="2400" dirty="0"/>
              <a:t> to be </a:t>
            </a:r>
            <a:r>
              <a:rPr lang="it-IT" sz="2400" dirty="0" err="1"/>
              <a:t>challenging</a:t>
            </a:r>
            <a:r>
              <a:rPr lang="it-IT" sz="2400" dirty="0"/>
              <a:t> </a:t>
            </a:r>
            <a:r>
              <a:rPr lang="it-IT" sz="2400" dirty="0" err="1"/>
              <a:t>if</a:t>
            </a:r>
            <a:r>
              <a:rPr lang="it-IT" sz="2400" dirty="0"/>
              <a:t> 2019-nCoV can be </a:t>
            </a:r>
            <a:r>
              <a:rPr lang="it-IT" sz="2400" dirty="0" err="1"/>
              <a:t>transmitted</a:t>
            </a:r>
            <a:r>
              <a:rPr lang="it-IT" sz="2400" dirty="0"/>
              <a:t> </a:t>
            </a:r>
            <a:r>
              <a:rPr lang="it-IT" sz="2400" dirty="0" err="1"/>
              <a:t>when</a:t>
            </a:r>
            <a:r>
              <a:rPr lang="it-IT" sz="2400" dirty="0"/>
              <a:t> </a:t>
            </a:r>
            <a:r>
              <a:rPr lang="it-IT" sz="2400" dirty="0" err="1"/>
              <a:t>infectors</a:t>
            </a:r>
            <a:r>
              <a:rPr lang="it-IT" sz="2400" dirty="0"/>
              <a:t> are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symptomatic</a:t>
            </a:r>
            <a:r>
              <a:rPr lang="it-IT" sz="2400" dirty="0"/>
              <a:t>.</a:t>
            </a:r>
          </a:p>
          <a:p>
            <a:r>
              <a:rPr lang="it-IT" sz="2400" dirty="0" err="1"/>
              <a:t>However</a:t>
            </a:r>
            <a:r>
              <a:rPr lang="it-IT" sz="2400" dirty="0"/>
              <a:t>, </a:t>
            </a:r>
            <a:r>
              <a:rPr lang="it-IT" sz="2400" dirty="0" err="1"/>
              <a:t>there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little</a:t>
            </a:r>
            <a:r>
              <a:rPr lang="it-IT" sz="2400" dirty="0"/>
              <a:t> </a:t>
            </a:r>
            <a:r>
              <a:rPr lang="it-IT" sz="2400" dirty="0" err="1"/>
              <a:t>evidence</a:t>
            </a:r>
            <a:r>
              <a:rPr lang="it-IT" sz="2400" dirty="0"/>
              <a:t> to </a:t>
            </a:r>
            <a:r>
              <a:rPr lang="it-IT" sz="2400" dirty="0" err="1"/>
              <a:t>suggest</a:t>
            </a:r>
            <a:r>
              <a:rPr lang="it-IT" sz="2400" dirty="0"/>
              <a:t> </a:t>
            </a:r>
            <a:r>
              <a:rPr lang="it-IT" sz="2400" dirty="0" err="1"/>
              <a:t>presymptomatic</a:t>
            </a:r>
            <a:r>
              <a:rPr lang="it-IT" sz="2400" dirty="0"/>
              <a:t> </a:t>
            </a:r>
            <a:r>
              <a:rPr lang="it-IT" sz="2400" dirty="0" err="1"/>
              <a:t>transmission</a:t>
            </a:r>
            <a:r>
              <a:rPr lang="it-IT" sz="2400" dirty="0"/>
              <a:t> </a:t>
            </a:r>
            <a:r>
              <a:rPr lang="en-US" sz="2400" dirty="0"/>
              <a:t>of 2019-nCoV.2 </a:t>
            </a:r>
          </a:p>
          <a:p>
            <a:r>
              <a:rPr lang="en-US" sz="2400" dirty="0"/>
              <a:t>Even if 20% of infections are occurring because of </a:t>
            </a:r>
            <a:r>
              <a:rPr lang="en-US" sz="2400" dirty="0" err="1"/>
              <a:t>presymptomatic</a:t>
            </a:r>
            <a:r>
              <a:rPr lang="en-US" sz="2400" dirty="0"/>
              <a:t> infectors, then 80% of infections would be due to symptomatic infectors.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Because only slightly more than half of infections need to be prevented to bring R below 1, effective isolation of symptomatic hosts alone should be sufficient to prevent sustained outbreaks of 2019-nCoV outside China.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4603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Pandemic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 of </a:t>
            </a:r>
            <a:r>
              <a:rPr lang="it-IT" dirty="0" smtClean="0"/>
              <a:t>CoVID-19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294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4053" y="907898"/>
            <a:ext cx="8605136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/>
              <a:t>Of </a:t>
            </a:r>
            <a:r>
              <a:rPr lang="it-IT" sz="2400" dirty="0" err="1"/>
              <a:t>course</a:t>
            </a:r>
            <a:r>
              <a:rPr lang="it-IT" sz="2400" dirty="0"/>
              <a:t>, </a:t>
            </a:r>
            <a:r>
              <a:rPr lang="it-IT" sz="2400" dirty="0" err="1"/>
              <a:t>detection</a:t>
            </a:r>
            <a:r>
              <a:rPr lang="it-IT" sz="2400" dirty="0"/>
              <a:t> and </a:t>
            </a:r>
            <a:r>
              <a:rPr lang="it-IT" sz="2400" dirty="0" err="1"/>
              <a:t>isolation</a:t>
            </a:r>
            <a:r>
              <a:rPr lang="it-IT" sz="2400" dirty="0"/>
              <a:t> of </a:t>
            </a:r>
            <a:r>
              <a:rPr lang="it-IT" sz="2400" dirty="0" err="1"/>
              <a:t>symptomatic</a:t>
            </a:r>
            <a:r>
              <a:rPr lang="it-IT" sz="2400" dirty="0"/>
              <a:t> </a:t>
            </a:r>
            <a:r>
              <a:rPr lang="it-IT" sz="2400" dirty="0" err="1"/>
              <a:t>hosts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always</a:t>
            </a:r>
            <a:r>
              <a:rPr lang="it-IT" sz="2400" dirty="0"/>
              <a:t> </a:t>
            </a:r>
            <a:r>
              <a:rPr lang="it-IT" sz="2400" dirty="0" err="1"/>
              <a:t>carried</a:t>
            </a:r>
            <a:r>
              <a:rPr lang="it-IT" sz="2400" dirty="0"/>
              <a:t> out </a:t>
            </a:r>
            <a:r>
              <a:rPr lang="it-IT" sz="2400" dirty="0" err="1"/>
              <a:t>effectively</a:t>
            </a:r>
            <a:r>
              <a:rPr lang="it-IT" sz="2400" dirty="0"/>
              <a:t>, and </a:t>
            </a:r>
            <a:r>
              <a:rPr lang="it-IT" sz="2400" dirty="0" err="1"/>
              <a:t>detection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challenging</a:t>
            </a:r>
            <a:r>
              <a:rPr lang="it-IT" sz="2400" dirty="0"/>
              <a:t> </a:t>
            </a:r>
            <a:r>
              <a:rPr lang="it-IT" sz="2400" dirty="0" err="1"/>
              <a:t>when</a:t>
            </a:r>
            <a:r>
              <a:rPr lang="it-IT" sz="2400" dirty="0"/>
              <a:t> </a:t>
            </a:r>
            <a:r>
              <a:rPr lang="it-IT" sz="2400" dirty="0" err="1"/>
              <a:t>symptoms</a:t>
            </a:r>
            <a:r>
              <a:rPr lang="it-IT" sz="2400" dirty="0"/>
              <a:t> are </a:t>
            </a:r>
            <a:r>
              <a:rPr lang="it-IT" sz="2400" dirty="0" err="1"/>
              <a:t>mild</a:t>
            </a:r>
            <a:r>
              <a:rPr lang="it-IT" sz="2400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err="1"/>
              <a:t>Therefore</a:t>
            </a:r>
            <a:r>
              <a:rPr lang="it-IT" sz="2400" dirty="0"/>
              <a:t>, </a:t>
            </a:r>
            <a:r>
              <a:rPr lang="it-IT" sz="2400" dirty="0" err="1"/>
              <a:t>efforts</a:t>
            </a:r>
            <a:r>
              <a:rPr lang="it-IT" sz="2400" dirty="0"/>
              <a:t> to </a:t>
            </a:r>
            <a:r>
              <a:rPr lang="it-IT" sz="2400" dirty="0" err="1"/>
              <a:t>counter</a:t>
            </a:r>
            <a:r>
              <a:rPr lang="it-IT" sz="2400" dirty="0"/>
              <a:t> </a:t>
            </a:r>
            <a:r>
              <a:rPr lang="it-IT" sz="2400" dirty="0" err="1"/>
              <a:t>presymptomatic</a:t>
            </a:r>
            <a:r>
              <a:rPr lang="it-IT" sz="2400" dirty="0"/>
              <a:t> </a:t>
            </a:r>
            <a:r>
              <a:rPr lang="it-IT" sz="2400" dirty="0" err="1"/>
              <a:t>transmission</a:t>
            </a:r>
            <a:r>
              <a:rPr lang="it-IT" sz="2400" dirty="0"/>
              <a:t> </a:t>
            </a:r>
            <a:r>
              <a:rPr lang="it-IT" sz="2400" dirty="0" err="1"/>
              <a:t>might</a:t>
            </a:r>
            <a:r>
              <a:rPr lang="it-IT" sz="2400" dirty="0"/>
              <a:t> </a:t>
            </a:r>
            <a:r>
              <a:rPr lang="it-IT" sz="2400" dirty="0" err="1"/>
              <a:t>sometimes</a:t>
            </a:r>
            <a:r>
              <a:rPr lang="it-IT" sz="2400" dirty="0"/>
              <a:t> be </a:t>
            </a:r>
            <a:r>
              <a:rPr lang="it-IT" sz="2400" dirty="0" err="1"/>
              <a:t>merited</a:t>
            </a:r>
            <a:r>
              <a:rPr lang="it-IT" sz="2400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err="1"/>
              <a:t>However</a:t>
            </a:r>
            <a:r>
              <a:rPr lang="it-IT" sz="2400" dirty="0"/>
              <a:t>, </a:t>
            </a:r>
            <a:r>
              <a:rPr lang="it-IT" sz="2400" dirty="0" err="1"/>
              <a:t>when</a:t>
            </a:r>
            <a:r>
              <a:rPr lang="it-IT" sz="2400" dirty="0"/>
              <a:t> </a:t>
            </a:r>
            <a:r>
              <a:rPr lang="it-IT" sz="2400" dirty="0" err="1"/>
              <a:t>implementing</a:t>
            </a:r>
            <a:r>
              <a:rPr lang="it-IT" sz="2400" dirty="0"/>
              <a:t>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measures</a:t>
            </a:r>
            <a:r>
              <a:rPr lang="it-IT" sz="2400" dirty="0"/>
              <a:t> (</a:t>
            </a:r>
            <a:r>
              <a:rPr lang="it-IT" sz="2400" dirty="0" err="1"/>
              <a:t>eg</a:t>
            </a:r>
            <a:r>
              <a:rPr lang="it-IT" sz="2400" dirty="0"/>
              <a:t>, the </a:t>
            </a:r>
            <a:r>
              <a:rPr lang="it-IT" sz="2400" dirty="0" err="1"/>
              <a:t>isolation</a:t>
            </a:r>
            <a:r>
              <a:rPr lang="it-IT" sz="2400" dirty="0"/>
              <a:t> of </a:t>
            </a:r>
            <a:r>
              <a:rPr lang="it-IT" sz="2400" dirty="0" err="1"/>
              <a:t>passengers</a:t>
            </a:r>
            <a:r>
              <a:rPr lang="it-IT" sz="2400" dirty="0"/>
              <a:t> </a:t>
            </a:r>
            <a:r>
              <a:rPr lang="it-IT" sz="2400" dirty="0" err="1"/>
              <a:t>returning</a:t>
            </a:r>
            <a:r>
              <a:rPr lang="it-IT" sz="2400" dirty="0"/>
              <a:t> from </a:t>
            </a:r>
            <a:r>
              <a:rPr lang="it-IT" sz="2400" dirty="0" err="1"/>
              <a:t>Hubei</a:t>
            </a:r>
            <a:r>
              <a:rPr lang="it-IT" sz="2400" dirty="0"/>
              <a:t>, </a:t>
            </a:r>
            <a:r>
              <a:rPr lang="it-IT" sz="2400" dirty="0" err="1"/>
              <a:t>infected</a:t>
            </a:r>
            <a:r>
              <a:rPr lang="it-IT" sz="2400" dirty="0"/>
              <a:t> or </a:t>
            </a:r>
            <a:r>
              <a:rPr lang="it-IT" sz="2400" dirty="0" err="1"/>
              <a:t>not</a:t>
            </a:r>
            <a:r>
              <a:rPr lang="it-IT" sz="2400" dirty="0"/>
              <a:t>), the </a:t>
            </a:r>
            <a:r>
              <a:rPr lang="it-IT" sz="2400" dirty="0" err="1"/>
              <a:t>substantial</a:t>
            </a:r>
            <a:r>
              <a:rPr lang="it-IT" sz="2400" dirty="0"/>
              <a:t> </a:t>
            </a:r>
            <a:r>
              <a:rPr lang="it-IT" sz="2400" dirty="0" err="1"/>
              <a:t>cost</a:t>
            </a:r>
            <a:r>
              <a:rPr lang="it-IT" sz="2400" dirty="0"/>
              <a:t> to </a:t>
            </a:r>
            <a:r>
              <a:rPr lang="it-IT" sz="2400" dirty="0" err="1"/>
              <a:t>individuals</a:t>
            </a:r>
            <a:r>
              <a:rPr lang="it-IT" sz="2400" dirty="0"/>
              <a:t> </a:t>
            </a:r>
            <a:r>
              <a:rPr lang="it-IT" sz="2400" dirty="0" err="1"/>
              <a:t>who</a:t>
            </a:r>
            <a:r>
              <a:rPr lang="it-IT" sz="2400" dirty="0"/>
              <a:t> </a:t>
            </a:r>
            <a:r>
              <a:rPr lang="it-IT" sz="2400" dirty="0" err="1"/>
              <a:t>might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be </a:t>
            </a:r>
            <a:r>
              <a:rPr lang="it-IT" sz="2400" dirty="0" err="1"/>
              <a:t>carrying</a:t>
            </a:r>
            <a:r>
              <a:rPr lang="it-IT" sz="2400" dirty="0"/>
              <a:t> the virus </a:t>
            </a:r>
            <a:r>
              <a:rPr lang="it-IT" sz="2400" dirty="0" err="1"/>
              <a:t>should</a:t>
            </a:r>
            <a:r>
              <a:rPr lang="it-IT" sz="2400" dirty="0"/>
              <a:t> be </a:t>
            </a:r>
            <a:r>
              <a:rPr lang="it-IT" sz="2400" dirty="0" err="1"/>
              <a:t>considered</a:t>
            </a:r>
            <a:r>
              <a:rPr lang="it-IT" sz="2400" dirty="0"/>
              <a:t> </a:t>
            </a:r>
            <a:r>
              <a:rPr lang="it-IT" sz="2400" dirty="0" err="1"/>
              <a:t>carefully</a:t>
            </a:r>
            <a:r>
              <a:rPr lang="it-IT" sz="2400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With fast </a:t>
            </a:r>
            <a:r>
              <a:rPr lang="it-IT" sz="2400" b="1" dirty="0" err="1">
                <a:solidFill>
                  <a:srgbClr val="FF0000"/>
                </a:solidFill>
              </a:rPr>
              <a:t>isolation</a:t>
            </a:r>
            <a:r>
              <a:rPr lang="it-IT" sz="2400" b="1" dirty="0">
                <a:solidFill>
                  <a:srgbClr val="FF0000"/>
                </a:solidFill>
              </a:rPr>
              <a:t> of </a:t>
            </a:r>
            <a:r>
              <a:rPr lang="it-IT" sz="2400" b="1" dirty="0" err="1">
                <a:solidFill>
                  <a:srgbClr val="FF0000"/>
                </a:solidFill>
              </a:rPr>
              <a:t>symptomatic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individuals</a:t>
            </a:r>
            <a:r>
              <a:rPr lang="it-IT" sz="2400" b="1" dirty="0">
                <a:solidFill>
                  <a:srgbClr val="FF0000"/>
                </a:solidFill>
              </a:rPr>
              <a:t> alone, </a:t>
            </a:r>
            <a:r>
              <a:rPr lang="it-IT" sz="2400" b="1" dirty="0" err="1">
                <a:solidFill>
                  <a:srgbClr val="FF0000"/>
                </a:solidFill>
              </a:rPr>
              <a:t>including</a:t>
            </a:r>
            <a:r>
              <a:rPr lang="it-IT" sz="2400" b="1" dirty="0">
                <a:solidFill>
                  <a:srgbClr val="FF0000"/>
                </a:solidFill>
              </a:rPr>
              <a:t> self-</a:t>
            </a:r>
            <a:r>
              <a:rPr lang="it-IT" sz="2400" b="1" dirty="0" err="1">
                <a:solidFill>
                  <a:srgbClr val="FF0000"/>
                </a:solidFill>
              </a:rPr>
              <a:t>isolation</a:t>
            </a:r>
            <a:r>
              <a:rPr lang="it-IT" sz="2400" b="1" dirty="0">
                <a:solidFill>
                  <a:srgbClr val="FF0000"/>
                </a:solidFill>
              </a:rPr>
              <a:t> of </a:t>
            </a:r>
            <a:r>
              <a:rPr lang="it-IT" sz="2400" b="1" dirty="0" err="1">
                <a:solidFill>
                  <a:srgbClr val="FF0000"/>
                </a:solidFill>
              </a:rPr>
              <a:t>those</a:t>
            </a:r>
            <a:r>
              <a:rPr lang="it-IT" sz="2400" b="1" dirty="0">
                <a:solidFill>
                  <a:srgbClr val="FF0000"/>
                </a:solidFill>
              </a:rPr>
              <a:t> with </a:t>
            </a:r>
            <a:r>
              <a:rPr lang="it-IT" sz="2400" b="1" dirty="0" err="1">
                <a:solidFill>
                  <a:srgbClr val="FF0000"/>
                </a:solidFill>
              </a:rPr>
              <a:t>mild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symptoms</a:t>
            </a:r>
            <a:r>
              <a:rPr lang="it-IT" sz="2400" b="1" dirty="0">
                <a:solidFill>
                  <a:srgbClr val="FF0000"/>
                </a:solidFill>
              </a:rPr>
              <a:t>, </a:t>
            </a:r>
            <a:r>
              <a:rPr lang="it-IT" sz="2400" b="1" dirty="0" err="1">
                <a:solidFill>
                  <a:srgbClr val="FF0000"/>
                </a:solidFill>
              </a:rPr>
              <a:t>sustained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outbreaks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outside</a:t>
            </a:r>
            <a:r>
              <a:rPr lang="it-IT" sz="2400" b="1" dirty="0">
                <a:solidFill>
                  <a:srgbClr val="FF0000"/>
                </a:solidFill>
              </a:rPr>
              <a:t> of China can be </a:t>
            </a:r>
            <a:r>
              <a:rPr lang="it-IT" sz="2400" b="1" dirty="0" err="1">
                <a:solidFill>
                  <a:srgbClr val="FF0000"/>
                </a:solidFill>
              </a:rPr>
              <a:t>prevented</a:t>
            </a:r>
            <a:r>
              <a:rPr lang="it-IT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it-IT" sz="2400" dirty="0"/>
              <a:t> 	</a:t>
            </a:r>
          </a:p>
          <a:p>
            <a:r>
              <a:rPr lang="it-IT" sz="2400" i="1" dirty="0"/>
              <a:t>Robin Thompson </a:t>
            </a:r>
            <a:r>
              <a:rPr lang="it-IT" sz="2400" i="1" dirty="0" err="1"/>
              <a:t>robin.thompson@chch.ox.ac.uk</a:t>
            </a:r>
            <a:endParaRPr lang="it-IT" sz="2400" i="1" dirty="0"/>
          </a:p>
          <a:p>
            <a:r>
              <a:rPr lang="it-IT" sz="2400" i="1" dirty="0"/>
              <a:t>	Christ Church, </a:t>
            </a:r>
            <a:r>
              <a:rPr lang="it-IT" sz="2400" i="1" dirty="0" err="1"/>
              <a:t>University</a:t>
            </a:r>
            <a:r>
              <a:rPr lang="it-IT" sz="2400" i="1" dirty="0"/>
              <a:t> of Oxford, Oxford OX1 1DP, UK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460345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Pandemic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 of </a:t>
            </a:r>
            <a:r>
              <a:rPr lang="it-IT" dirty="0" smtClean="0"/>
              <a:t>CoVID-19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940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400"/>
            <a:ext cx="9144000" cy="55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9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16703" y="1456683"/>
            <a:ext cx="84544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/>
              <a:t>From </a:t>
            </a:r>
            <a:r>
              <a:rPr lang="it-IT" sz="2400" dirty="0" err="1"/>
              <a:t>genetic</a:t>
            </a:r>
            <a:r>
              <a:rPr lang="it-IT" sz="2400" dirty="0"/>
              <a:t> </a:t>
            </a:r>
            <a:r>
              <a:rPr lang="it-IT" sz="2400" dirty="0" err="1"/>
              <a:t>sequencing</a:t>
            </a:r>
            <a:r>
              <a:rPr lang="it-IT" sz="2400" dirty="0"/>
              <a:t> data,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appears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there</a:t>
            </a:r>
            <a:r>
              <a:rPr lang="it-IT" sz="2400" dirty="0"/>
              <a:t> </a:t>
            </a:r>
            <a:r>
              <a:rPr lang="it-IT" sz="2400" dirty="0" err="1"/>
              <a:t>was</a:t>
            </a:r>
            <a:r>
              <a:rPr lang="it-IT" sz="2400" dirty="0"/>
              <a:t> a single </a:t>
            </a:r>
            <a:r>
              <a:rPr lang="it-IT" sz="2400" dirty="0" err="1"/>
              <a:t>introduction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</a:t>
            </a:r>
            <a:r>
              <a:rPr lang="it-IT" sz="2400" dirty="0" err="1"/>
              <a:t>humans</a:t>
            </a:r>
            <a:r>
              <a:rPr lang="it-IT" sz="2400" dirty="0"/>
              <a:t> </a:t>
            </a:r>
            <a:r>
              <a:rPr lang="it-IT" sz="2400" dirty="0" err="1"/>
              <a:t>followed</a:t>
            </a:r>
            <a:r>
              <a:rPr lang="it-IT" sz="2400" dirty="0"/>
              <a:t> by human-to-human spread. </a:t>
            </a:r>
          </a:p>
          <a:p>
            <a:pPr marL="342900" indent="-342900">
              <a:buFont typeface="Arial"/>
              <a:buChar char="•"/>
            </a:pPr>
            <a:r>
              <a:rPr lang="it-IT" sz="2400" b="1" dirty="0" err="1">
                <a:solidFill>
                  <a:srgbClr val="FF0000"/>
                </a:solidFill>
              </a:rPr>
              <a:t>This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novel</a:t>
            </a:r>
            <a:r>
              <a:rPr lang="it-IT" sz="2400" b="1" dirty="0">
                <a:solidFill>
                  <a:srgbClr val="FF0000"/>
                </a:solidFill>
              </a:rPr>
              <a:t> virus shares 79.5% of </a:t>
            </a:r>
            <a:r>
              <a:rPr lang="it-IT" sz="2400" b="1" dirty="0" err="1">
                <a:solidFill>
                  <a:srgbClr val="FF0000"/>
                </a:solidFill>
              </a:rPr>
              <a:t>genetic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sequence</a:t>
            </a:r>
            <a:r>
              <a:rPr lang="it-IT" sz="2400" b="1" dirty="0">
                <a:solidFill>
                  <a:srgbClr val="FF0000"/>
                </a:solidFill>
              </a:rPr>
              <a:t> with SARS-</a:t>
            </a:r>
            <a:r>
              <a:rPr lang="it-IT" sz="2400" b="1" dirty="0" err="1">
                <a:solidFill>
                  <a:srgbClr val="FF0000"/>
                </a:solidFill>
              </a:rPr>
              <a:t>CoV</a:t>
            </a:r>
            <a:r>
              <a:rPr lang="it-IT" sz="2400" b="1" dirty="0">
                <a:solidFill>
                  <a:srgbClr val="FF0000"/>
                </a:solidFill>
              </a:rPr>
              <a:t> and </a:t>
            </a:r>
            <a:r>
              <a:rPr lang="it-IT" sz="2400" b="1" dirty="0" err="1">
                <a:solidFill>
                  <a:srgbClr val="FF0000"/>
                </a:solidFill>
              </a:rPr>
              <a:t>has</a:t>
            </a:r>
            <a:r>
              <a:rPr lang="it-IT" sz="2400" b="1" dirty="0">
                <a:solidFill>
                  <a:srgbClr val="FF0000"/>
                </a:solidFill>
              </a:rPr>
              <a:t> 96.2% </a:t>
            </a:r>
            <a:r>
              <a:rPr lang="it-IT" sz="2400" b="1" dirty="0" err="1">
                <a:solidFill>
                  <a:srgbClr val="FF0000"/>
                </a:solidFill>
              </a:rPr>
              <a:t>homology</a:t>
            </a:r>
            <a:r>
              <a:rPr lang="it-IT" sz="2400" b="1" dirty="0">
                <a:solidFill>
                  <a:srgbClr val="FF0000"/>
                </a:solidFill>
              </a:rPr>
              <a:t> to a </a:t>
            </a:r>
            <a:r>
              <a:rPr lang="it-IT" sz="2400" b="1" dirty="0" err="1">
                <a:solidFill>
                  <a:srgbClr val="FF0000"/>
                </a:solidFill>
              </a:rPr>
              <a:t>bat</a:t>
            </a:r>
            <a:r>
              <a:rPr lang="it-IT" sz="2400" b="1" dirty="0">
                <a:solidFill>
                  <a:srgbClr val="FF0000"/>
                </a:solidFill>
              </a:rPr>
              <a:t> coronavirus.</a:t>
            </a:r>
            <a:endParaRPr lang="it-IT" sz="2400" b="1" baseline="30000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/>
              <a:t>2019-nCoV shares the </a:t>
            </a:r>
            <a:r>
              <a:rPr lang="it-IT" sz="2400" dirty="0" err="1"/>
              <a:t>same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entry </a:t>
            </a:r>
            <a:r>
              <a:rPr lang="it-IT" sz="2400" dirty="0" err="1"/>
              <a:t>receptor</a:t>
            </a:r>
            <a:r>
              <a:rPr lang="it-IT" sz="2400" dirty="0"/>
              <a:t>, ACE2, with SARS-</a:t>
            </a:r>
            <a:r>
              <a:rPr lang="it-IT" sz="2400" dirty="0" err="1"/>
              <a:t>CoV</a:t>
            </a:r>
            <a:r>
              <a:rPr lang="it-IT" sz="2400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err="1"/>
              <a:t>What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yet</a:t>
            </a:r>
            <a:r>
              <a:rPr lang="it-IT" sz="2400" dirty="0"/>
              <a:t> </a:t>
            </a:r>
            <a:r>
              <a:rPr lang="it-IT" sz="2400" dirty="0" err="1"/>
              <a:t>unclear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animal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the intermediate </a:t>
            </a:r>
            <a:r>
              <a:rPr lang="it-IT" sz="2400" dirty="0" err="1"/>
              <a:t>species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bats</a:t>
            </a:r>
            <a:r>
              <a:rPr lang="it-IT" sz="2400" dirty="0"/>
              <a:t> and </a:t>
            </a:r>
            <a:r>
              <a:rPr lang="it-IT" sz="2400" dirty="0" err="1"/>
              <a:t>humans</a:t>
            </a:r>
            <a:r>
              <a:rPr lang="it-IT" sz="2400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For SARS </a:t>
            </a:r>
            <a:r>
              <a:rPr lang="it-IT" sz="2400" b="1" dirty="0" err="1">
                <a:solidFill>
                  <a:srgbClr val="FF0000"/>
                </a:solidFill>
              </a:rPr>
              <a:t>it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was</a:t>
            </a:r>
            <a:r>
              <a:rPr lang="it-IT" sz="2400" b="1" dirty="0">
                <a:solidFill>
                  <a:srgbClr val="FF0000"/>
                </a:solidFill>
              </a:rPr>
              <a:t> civet </a:t>
            </a:r>
            <a:r>
              <a:rPr lang="it-IT" sz="2400" b="1" dirty="0" err="1">
                <a:solidFill>
                  <a:srgbClr val="FF0000"/>
                </a:solidFill>
              </a:rPr>
              <a:t>cats</a:t>
            </a:r>
            <a:r>
              <a:rPr lang="it-IT" sz="2400" b="1" dirty="0">
                <a:solidFill>
                  <a:srgbClr val="FF0000"/>
                </a:solidFill>
              </a:rPr>
              <a:t>, for MERS </a:t>
            </a:r>
            <a:r>
              <a:rPr lang="it-IT" sz="2400" b="1" dirty="0" err="1">
                <a:solidFill>
                  <a:srgbClr val="FF0000"/>
                </a:solidFill>
              </a:rPr>
              <a:t>it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is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camels</a:t>
            </a:r>
            <a:r>
              <a:rPr lang="it-IT" sz="2400" dirty="0"/>
              <a:t>. </a:t>
            </a:r>
            <a:r>
              <a:rPr lang="it-IT" sz="2400" dirty="0" err="1"/>
              <a:t>While</a:t>
            </a:r>
            <a:r>
              <a:rPr lang="it-IT" sz="2400" dirty="0"/>
              <a:t> the source of 2019-CoV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yet</a:t>
            </a:r>
            <a:r>
              <a:rPr lang="it-IT" sz="2400" dirty="0"/>
              <a:t> </a:t>
            </a:r>
            <a:r>
              <a:rPr lang="it-IT" sz="2400" dirty="0" err="1"/>
              <a:t>unknown</a:t>
            </a:r>
            <a:r>
              <a:rPr lang="it-IT" sz="2400" dirty="0"/>
              <a:t>, </a:t>
            </a:r>
            <a:r>
              <a:rPr lang="it-IT" sz="2400" dirty="0" err="1"/>
              <a:t>early</a:t>
            </a:r>
            <a:r>
              <a:rPr lang="it-IT" sz="2400" dirty="0"/>
              <a:t> on the </a:t>
            </a:r>
            <a:r>
              <a:rPr lang="it-IT" sz="2400" dirty="0" err="1"/>
              <a:t>Huanan</a:t>
            </a:r>
            <a:r>
              <a:rPr lang="it-IT" sz="2400" dirty="0"/>
              <a:t> </a:t>
            </a:r>
            <a:r>
              <a:rPr lang="it-IT" sz="2400" dirty="0" err="1"/>
              <a:t>Seafood</a:t>
            </a:r>
            <a:r>
              <a:rPr lang="it-IT" sz="2400" dirty="0"/>
              <a:t> </a:t>
            </a:r>
            <a:r>
              <a:rPr lang="it-IT" sz="2400" dirty="0" err="1"/>
              <a:t>Wholesale</a:t>
            </a:r>
            <a:r>
              <a:rPr lang="it-IT" sz="2400" dirty="0"/>
              <a:t> Market </a:t>
            </a:r>
            <a:r>
              <a:rPr lang="it-IT" sz="2400" dirty="0" err="1"/>
              <a:t>was</a:t>
            </a:r>
            <a:r>
              <a:rPr lang="it-IT" sz="2400" dirty="0"/>
              <a:t> </a:t>
            </a:r>
            <a:r>
              <a:rPr lang="it-IT" sz="2400" dirty="0" err="1"/>
              <a:t>linked</a:t>
            </a:r>
            <a:r>
              <a:rPr lang="it-IT" sz="2400" dirty="0"/>
              <a:t> </a:t>
            </a:r>
            <a:r>
              <a:rPr lang="it-IT" sz="2400" dirty="0" err="1"/>
              <a:t>epidemiologically</a:t>
            </a:r>
            <a:r>
              <a:rPr lang="it-IT" sz="2400" dirty="0"/>
              <a:t>.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592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COVID-19: </a:t>
            </a:r>
            <a:r>
              <a:rPr lang="it-IT" sz="3600" dirty="0"/>
              <a:t>genetica e serbatoi animali</a:t>
            </a:r>
          </a:p>
        </p:txBody>
      </p:sp>
    </p:spTree>
    <p:extLst>
      <p:ext uri="{BB962C8B-B14F-4D97-AF65-F5344CB8AC3E}">
        <p14:creationId xmlns:p14="http://schemas.microsoft.com/office/powerpoint/2010/main" val="149464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459"/>
            <a:ext cx="9144000" cy="5489592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457200" y="33607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COVID-19: </a:t>
            </a:r>
            <a:r>
              <a:rPr lang="it-IT" sz="3600" dirty="0"/>
              <a:t>electron </a:t>
            </a:r>
            <a:r>
              <a:rPr lang="it-IT" sz="3600" dirty="0" err="1"/>
              <a:t>microscopy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72341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66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/>
              <a:t>The </a:t>
            </a:r>
            <a:r>
              <a:rPr lang="it-IT" sz="3600" dirty="0" err="1"/>
              <a:t>pathogens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46597"/>
            <a:ext cx="8229600" cy="4525963"/>
          </a:xfrm>
        </p:spPr>
        <p:txBody>
          <a:bodyPr>
            <a:noAutofit/>
          </a:bodyPr>
          <a:lstStyle/>
          <a:p>
            <a:r>
              <a:rPr lang="it-IT" sz="2400" b="1" dirty="0" err="1"/>
              <a:t>Coronaviruses</a:t>
            </a:r>
            <a:r>
              <a:rPr lang="it-IT" sz="2400" b="1" dirty="0"/>
              <a:t> are </a:t>
            </a:r>
            <a:r>
              <a:rPr lang="it-IT" sz="2400" b="1" dirty="0" err="1"/>
              <a:t>enveloped</a:t>
            </a:r>
            <a:r>
              <a:rPr lang="it-IT" sz="2400" b="1" dirty="0"/>
              <a:t> positive </a:t>
            </a:r>
            <a:r>
              <a:rPr lang="it-IT" sz="2400" b="1" dirty="0" err="1"/>
              <a:t>stranded</a:t>
            </a:r>
            <a:r>
              <a:rPr lang="it-IT" sz="2400" b="1" dirty="0"/>
              <a:t> RNA </a:t>
            </a:r>
            <a:r>
              <a:rPr lang="it-IT" sz="2400" b="1" dirty="0" err="1"/>
              <a:t>viruses</a:t>
            </a:r>
            <a:r>
              <a:rPr lang="it-IT" sz="2400" b="1" dirty="0"/>
              <a:t> </a:t>
            </a:r>
          </a:p>
          <a:p>
            <a:r>
              <a:rPr lang="it-IT" sz="2400" b="1" dirty="0"/>
              <a:t>The </a:t>
            </a:r>
            <a:r>
              <a:rPr lang="it-IT" sz="2400" b="1" dirty="0" err="1"/>
              <a:t>virions</a:t>
            </a:r>
            <a:r>
              <a:rPr lang="it-IT" sz="2400" b="1" dirty="0"/>
              <a:t> </a:t>
            </a:r>
            <a:r>
              <a:rPr lang="it-IT" sz="2400" b="1" dirty="0" err="1"/>
              <a:t>have</a:t>
            </a:r>
            <a:r>
              <a:rPr lang="it-IT" sz="2400" b="1" dirty="0"/>
              <a:t> a crown-</a:t>
            </a:r>
            <a:r>
              <a:rPr lang="it-IT" sz="2400" b="1" dirty="0" err="1"/>
              <a:t>like</a:t>
            </a:r>
            <a:r>
              <a:rPr lang="it-IT" sz="2400" b="1" dirty="0"/>
              <a:t> </a:t>
            </a:r>
            <a:r>
              <a:rPr lang="it-IT" sz="2400" b="1" dirty="0" err="1"/>
              <a:t>appearance</a:t>
            </a:r>
            <a:r>
              <a:rPr lang="it-IT" sz="2400" b="1" dirty="0"/>
              <a:t> under the electron </a:t>
            </a:r>
            <a:r>
              <a:rPr lang="it-IT" sz="2400" b="1" dirty="0" err="1"/>
              <a:t>microscope</a:t>
            </a:r>
            <a:endParaRPr lang="it-IT" sz="2400" b="1" dirty="0"/>
          </a:p>
          <a:p>
            <a:r>
              <a:rPr lang="it-IT" sz="2400" b="1" dirty="0"/>
              <a:t>The </a:t>
            </a:r>
            <a:r>
              <a:rPr lang="it-IT" sz="2400" b="1" dirty="0" err="1"/>
              <a:t>subfamily</a:t>
            </a:r>
            <a:r>
              <a:rPr lang="it-IT" sz="2400" b="1" dirty="0"/>
              <a:t> </a:t>
            </a:r>
            <a:r>
              <a:rPr lang="it-IT" sz="2400" b="1" dirty="0" err="1"/>
              <a:t>Orthocoronavirinae</a:t>
            </a:r>
            <a:r>
              <a:rPr lang="it-IT" sz="2400" b="1" dirty="0"/>
              <a:t> </a:t>
            </a:r>
            <a:r>
              <a:rPr lang="it-IT" sz="2400" b="1" dirty="0" err="1"/>
              <a:t>is</a:t>
            </a:r>
            <a:r>
              <a:rPr lang="it-IT" sz="2400" b="1" dirty="0"/>
              <a:t> </a:t>
            </a:r>
            <a:r>
              <a:rPr lang="it-IT" sz="2400" b="1" dirty="0" err="1"/>
              <a:t>classified</a:t>
            </a:r>
            <a:r>
              <a:rPr lang="it-IT" sz="2400" b="1" dirty="0"/>
              <a:t> </a:t>
            </a:r>
            <a:r>
              <a:rPr lang="it-IT" sz="2400" b="1" dirty="0" err="1"/>
              <a:t>into</a:t>
            </a:r>
            <a:r>
              <a:rPr lang="it-IT" sz="2400" b="1" dirty="0"/>
              <a:t> </a:t>
            </a:r>
            <a:r>
              <a:rPr lang="it-IT" sz="2400" b="1" dirty="0" err="1"/>
              <a:t>four</a:t>
            </a:r>
            <a:r>
              <a:rPr lang="it-IT" sz="2400" b="1" dirty="0"/>
              <a:t> coronavirus (</a:t>
            </a:r>
            <a:r>
              <a:rPr lang="it-IT" sz="2400" b="1" dirty="0" err="1"/>
              <a:t>CoV</a:t>
            </a:r>
            <a:r>
              <a:rPr lang="it-IT" sz="2400" b="1" dirty="0"/>
              <a:t>) genera: Alpha-, Beta-, Delta- and </a:t>
            </a:r>
            <a:r>
              <a:rPr lang="it-IT" sz="2400" b="1" dirty="0" err="1"/>
              <a:t>Gammacoronavirus</a:t>
            </a:r>
            <a:r>
              <a:rPr lang="it-IT" sz="2400" b="1" dirty="0"/>
              <a:t>. </a:t>
            </a:r>
          </a:p>
          <a:p>
            <a:r>
              <a:rPr lang="it-IT" sz="2400" b="1" dirty="0" err="1"/>
              <a:t>Coronaviruses</a:t>
            </a:r>
            <a:r>
              <a:rPr lang="it-IT" sz="2400" b="1" dirty="0"/>
              <a:t> are </a:t>
            </a:r>
            <a:r>
              <a:rPr lang="it-IT" sz="2400" b="1" dirty="0" err="1"/>
              <a:t>known</a:t>
            </a:r>
            <a:r>
              <a:rPr lang="it-IT" sz="2400" b="1" dirty="0"/>
              <a:t> to </a:t>
            </a:r>
            <a:r>
              <a:rPr lang="it-IT" sz="2400" b="1" dirty="0" err="1"/>
              <a:t>infect</a:t>
            </a:r>
            <a:r>
              <a:rPr lang="it-IT" sz="2400" b="1" dirty="0"/>
              <a:t> </a:t>
            </a:r>
            <a:r>
              <a:rPr lang="it-IT" sz="2400" b="1" dirty="0" err="1"/>
              <a:t>humans</a:t>
            </a:r>
            <a:r>
              <a:rPr lang="it-IT" sz="2400" b="1" dirty="0"/>
              <a:t> and a </a:t>
            </a:r>
            <a:r>
              <a:rPr lang="it-IT" sz="2400" b="1" dirty="0" err="1"/>
              <a:t>variety</a:t>
            </a:r>
            <a:r>
              <a:rPr lang="it-IT" sz="2400" b="1" dirty="0"/>
              <a:t> of </a:t>
            </a:r>
            <a:r>
              <a:rPr lang="it-IT" sz="2400" b="1" dirty="0" err="1"/>
              <a:t>animals</a:t>
            </a:r>
            <a:r>
              <a:rPr lang="it-IT" sz="2400" b="1" dirty="0"/>
              <a:t> (</a:t>
            </a:r>
            <a:r>
              <a:rPr lang="it-IT" sz="2400" b="1" dirty="0" err="1"/>
              <a:t>including</a:t>
            </a:r>
            <a:r>
              <a:rPr lang="it-IT" sz="2400" b="1" dirty="0"/>
              <a:t> </a:t>
            </a:r>
            <a:r>
              <a:rPr lang="it-IT" sz="2400" b="1" dirty="0" err="1"/>
              <a:t>birds</a:t>
            </a:r>
            <a:r>
              <a:rPr lang="it-IT" sz="2400" b="1" dirty="0"/>
              <a:t> and </a:t>
            </a:r>
            <a:r>
              <a:rPr lang="it-IT" sz="2400" b="1" dirty="0" err="1"/>
              <a:t>mammals</a:t>
            </a:r>
            <a:r>
              <a:rPr lang="it-IT" sz="2400" b="1" dirty="0"/>
              <a:t>). </a:t>
            </a:r>
          </a:p>
          <a:p>
            <a:r>
              <a:rPr lang="it-IT" sz="2400" b="1" dirty="0" err="1"/>
              <a:t>Epithelial</a:t>
            </a:r>
            <a:r>
              <a:rPr lang="it-IT" sz="2400" b="1" dirty="0"/>
              <a:t> </a:t>
            </a:r>
            <a:r>
              <a:rPr lang="it-IT" sz="2400" b="1" dirty="0" err="1"/>
              <a:t>cells</a:t>
            </a:r>
            <a:r>
              <a:rPr lang="it-IT" sz="2400" b="1" dirty="0"/>
              <a:t> in the </a:t>
            </a:r>
            <a:r>
              <a:rPr lang="it-IT" sz="2400" b="1" dirty="0" err="1"/>
              <a:t>respiratory</a:t>
            </a:r>
            <a:r>
              <a:rPr lang="it-IT" sz="2400" b="1" dirty="0"/>
              <a:t> and </a:t>
            </a:r>
            <a:r>
              <a:rPr lang="it-IT" sz="2400" b="1" dirty="0" err="1"/>
              <a:t>gastrointestinal</a:t>
            </a:r>
            <a:r>
              <a:rPr lang="it-IT" sz="2400" b="1" dirty="0"/>
              <a:t> </a:t>
            </a:r>
            <a:r>
              <a:rPr lang="it-IT" sz="2400" b="1" dirty="0" err="1"/>
              <a:t>tract</a:t>
            </a:r>
            <a:r>
              <a:rPr lang="it-IT" sz="2400" b="1" dirty="0"/>
              <a:t> are the </a:t>
            </a:r>
            <a:r>
              <a:rPr lang="it-IT" sz="2400" b="1" dirty="0" err="1"/>
              <a:t>primary</a:t>
            </a:r>
            <a:r>
              <a:rPr lang="it-IT" sz="2400" b="1" dirty="0"/>
              <a:t> target </a:t>
            </a:r>
            <a:r>
              <a:rPr lang="it-IT" sz="2400" b="1" dirty="0" err="1"/>
              <a:t>cells</a:t>
            </a:r>
            <a:r>
              <a:rPr lang="it-IT" sz="2400" b="1" dirty="0"/>
              <a:t>. </a:t>
            </a:r>
          </a:p>
          <a:p>
            <a:r>
              <a:rPr lang="it-IT" sz="2400" b="1" dirty="0" err="1">
                <a:solidFill>
                  <a:srgbClr val="FF0000"/>
                </a:solidFill>
              </a:rPr>
              <a:t>Viral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shedding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occurs</a:t>
            </a:r>
            <a:r>
              <a:rPr lang="it-IT" sz="2400" b="1" dirty="0">
                <a:solidFill>
                  <a:srgbClr val="FF0000"/>
                </a:solidFill>
              </a:rPr>
              <a:t> via </a:t>
            </a:r>
            <a:r>
              <a:rPr lang="it-IT" sz="2400" b="1" dirty="0" err="1">
                <a:solidFill>
                  <a:srgbClr val="FF0000"/>
                </a:solidFill>
              </a:rPr>
              <a:t>these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systems</a:t>
            </a:r>
            <a:r>
              <a:rPr lang="it-IT" sz="2400" b="1" dirty="0">
                <a:solidFill>
                  <a:srgbClr val="FF0000"/>
                </a:solidFill>
              </a:rPr>
              <a:t> and </a:t>
            </a:r>
            <a:r>
              <a:rPr lang="it-IT" sz="2400" b="1" dirty="0" err="1">
                <a:solidFill>
                  <a:srgbClr val="FF0000"/>
                </a:solidFill>
              </a:rPr>
              <a:t>transmission</a:t>
            </a:r>
            <a:r>
              <a:rPr lang="it-IT" sz="2400" b="1" dirty="0">
                <a:solidFill>
                  <a:srgbClr val="FF0000"/>
                </a:solidFill>
              </a:rPr>
              <a:t> can </a:t>
            </a:r>
            <a:r>
              <a:rPr lang="it-IT" sz="2400" b="1" dirty="0" err="1">
                <a:solidFill>
                  <a:srgbClr val="FF0000"/>
                </a:solidFill>
              </a:rPr>
              <a:t>occur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through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different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routes</a:t>
            </a:r>
            <a:r>
              <a:rPr lang="it-IT" sz="2400" b="1" dirty="0">
                <a:solidFill>
                  <a:srgbClr val="FF0000"/>
                </a:solidFill>
              </a:rPr>
              <a:t>: </a:t>
            </a:r>
            <a:r>
              <a:rPr lang="it-IT" sz="2400" b="1" dirty="0" err="1">
                <a:solidFill>
                  <a:srgbClr val="FF0000"/>
                </a:solidFill>
              </a:rPr>
              <a:t>fomites</a:t>
            </a:r>
            <a:r>
              <a:rPr lang="it-IT" sz="2400" b="1" dirty="0">
                <a:solidFill>
                  <a:srgbClr val="FF0000"/>
                </a:solidFill>
              </a:rPr>
              <a:t>, </a:t>
            </a:r>
            <a:r>
              <a:rPr lang="it-IT" sz="2400" b="1" dirty="0" err="1">
                <a:solidFill>
                  <a:srgbClr val="FF0000"/>
                </a:solidFill>
              </a:rPr>
              <a:t>airborne</a:t>
            </a:r>
            <a:r>
              <a:rPr lang="it-IT" sz="2400" b="1" dirty="0">
                <a:solidFill>
                  <a:srgbClr val="FF0000"/>
                </a:solidFill>
              </a:rPr>
              <a:t> or </a:t>
            </a:r>
            <a:r>
              <a:rPr lang="it-IT" sz="2400" b="1" dirty="0" err="1">
                <a:solidFill>
                  <a:srgbClr val="FF0000"/>
                </a:solidFill>
              </a:rPr>
              <a:t>faecal-oral</a:t>
            </a:r>
            <a:r>
              <a:rPr lang="it-IT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80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40120"/>
            <a:ext cx="8229600" cy="4525963"/>
          </a:xfrm>
        </p:spPr>
        <p:txBody>
          <a:bodyPr>
            <a:noAutofit/>
          </a:bodyPr>
          <a:lstStyle/>
          <a:p>
            <a:r>
              <a:rPr lang="it-IT" sz="2400" b="1" dirty="0"/>
              <a:t>Seven </a:t>
            </a:r>
            <a:r>
              <a:rPr lang="it-IT" sz="2400" b="1" dirty="0" err="1"/>
              <a:t>coronaviruses</a:t>
            </a:r>
            <a:r>
              <a:rPr lang="it-IT" sz="2400" b="1" dirty="0"/>
              <a:t> </a:t>
            </a:r>
            <a:r>
              <a:rPr lang="it-IT" sz="2400" b="1" dirty="0" err="1"/>
              <a:t>infect</a:t>
            </a:r>
            <a:r>
              <a:rPr lang="it-IT" sz="2400" b="1" dirty="0"/>
              <a:t> </a:t>
            </a:r>
            <a:r>
              <a:rPr lang="it-IT" sz="2400" b="1" dirty="0" err="1"/>
              <a:t>humans</a:t>
            </a:r>
            <a:r>
              <a:rPr lang="it-IT" sz="2400" b="1" dirty="0"/>
              <a:t>.</a:t>
            </a:r>
          </a:p>
          <a:p>
            <a:r>
              <a:rPr lang="it-IT" sz="2400" b="1" dirty="0"/>
              <a:t>Human </a:t>
            </a:r>
            <a:r>
              <a:rPr lang="it-IT" sz="2400" b="1" dirty="0" err="1"/>
              <a:t>Betacoronavirus</a:t>
            </a:r>
            <a:r>
              <a:rPr lang="it-IT" sz="2400" b="1" dirty="0"/>
              <a:t> OC43 and HKU1 and </a:t>
            </a:r>
            <a:r>
              <a:rPr lang="it-IT" sz="2400" b="1" dirty="0" err="1"/>
              <a:t>Alphacoronavirus</a:t>
            </a:r>
            <a:r>
              <a:rPr lang="it-IT" sz="2400" b="1" dirty="0"/>
              <a:t> 229E cause </a:t>
            </a:r>
            <a:r>
              <a:rPr lang="it-IT" sz="2400" b="1" dirty="0">
                <a:solidFill>
                  <a:srgbClr val="FF0000"/>
                </a:solidFill>
              </a:rPr>
              <a:t>common </a:t>
            </a:r>
            <a:r>
              <a:rPr lang="it-IT" sz="2400" b="1" dirty="0" err="1">
                <a:solidFill>
                  <a:srgbClr val="FF0000"/>
                </a:solidFill>
              </a:rPr>
              <a:t>colds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but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also</a:t>
            </a:r>
            <a:r>
              <a:rPr lang="it-IT" sz="2400" b="1" dirty="0">
                <a:solidFill>
                  <a:srgbClr val="FF0000"/>
                </a:solidFill>
              </a:rPr>
              <a:t> severe LRTI </a:t>
            </a:r>
            <a:r>
              <a:rPr lang="it-IT" sz="2400" b="1" dirty="0" err="1">
                <a:solidFill>
                  <a:srgbClr val="FF0000"/>
                </a:solidFill>
              </a:rPr>
              <a:t>infections</a:t>
            </a:r>
            <a:r>
              <a:rPr lang="it-IT" sz="2400" b="1" dirty="0">
                <a:solidFill>
                  <a:srgbClr val="FF0000"/>
                </a:solidFill>
              </a:rPr>
              <a:t> in the </a:t>
            </a:r>
            <a:r>
              <a:rPr lang="it-IT" sz="2400" b="1" dirty="0" err="1">
                <a:solidFill>
                  <a:srgbClr val="FF0000"/>
                </a:solidFill>
              </a:rPr>
              <a:t>youngest</a:t>
            </a:r>
            <a:r>
              <a:rPr lang="it-IT" sz="2400" b="1" dirty="0">
                <a:solidFill>
                  <a:srgbClr val="FF0000"/>
                </a:solidFill>
              </a:rPr>
              <a:t> and </a:t>
            </a:r>
            <a:r>
              <a:rPr lang="it-IT" sz="2400" b="1" dirty="0" err="1">
                <a:solidFill>
                  <a:srgbClr val="FF0000"/>
                </a:solidFill>
              </a:rPr>
              <a:t>oldest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age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groups</a:t>
            </a:r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b="1" dirty="0" err="1"/>
              <a:t>Alphacoronavirus</a:t>
            </a:r>
            <a:r>
              <a:rPr lang="it-IT" sz="2400" b="1" dirty="0"/>
              <a:t> NL63 </a:t>
            </a:r>
            <a:r>
              <a:rPr lang="it-IT" sz="2400" b="1" dirty="0" err="1"/>
              <a:t>is</a:t>
            </a:r>
            <a:r>
              <a:rPr lang="it-IT" sz="2400" b="1" dirty="0"/>
              <a:t> </a:t>
            </a:r>
            <a:r>
              <a:rPr lang="it-IT" sz="2400" b="1" dirty="0" err="1"/>
              <a:t>considered</a:t>
            </a:r>
            <a:r>
              <a:rPr lang="it-IT" sz="2400" b="1" dirty="0"/>
              <a:t> to be an </a:t>
            </a:r>
            <a:r>
              <a:rPr lang="it-IT" sz="2400" b="1" dirty="0" err="1"/>
              <a:t>important</a:t>
            </a:r>
            <a:r>
              <a:rPr lang="it-IT" sz="2400" b="1" dirty="0"/>
              <a:t> cause of </a:t>
            </a:r>
            <a:r>
              <a:rPr lang="it-IT" sz="2400" b="1" dirty="0">
                <a:solidFill>
                  <a:srgbClr val="FF0000"/>
                </a:solidFill>
              </a:rPr>
              <a:t>(pseudo) </a:t>
            </a:r>
            <a:r>
              <a:rPr lang="it-IT" sz="2400" b="1" dirty="0" err="1">
                <a:solidFill>
                  <a:srgbClr val="FF0000"/>
                </a:solidFill>
              </a:rPr>
              <a:t>croup</a:t>
            </a:r>
            <a:r>
              <a:rPr lang="it-IT" sz="2400" b="1" dirty="0">
                <a:solidFill>
                  <a:srgbClr val="FF0000"/>
                </a:solidFill>
              </a:rPr>
              <a:t> and </a:t>
            </a:r>
            <a:r>
              <a:rPr lang="it-IT" sz="2400" b="1" dirty="0" err="1">
                <a:solidFill>
                  <a:srgbClr val="FF0000"/>
                </a:solidFill>
              </a:rPr>
              <a:t>bronchiolitis</a:t>
            </a:r>
            <a:r>
              <a:rPr lang="it-IT" sz="2400" b="1" dirty="0">
                <a:solidFill>
                  <a:srgbClr val="FF0000"/>
                </a:solidFill>
              </a:rPr>
              <a:t> in </a:t>
            </a:r>
            <a:r>
              <a:rPr lang="it-IT" sz="2400" b="1" dirty="0" err="1">
                <a:solidFill>
                  <a:srgbClr val="FF0000"/>
                </a:solidFill>
              </a:rPr>
              <a:t>children</a:t>
            </a:r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b="1" dirty="0" err="1"/>
              <a:t>Additional</a:t>
            </a:r>
            <a:r>
              <a:rPr lang="it-IT" sz="2400" b="1" dirty="0"/>
              <a:t> </a:t>
            </a:r>
            <a:r>
              <a:rPr lang="it-IT" sz="2400" b="1" dirty="0" err="1"/>
              <a:t>zoonotic</a:t>
            </a:r>
            <a:r>
              <a:rPr lang="it-IT" sz="2400" b="1" dirty="0"/>
              <a:t> </a:t>
            </a:r>
            <a:r>
              <a:rPr lang="it-IT" sz="2400" b="1" dirty="0" err="1"/>
              <a:t>coronaviruses</a:t>
            </a:r>
            <a:r>
              <a:rPr lang="it-IT" sz="2400" b="1" dirty="0"/>
              <a:t> </a:t>
            </a:r>
            <a:r>
              <a:rPr lang="it-IT" sz="2400" b="1" dirty="0" err="1"/>
              <a:t>have</a:t>
            </a:r>
            <a:r>
              <a:rPr lang="it-IT" sz="2400" b="1" dirty="0"/>
              <a:t> </a:t>
            </a:r>
            <a:r>
              <a:rPr lang="it-IT" sz="2400" b="1" dirty="0" err="1"/>
              <a:t>emerged</a:t>
            </a:r>
            <a:r>
              <a:rPr lang="it-IT" sz="2400" b="1" dirty="0"/>
              <a:t> and </a:t>
            </a:r>
            <a:r>
              <a:rPr lang="it-IT" sz="2400" b="1" dirty="0" err="1"/>
              <a:t>caused</a:t>
            </a:r>
            <a:r>
              <a:rPr lang="it-IT" sz="2400" b="1" dirty="0"/>
              <a:t> </a:t>
            </a:r>
            <a:r>
              <a:rPr lang="it-IT" sz="2400" b="1" dirty="0" err="1"/>
              <a:t>outbreaks</a:t>
            </a:r>
            <a:r>
              <a:rPr lang="it-IT" sz="2400" b="1" dirty="0"/>
              <a:t> in </a:t>
            </a:r>
            <a:r>
              <a:rPr lang="it-IT" sz="2400" b="1" dirty="0" err="1"/>
              <a:t>humans</a:t>
            </a:r>
            <a:r>
              <a:rPr lang="it-IT" sz="2400" b="1" dirty="0"/>
              <a:t>: </a:t>
            </a:r>
            <a:r>
              <a:rPr lang="it-IT" sz="2400" b="1" dirty="0">
                <a:solidFill>
                  <a:srgbClr val="FF0000"/>
                </a:solidFill>
              </a:rPr>
              <a:t>SARS-</a:t>
            </a:r>
            <a:r>
              <a:rPr lang="it-IT" sz="2400" b="1" dirty="0" err="1">
                <a:solidFill>
                  <a:srgbClr val="FF0000"/>
                </a:solidFill>
              </a:rPr>
              <a:t>CoV</a:t>
            </a:r>
            <a:r>
              <a:rPr lang="it-IT" sz="2400" b="1" dirty="0">
                <a:solidFill>
                  <a:srgbClr val="FF0000"/>
                </a:solidFill>
              </a:rPr>
              <a:t> (2002,Sarbecovirus), and MERS-</a:t>
            </a:r>
            <a:r>
              <a:rPr lang="it-IT" sz="2400" b="1" dirty="0" err="1">
                <a:solidFill>
                  <a:srgbClr val="FF0000"/>
                </a:solidFill>
              </a:rPr>
              <a:t>CoV</a:t>
            </a:r>
            <a:r>
              <a:rPr lang="it-IT" sz="2400" b="1" dirty="0">
                <a:solidFill>
                  <a:srgbClr val="FF0000"/>
                </a:solidFill>
              </a:rPr>
              <a:t> (2012 </a:t>
            </a:r>
            <a:r>
              <a:rPr lang="it-IT" sz="2400" b="1" dirty="0" err="1">
                <a:solidFill>
                  <a:srgbClr val="FF0000"/>
                </a:solidFill>
              </a:rPr>
              <a:t>Merbecovirus</a:t>
            </a:r>
            <a:r>
              <a:rPr lang="it-IT" sz="2400" b="1" dirty="0">
                <a:solidFill>
                  <a:srgbClr val="FF0000"/>
                </a:solidFill>
              </a:rPr>
              <a:t>). </a:t>
            </a:r>
          </a:p>
          <a:p>
            <a:r>
              <a:rPr lang="it-IT" sz="2400" b="1" dirty="0"/>
              <a:t>In late 2019, a </a:t>
            </a:r>
            <a:r>
              <a:rPr lang="it-IT" sz="2400" b="1" dirty="0" err="1"/>
              <a:t>novel</a:t>
            </a:r>
            <a:r>
              <a:rPr lang="it-IT" sz="2400" b="1" dirty="0"/>
              <a:t> coronavirus </a:t>
            </a:r>
            <a:r>
              <a:rPr lang="it-IT" sz="2400" b="1" dirty="0" err="1"/>
              <a:t>related</a:t>
            </a:r>
            <a:r>
              <a:rPr lang="it-IT" sz="2400" b="1" dirty="0"/>
              <a:t> to a cluster of pneumonia </a:t>
            </a:r>
            <a:r>
              <a:rPr lang="it-IT" sz="2400" b="1" dirty="0" err="1"/>
              <a:t>cases</a:t>
            </a:r>
            <a:r>
              <a:rPr lang="it-IT" sz="2400" b="1" dirty="0"/>
              <a:t> in Wuhan, China (2019-nCoV) </a:t>
            </a:r>
            <a:r>
              <a:rPr lang="it-IT" sz="2400" b="1" dirty="0" err="1"/>
              <a:t>was</a:t>
            </a:r>
            <a:r>
              <a:rPr lang="it-IT" sz="2400" b="1" dirty="0"/>
              <a:t> </a:t>
            </a:r>
            <a:r>
              <a:rPr lang="it-IT" sz="2400" b="1" dirty="0" err="1"/>
              <a:t>identified</a:t>
            </a:r>
            <a:r>
              <a:rPr lang="it-IT" sz="2400" b="1" dirty="0"/>
              <a:t>. </a:t>
            </a:r>
          </a:p>
          <a:p>
            <a:r>
              <a:rPr lang="it-IT" sz="2400" b="1" dirty="0"/>
              <a:t>The 2019-nCoV </a:t>
            </a:r>
            <a:r>
              <a:rPr lang="it-IT" sz="2400" b="1" dirty="0" err="1"/>
              <a:t>is</a:t>
            </a:r>
            <a:r>
              <a:rPr lang="it-IT" sz="2400" b="1" dirty="0"/>
              <a:t> </a:t>
            </a:r>
            <a:r>
              <a:rPr lang="it-IT" sz="2400" b="1" dirty="0" err="1"/>
              <a:t>closely</a:t>
            </a:r>
            <a:r>
              <a:rPr lang="it-IT" sz="2400" b="1" dirty="0"/>
              <a:t> </a:t>
            </a:r>
            <a:r>
              <a:rPr lang="it-IT" sz="2400" b="1" dirty="0" err="1"/>
              <a:t>related</a:t>
            </a:r>
            <a:r>
              <a:rPr lang="it-IT" sz="2400" b="1" dirty="0"/>
              <a:t> to </a:t>
            </a:r>
            <a:r>
              <a:rPr lang="it-IT" sz="2400" b="1" dirty="0" err="1"/>
              <a:t>SARSCoV</a:t>
            </a:r>
            <a:r>
              <a:rPr lang="it-IT" sz="2400" b="1" dirty="0"/>
              <a:t> and </a:t>
            </a:r>
            <a:r>
              <a:rPr lang="it-IT" sz="2400" b="1" dirty="0" err="1"/>
              <a:t>genetically</a:t>
            </a:r>
            <a:r>
              <a:rPr lang="it-IT" sz="2400" b="1" dirty="0"/>
              <a:t> clusters </a:t>
            </a:r>
            <a:r>
              <a:rPr lang="it-IT" sz="2400" b="1" dirty="0" err="1"/>
              <a:t>within</a:t>
            </a:r>
            <a:r>
              <a:rPr lang="it-IT" sz="2400" b="1" dirty="0"/>
              <a:t> </a:t>
            </a:r>
            <a:r>
              <a:rPr lang="it-IT" sz="2400" b="1" dirty="0" err="1"/>
              <a:t>Betacoronavirus</a:t>
            </a:r>
            <a:r>
              <a:rPr lang="it-IT" sz="2400" b="1" dirty="0"/>
              <a:t> </a:t>
            </a:r>
            <a:r>
              <a:rPr lang="it-IT" sz="2400" b="1" dirty="0" err="1"/>
              <a:t>subgenus</a:t>
            </a:r>
            <a:r>
              <a:rPr lang="it-IT" sz="2400" b="1" dirty="0"/>
              <a:t> </a:t>
            </a:r>
            <a:r>
              <a:rPr lang="it-IT" sz="2400" b="1" dirty="0" err="1"/>
              <a:t>Sarbecovirus</a:t>
            </a:r>
            <a:endParaRPr lang="it-IT" sz="2400" b="1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15562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/>
              <a:t>The </a:t>
            </a:r>
            <a:r>
              <a:rPr lang="it-IT" sz="3600" dirty="0" err="1"/>
              <a:t>pathogens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43592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9144000" cy="601748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16186" y="1026758"/>
            <a:ext cx="6607190" cy="48635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6186" y="3408303"/>
            <a:ext cx="7742168" cy="99594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9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37746"/>
            <a:ext cx="8229600" cy="5708374"/>
          </a:xfrm>
        </p:spPr>
        <p:txBody>
          <a:bodyPr>
            <a:noAutofit/>
          </a:bodyPr>
          <a:lstStyle/>
          <a:p>
            <a:r>
              <a:rPr lang="it-IT" sz="2400" dirty="0" err="1"/>
              <a:t>Zhu</a:t>
            </a:r>
            <a:r>
              <a:rPr lang="it-IT" sz="2400" dirty="0"/>
              <a:t> et al.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identified</a:t>
            </a:r>
            <a:r>
              <a:rPr lang="it-IT" sz="2400" dirty="0"/>
              <a:t> and </a:t>
            </a:r>
            <a:r>
              <a:rPr lang="it-IT" sz="2400" dirty="0" err="1"/>
              <a:t>characterized</a:t>
            </a:r>
            <a:r>
              <a:rPr lang="it-IT" sz="2400" dirty="0"/>
              <a:t> 2019-nCoV. </a:t>
            </a:r>
          </a:p>
          <a:p>
            <a:r>
              <a:rPr lang="it-IT" sz="2400" b="1" dirty="0">
                <a:solidFill>
                  <a:srgbClr val="FF0000"/>
                </a:solidFill>
              </a:rPr>
              <a:t>2019-nCoV </a:t>
            </a:r>
            <a:r>
              <a:rPr lang="it-IT" sz="2400" b="1" dirty="0" err="1">
                <a:solidFill>
                  <a:srgbClr val="FF0000"/>
                </a:solidFill>
              </a:rPr>
              <a:t>grows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better</a:t>
            </a:r>
            <a:r>
              <a:rPr lang="it-IT" sz="2400" b="1" dirty="0">
                <a:solidFill>
                  <a:srgbClr val="FF0000"/>
                </a:solidFill>
              </a:rPr>
              <a:t> in </a:t>
            </a:r>
            <a:r>
              <a:rPr lang="it-IT" sz="2400" b="1" dirty="0" err="1">
                <a:solidFill>
                  <a:srgbClr val="FF0000"/>
                </a:solidFill>
              </a:rPr>
              <a:t>primary</a:t>
            </a:r>
            <a:r>
              <a:rPr lang="it-IT" sz="2400" b="1" dirty="0">
                <a:solidFill>
                  <a:srgbClr val="FF0000"/>
                </a:solidFill>
              </a:rPr>
              <a:t> human </a:t>
            </a:r>
            <a:r>
              <a:rPr lang="it-IT" sz="2400" b="1" dirty="0" err="1">
                <a:solidFill>
                  <a:srgbClr val="FF0000"/>
                </a:solidFill>
              </a:rPr>
              <a:t>airway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epithelial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cells</a:t>
            </a:r>
            <a:r>
              <a:rPr lang="it-IT" sz="2400" dirty="0"/>
              <a:t> </a:t>
            </a:r>
            <a:r>
              <a:rPr lang="it-IT" sz="2400" dirty="0" err="1"/>
              <a:t>than</a:t>
            </a:r>
            <a:r>
              <a:rPr lang="it-IT" sz="2400" dirty="0"/>
              <a:t> in standard </a:t>
            </a:r>
            <a:r>
              <a:rPr lang="it-IT" sz="2400" dirty="0" err="1"/>
              <a:t>tissue</a:t>
            </a:r>
            <a:r>
              <a:rPr lang="it-IT" sz="2400" dirty="0"/>
              <a:t>-culture </a:t>
            </a:r>
            <a:r>
              <a:rPr lang="it-IT" sz="2400" dirty="0" err="1"/>
              <a:t>cells</a:t>
            </a:r>
            <a:r>
              <a:rPr lang="it-IT" sz="2400" dirty="0"/>
              <a:t>, </a:t>
            </a:r>
            <a:r>
              <a:rPr lang="it-IT" sz="2400" dirty="0" err="1"/>
              <a:t>unlike</a:t>
            </a:r>
            <a:r>
              <a:rPr lang="it-IT" sz="2400" dirty="0"/>
              <a:t> SARS-</a:t>
            </a:r>
            <a:r>
              <a:rPr lang="it-IT" sz="2400" dirty="0" err="1"/>
              <a:t>CoV</a:t>
            </a:r>
            <a:r>
              <a:rPr lang="it-IT" sz="2400" dirty="0"/>
              <a:t> or MERS-</a:t>
            </a:r>
            <a:r>
              <a:rPr lang="it-IT" sz="2400" dirty="0" err="1"/>
              <a:t>CoV</a:t>
            </a:r>
            <a:r>
              <a:rPr lang="it-IT" sz="2400" dirty="0"/>
              <a:t>. </a:t>
            </a:r>
          </a:p>
          <a:p>
            <a:r>
              <a:rPr lang="it-IT" sz="2400" dirty="0" err="1"/>
              <a:t>Knowing</a:t>
            </a:r>
            <a:r>
              <a:rPr lang="it-IT" sz="2400" dirty="0"/>
              <a:t> the </a:t>
            </a:r>
            <a:r>
              <a:rPr lang="it-IT" sz="2400" dirty="0" err="1"/>
              <a:t>sequence</a:t>
            </a:r>
            <a:r>
              <a:rPr lang="it-IT" sz="2400" dirty="0"/>
              <a:t> of the </a:t>
            </a:r>
            <a:r>
              <a:rPr lang="it-IT" sz="2400" dirty="0" err="1"/>
              <a:t>genome</a:t>
            </a:r>
            <a:r>
              <a:rPr lang="it-IT" sz="2400" dirty="0"/>
              <a:t> </a:t>
            </a:r>
            <a:r>
              <a:rPr lang="it-IT" sz="2400" dirty="0" err="1"/>
              <a:t>facilitated</a:t>
            </a:r>
            <a:r>
              <a:rPr lang="it-IT" sz="2400" dirty="0"/>
              <a:t> the </a:t>
            </a:r>
            <a:r>
              <a:rPr lang="it-IT" sz="2400" dirty="0" err="1"/>
              <a:t>development</a:t>
            </a:r>
            <a:r>
              <a:rPr lang="it-IT" sz="2400" dirty="0"/>
              <a:t> of </a:t>
            </a:r>
            <a:r>
              <a:rPr lang="it-IT" sz="2400" b="1" dirty="0">
                <a:solidFill>
                  <a:srgbClr val="FF0000"/>
                </a:solidFill>
              </a:rPr>
              <a:t>sensitive quantitative RT-PCR </a:t>
            </a:r>
            <a:r>
              <a:rPr lang="it-IT" sz="2400" b="1" dirty="0" err="1">
                <a:solidFill>
                  <a:srgbClr val="FF0000"/>
                </a:solidFill>
              </a:rPr>
              <a:t>assays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it-IT" sz="2400" dirty="0"/>
              <a:t>The </a:t>
            </a:r>
            <a:r>
              <a:rPr lang="it-IT" sz="2400" b="1" dirty="0" err="1">
                <a:solidFill>
                  <a:srgbClr val="FF0000"/>
                </a:solidFill>
              </a:rPr>
              <a:t>development</a:t>
            </a:r>
            <a:r>
              <a:rPr lang="it-IT" sz="2400" b="1" dirty="0">
                <a:solidFill>
                  <a:srgbClr val="FF0000"/>
                </a:solidFill>
              </a:rPr>
              <a:t> of </a:t>
            </a:r>
            <a:r>
              <a:rPr lang="it-IT" sz="2400" b="1" dirty="0" err="1">
                <a:solidFill>
                  <a:srgbClr val="FF0000"/>
                </a:solidFill>
              </a:rPr>
              <a:t>serologic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assays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 err="1"/>
              <a:t>will</a:t>
            </a:r>
            <a:r>
              <a:rPr lang="it-IT" sz="2400" dirty="0"/>
              <a:t> </a:t>
            </a:r>
            <a:r>
              <a:rPr lang="it-IT" sz="2400" dirty="0" err="1"/>
              <a:t>allow</a:t>
            </a:r>
            <a:r>
              <a:rPr lang="it-IT" sz="2400" dirty="0"/>
              <a:t> </a:t>
            </a:r>
            <a:r>
              <a:rPr lang="it-IT" sz="2400" dirty="0" err="1"/>
              <a:t>assessment</a:t>
            </a:r>
            <a:r>
              <a:rPr lang="it-IT" sz="2400" dirty="0"/>
              <a:t> of the </a:t>
            </a:r>
            <a:r>
              <a:rPr lang="it-IT" sz="2400" dirty="0" err="1"/>
              <a:t>prevalence</a:t>
            </a:r>
            <a:r>
              <a:rPr lang="it-IT" sz="2400" dirty="0"/>
              <a:t> of the </a:t>
            </a:r>
            <a:r>
              <a:rPr lang="it-IT" sz="2400" dirty="0" err="1"/>
              <a:t>infection</a:t>
            </a:r>
            <a:r>
              <a:rPr lang="it-IT" sz="2400" dirty="0"/>
              <a:t> in </a:t>
            </a:r>
            <a:r>
              <a:rPr lang="it-IT" sz="2400" dirty="0" err="1"/>
              <a:t>humans</a:t>
            </a:r>
            <a:r>
              <a:rPr lang="it-IT" sz="2400" dirty="0"/>
              <a:t> and in </a:t>
            </a:r>
            <a:r>
              <a:rPr lang="it-IT" sz="2400" dirty="0" err="1"/>
              <a:t>potential</a:t>
            </a:r>
            <a:r>
              <a:rPr lang="it-IT" sz="2400" dirty="0"/>
              <a:t> </a:t>
            </a:r>
            <a:r>
              <a:rPr lang="it-IT" sz="2400" dirty="0" err="1"/>
              <a:t>zoonotic</a:t>
            </a:r>
            <a:r>
              <a:rPr lang="it-IT" sz="2400" dirty="0"/>
              <a:t> </a:t>
            </a:r>
            <a:r>
              <a:rPr lang="it-IT" sz="2400" dirty="0" err="1"/>
              <a:t>sources</a:t>
            </a:r>
            <a:r>
              <a:rPr lang="it-IT" sz="2400" dirty="0"/>
              <a:t> of the virus in </a:t>
            </a:r>
            <a:r>
              <a:rPr lang="it-IT" sz="2400" dirty="0" err="1"/>
              <a:t>wet</a:t>
            </a:r>
            <a:r>
              <a:rPr lang="it-IT" sz="2400" dirty="0"/>
              <a:t> </a:t>
            </a:r>
            <a:r>
              <a:rPr lang="it-IT" sz="2400" dirty="0" err="1"/>
              <a:t>markets</a:t>
            </a:r>
            <a:r>
              <a:rPr lang="it-IT" sz="2400" dirty="0"/>
              <a:t> and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settings</a:t>
            </a:r>
            <a:r>
              <a:rPr lang="it-IT" sz="2400" dirty="0"/>
              <a:t>.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33264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COVID-19: </a:t>
            </a:r>
            <a:r>
              <a:rPr lang="it-IT" sz="3600" dirty="0"/>
              <a:t>cenni di virologia</a:t>
            </a:r>
          </a:p>
        </p:txBody>
      </p:sp>
    </p:spTree>
    <p:extLst>
      <p:ext uri="{BB962C8B-B14F-4D97-AF65-F5344CB8AC3E}">
        <p14:creationId xmlns:p14="http://schemas.microsoft.com/office/powerpoint/2010/main" val="327845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0"/>
            <a:ext cx="6562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2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6652" y="1865230"/>
            <a:ext cx="76610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/>
              <a:t>The </a:t>
            </a:r>
            <a:r>
              <a:rPr lang="it-IT" sz="2400" dirty="0" err="1"/>
              <a:t>incubation</a:t>
            </a:r>
            <a:r>
              <a:rPr lang="it-IT" sz="2400" dirty="0"/>
              <a:t> </a:t>
            </a:r>
            <a:r>
              <a:rPr lang="it-IT" sz="2400" dirty="0" err="1"/>
              <a:t>period</a:t>
            </a:r>
            <a:r>
              <a:rPr lang="it-IT" sz="2400" dirty="0"/>
              <a:t> of </a:t>
            </a:r>
            <a:r>
              <a:rPr lang="it-IT" sz="2400" dirty="0" err="1"/>
              <a:t>this</a:t>
            </a:r>
            <a:r>
              <a:rPr lang="it-IT" sz="2400" dirty="0"/>
              <a:t> virus </a:t>
            </a:r>
            <a:r>
              <a:rPr lang="it-IT" sz="2400" dirty="0" err="1"/>
              <a:t>has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</a:t>
            </a:r>
            <a:r>
              <a:rPr lang="it-IT" sz="2400" dirty="0" err="1"/>
              <a:t>reported</a:t>
            </a:r>
            <a:r>
              <a:rPr lang="it-IT" sz="2400" dirty="0"/>
              <a:t> to be 5.2 </a:t>
            </a:r>
            <a:r>
              <a:rPr lang="it-IT" sz="2400" dirty="0" err="1"/>
              <a:t>days</a:t>
            </a:r>
            <a:r>
              <a:rPr lang="it-IT" sz="2400" dirty="0"/>
              <a:t> (95% CI, 4.1-7.0), </a:t>
            </a:r>
            <a:r>
              <a:rPr lang="it-IT" sz="2400" dirty="0" err="1"/>
              <a:t>although</a:t>
            </a:r>
            <a:r>
              <a:rPr lang="it-IT" sz="2400" dirty="0"/>
              <a:t> </a:t>
            </a:r>
            <a:r>
              <a:rPr lang="it-IT" sz="2400" dirty="0" err="1"/>
              <a:t>there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suggestion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may</a:t>
            </a:r>
            <a:r>
              <a:rPr lang="it-IT" sz="2400" dirty="0"/>
              <a:t> be </a:t>
            </a:r>
            <a:r>
              <a:rPr lang="it-IT" sz="2400" dirty="0" err="1"/>
              <a:t>as</a:t>
            </a:r>
            <a:r>
              <a:rPr lang="it-IT" sz="2400" dirty="0"/>
              <a:t> long </a:t>
            </a:r>
            <a:r>
              <a:rPr lang="it-IT" sz="2400" dirty="0" err="1"/>
              <a:t>as</a:t>
            </a:r>
            <a:r>
              <a:rPr lang="it-IT" sz="2400" dirty="0"/>
              <a:t> 14 </a:t>
            </a:r>
            <a:r>
              <a:rPr lang="it-IT" sz="2400" dirty="0" err="1"/>
              <a:t>days</a:t>
            </a:r>
            <a:r>
              <a:rPr lang="it-IT" sz="2400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it-IT" sz="2400" b="1" dirty="0" err="1">
                <a:solidFill>
                  <a:srgbClr val="FF0000"/>
                </a:solidFill>
              </a:rPr>
              <a:t>It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is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unclear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when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transmission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begins</a:t>
            </a:r>
            <a:r>
              <a:rPr lang="it-IT" sz="2400" b="1" dirty="0">
                <a:solidFill>
                  <a:srgbClr val="FF0000"/>
                </a:solidFill>
              </a:rPr>
              <a:t> and, </a:t>
            </a:r>
            <a:r>
              <a:rPr lang="it-IT" sz="2400" b="1" dirty="0" err="1">
                <a:solidFill>
                  <a:srgbClr val="FF0000"/>
                </a:solidFill>
              </a:rPr>
              <a:t>although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cases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have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been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reported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that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suggest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transmission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during</a:t>
            </a:r>
            <a:r>
              <a:rPr lang="it-IT" sz="2400" b="1" dirty="0">
                <a:solidFill>
                  <a:srgbClr val="FF0000"/>
                </a:solidFill>
              </a:rPr>
              <a:t> the </a:t>
            </a:r>
            <a:r>
              <a:rPr lang="it-IT" sz="2400" b="1" dirty="0" err="1">
                <a:solidFill>
                  <a:srgbClr val="FF0000"/>
                </a:solidFill>
              </a:rPr>
              <a:t>asymptomatic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phase</a:t>
            </a:r>
            <a:r>
              <a:rPr lang="it-IT" sz="2400" b="1" dirty="0">
                <a:solidFill>
                  <a:srgbClr val="FF0000"/>
                </a:solidFill>
              </a:rPr>
              <a:t>, </a:t>
            </a:r>
            <a:r>
              <a:rPr lang="it-IT" sz="2400" b="1" dirty="0" err="1">
                <a:solidFill>
                  <a:srgbClr val="FF0000"/>
                </a:solidFill>
              </a:rPr>
              <a:t>it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is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likely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that</a:t>
            </a:r>
            <a:r>
              <a:rPr lang="it-IT" sz="2400" b="1" dirty="0">
                <a:solidFill>
                  <a:srgbClr val="FF0000"/>
                </a:solidFill>
              </a:rPr>
              <a:t> the </a:t>
            </a:r>
            <a:r>
              <a:rPr lang="it-IT" sz="2400" b="1" dirty="0" err="1">
                <a:solidFill>
                  <a:srgbClr val="FF0000"/>
                </a:solidFill>
              </a:rPr>
              <a:t>majority</a:t>
            </a:r>
            <a:r>
              <a:rPr lang="it-IT" sz="2400" b="1" dirty="0">
                <a:solidFill>
                  <a:srgbClr val="FF0000"/>
                </a:solidFill>
              </a:rPr>
              <a:t> of </a:t>
            </a:r>
            <a:r>
              <a:rPr lang="it-IT" sz="2400" b="1" dirty="0" err="1">
                <a:solidFill>
                  <a:srgbClr val="FF0000"/>
                </a:solidFill>
              </a:rPr>
              <a:t>secondary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cases</a:t>
            </a:r>
            <a:r>
              <a:rPr lang="it-IT" sz="2400" b="1" dirty="0">
                <a:solidFill>
                  <a:srgbClr val="FF0000"/>
                </a:solidFill>
              </a:rPr>
              <a:t> come from </a:t>
            </a:r>
            <a:r>
              <a:rPr lang="it-IT" sz="2400" b="1" dirty="0" err="1">
                <a:solidFill>
                  <a:srgbClr val="FF0000"/>
                </a:solidFill>
              </a:rPr>
              <a:t>symptomatic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individuals</a:t>
            </a:r>
            <a:r>
              <a:rPr lang="it-IT" sz="2400" dirty="0"/>
              <a:t>.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69344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COVID-19: </a:t>
            </a:r>
            <a:r>
              <a:rPr lang="it-IT" sz="3600" dirty="0"/>
              <a:t>incubazione e trasmissibilità </a:t>
            </a:r>
          </a:p>
        </p:txBody>
      </p:sp>
    </p:spTree>
    <p:extLst>
      <p:ext uri="{BB962C8B-B14F-4D97-AF65-F5344CB8AC3E}">
        <p14:creationId xmlns:p14="http://schemas.microsoft.com/office/powerpoint/2010/main" val="301732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521"/>
            <a:ext cx="9144000" cy="532252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335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0" y="6400800"/>
            <a:ext cx="2844800" cy="457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09" y="6311900"/>
            <a:ext cx="46482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9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62070" y="1437287"/>
            <a:ext cx="78097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err="1"/>
              <a:t>Clinical</a:t>
            </a:r>
            <a:r>
              <a:rPr lang="it-IT" sz="2400" dirty="0"/>
              <a:t> </a:t>
            </a:r>
            <a:r>
              <a:rPr lang="it-IT" sz="2400" dirty="0" err="1"/>
              <a:t>syndrome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nonspecific</a:t>
            </a:r>
            <a:r>
              <a:rPr lang="it-IT" sz="2400" dirty="0"/>
              <a:t>: </a:t>
            </a:r>
            <a:r>
              <a:rPr lang="it-IT" sz="2400" dirty="0" err="1"/>
              <a:t>fever</a:t>
            </a:r>
            <a:r>
              <a:rPr lang="it-IT" sz="2400" dirty="0"/>
              <a:t> and dry </a:t>
            </a:r>
            <a:r>
              <a:rPr lang="it-IT" sz="2400" dirty="0" err="1"/>
              <a:t>cough</a:t>
            </a:r>
            <a:r>
              <a:rPr lang="it-IT" sz="2400" dirty="0"/>
              <a:t>, </a:t>
            </a:r>
            <a:r>
              <a:rPr lang="it-IT" sz="2400" dirty="0" err="1"/>
              <a:t>shortness</a:t>
            </a:r>
            <a:r>
              <a:rPr lang="it-IT" sz="2400" dirty="0"/>
              <a:t> of </a:t>
            </a:r>
            <a:r>
              <a:rPr lang="it-IT" sz="2400" dirty="0" err="1"/>
              <a:t>breath</a:t>
            </a:r>
            <a:r>
              <a:rPr lang="it-IT" sz="2400" dirty="0"/>
              <a:t> (30%)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/>
              <a:t>Some </a:t>
            </a:r>
            <a:r>
              <a:rPr lang="it-IT" sz="2400" dirty="0" err="1"/>
              <a:t>patients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myalgias</a:t>
            </a:r>
            <a:r>
              <a:rPr lang="it-IT" sz="2400" dirty="0"/>
              <a:t>, </a:t>
            </a:r>
            <a:r>
              <a:rPr lang="it-IT" sz="2400" dirty="0" err="1"/>
              <a:t>headache</a:t>
            </a:r>
            <a:r>
              <a:rPr lang="it-IT" sz="2400" dirty="0"/>
              <a:t>, sore </a:t>
            </a:r>
            <a:r>
              <a:rPr lang="it-IT" sz="2400" dirty="0" err="1"/>
              <a:t>throat</a:t>
            </a:r>
            <a:r>
              <a:rPr lang="it-IT" sz="2400" dirty="0"/>
              <a:t>, and </a:t>
            </a:r>
            <a:r>
              <a:rPr lang="it-IT" sz="2400" dirty="0" err="1"/>
              <a:t>diarrhea</a:t>
            </a:r>
            <a:r>
              <a:rPr lang="it-IT" sz="2400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/>
              <a:t>The </a:t>
            </a:r>
            <a:r>
              <a:rPr lang="it-IT" sz="2400" dirty="0" err="1"/>
              <a:t>median</a:t>
            </a:r>
            <a:r>
              <a:rPr lang="it-IT" sz="2400" dirty="0"/>
              <a:t> </a:t>
            </a:r>
            <a:r>
              <a:rPr lang="it-IT" sz="2400" dirty="0" err="1"/>
              <a:t>age</a:t>
            </a:r>
            <a:r>
              <a:rPr lang="it-IT" sz="2400" dirty="0"/>
              <a:t> of </a:t>
            </a:r>
            <a:r>
              <a:rPr lang="it-IT" sz="2400" dirty="0" err="1"/>
              <a:t>patients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49 and 56 </a:t>
            </a:r>
            <a:r>
              <a:rPr lang="it-IT" sz="2400" dirty="0" err="1"/>
              <a:t>years</a:t>
            </a:r>
            <a:r>
              <a:rPr lang="it-IT" sz="2400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/>
              <a:t>Cases in </a:t>
            </a:r>
            <a:r>
              <a:rPr lang="it-IT" sz="2400" dirty="0" err="1"/>
              <a:t>children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rare.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err="1"/>
              <a:t>Most</a:t>
            </a:r>
            <a:r>
              <a:rPr lang="it-IT" sz="2400" dirty="0"/>
              <a:t> </a:t>
            </a:r>
            <a:r>
              <a:rPr lang="it-IT" sz="2400" dirty="0" err="1"/>
              <a:t>cases</a:t>
            </a:r>
            <a:r>
              <a:rPr lang="it-IT" sz="2400" dirty="0"/>
              <a:t> </a:t>
            </a:r>
            <a:r>
              <a:rPr lang="it-IT" sz="2400" dirty="0" err="1"/>
              <a:t>appear</a:t>
            </a:r>
            <a:r>
              <a:rPr lang="it-IT" sz="2400" dirty="0"/>
              <a:t> to be </a:t>
            </a:r>
            <a:r>
              <a:rPr lang="it-IT" sz="2400" dirty="0" err="1"/>
              <a:t>mild</a:t>
            </a:r>
            <a:r>
              <a:rPr lang="it-IT" sz="2400" dirty="0"/>
              <a:t>, </a:t>
            </a:r>
            <a:r>
              <a:rPr lang="it-IT" sz="2400" dirty="0" err="1"/>
              <a:t>all</a:t>
            </a:r>
            <a:r>
              <a:rPr lang="it-IT" sz="2400" dirty="0"/>
              <a:t> </a:t>
            </a:r>
            <a:r>
              <a:rPr lang="it-IT" sz="2400" dirty="0" err="1"/>
              <a:t>pts</a:t>
            </a:r>
            <a:r>
              <a:rPr lang="it-IT" sz="2400" dirty="0"/>
              <a:t> </a:t>
            </a:r>
            <a:r>
              <a:rPr lang="it-IT" sz="2400" dirty="0" err="1"/>
              <a:t>admitted</a:t>
            </a:r>
            <a:r>
              <a:rPr lang="it-IT" sz="2400" dirty="0"/>
              <a:t> to the hospital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b="1" dirty="0">
                <a:solidFill>
                  <a:srgbClr val="FF0000"/>
                </a:solidFill>
              </a:rPr>
              <a:t>pneumonia with </a:t>
            </a:r>
            <a:r>
              <a:rPr lang="it-IT" sz="2400" b="1" dirty="0" err="1">
                <a:solidFill>
                  <a:srgbClr val="FF0000"/>
                </a:solidFill>
              </a:rPr>
              <a:t>infiltrates</a:t>
            </a:r>
            <a:r>
              <a:rPr lang="it-IT" sz="2400" b="1" dirty="0">
                <a:solidFill>
                  <a:srgbClr val="FF0000"/>
                </a:solidFill>
              </a:rPr>
              <a:t> on </a:t>
            </a:r>
            <a:r>
              <a:rPr lang="it-IT" sz="2400" b="1" dirty="0" err="1">
                <a:solidFill>
                  <a:srgbClr val="FF0000"/>
                </a:solidFill>
              </a:rPr>
              <a:t>chest</a:t>
            </a:r>
            <a:r>
              <a:rPr lang="it-IT" sz="2400" b="1" dirty="0">
                <a:solidFill>
                  <a:srgbClr val="FF0000"/>
                </a:solidFill>
              </a:rPr>
              <a:t> x-</a:t>
            </a:r>
            <a:r>
              <a:rPr lang="it-IT" sz="2400" b="1" dirty="0" err="1">
                <a:solidFill>
                  <a:srgbClr val="FF0000"/>
                </a:solidFill>
              </a:rPr>
              <a:t>ray</a:t>
            </a:r>
            <a:r>
              <a:rPr lang="it-IT" sz="2400" b="1" dirty="0">
                <a:solidFill>
                  <a:srgbClr val="FF0000"/>
                </a:solidFill>
              </a:rPr>
              <a:t> and </a:t>
            </a:r>
            <a:r>
              <a:rPr lang="it-IT" sz="2400" b="1" dirty="0" err="1">
                <a:solidFill>
                  <a:srgbClr val="FF0000"/>
                </a:solidFill>
              </a:rPr>
              <a:t>ground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glass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opacities</a:t>
            </a:r>
            <a:r>
              <a:rPr lang="it-IT" sz="2400" b="1" dirty="0">
                <a:solidFill>
                  <a:srgbClr val="FF0000"/>
                </a:solidFill>
              </a:rPr>
              <a:t> on </a:t>
            </a:r>
            <a:r>
              <a:rPr lang="it-IT" sz="2400" b="1" dirty="0" err="1">
                <a:solidFill>
                  <a:srgbClr val="FF0000"/>
                </a:solidFill>
              </a:rPr>
              <a:t>chest</a:t>
            </a:r>
            <a:r>
              <a:rPr lang="it-IT" sz="2400" b="1" dirty="0">
                <a:solidFill>
                  <a:srgbClr val="FF0000"/>
                </a:solidFill>
              </a:rPr>
              <a:t> CT</a:t>
            </a:r>
            <a:endParaRPr lang="it-IT" sz="2400" b="1" baseline="30000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err="1"/>
              <a:t>About</a:t>
            </a:r>
            <a:r>
              <a:rPr lang="it-IT" sz="2400" dirty="0"/>
              <a:t> a </a:t>
            </a:r>
            <a:r>
              <a:rPr lang="it-IT" sz="2400" dirty="0" err="1"/>
              <a:t>third</a:t>
            </a:r>
            <a:r>
              <a:rPr lang="it-IT" sz="2400" dirty="0"/>
              <a:t> of </a:t>
            </a:r>
            <a:r>
              <a:rPr lang="it-IT" sz="2400" dirty="0" err="1"/>
              <a:t>pts</a:t>
            </a:r>
            <a:r>
              <a:rPr lang="it-IT" sz="2400" dirty="0"/>
              <a:t> </a:t>
            </a:r>
            <a:r>
              <a:rPr lang="it-IT" sz="2400" dirty="0" err="1"/>
              <a:t>subsequently</a:t>
            </a:r>
            <a:r>
              <a:rPr lang="it-IT" sz="2400" dirty="0"/>
              <a:t> </a:t>
            </a:r>
            <a:r>
              <a:rPr lang="it-IT" sz="2400" dirty="0" err="1"/>
              <a:t>developed</a:t>
            </a:r>
            <a:r>
              <a:rPr lang="it-IT" sz="2400" dirty="0"/>
              <a:t> ARDS and </a:t>
            </a:r>
            <a:r>
              <a:rPr lang="it-IT" sz="2400" dirty="0" err="1"/>
              <a:t>required</a:t>
            </a:r>
            <a:r>
              <a:rPr lang="it-IT" sz="2400" dirty="0"/>
              <a:t> care in the ICU.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particularly</a:t>
            </a:r>
            <a:r>
              <a:rPr lang="it-IT" sz="2400" dirty="0"/>
              <a:t> </a:t>
            </a:r>
            <a:r>
              <a:rPr lang="it-IT" sz="2400" dirty="0" err="1"/>
              <a:t>true</a:t>
            </a:r>
            <a:r>
              <a:rPr lang="it-IT" sz="2400" dirty="0"/>
              <a:t> for </a:t>
            </a:r>
            <a:r>
              <a:rPr lang="it-IT" sz="2400" dirty="0" err="1"/>
              <a:t>patients</a:t>
            </a:r>
            <a:r>
              <a:rPr lang="it-IT" sz="2400" dirty="0"/>
              <a:t> with </a:t>
            </a:r>
            <a:r>
              <a:rPr lang="it-IT" sz="2400" dirty="0" err="1"/>
              <a:t>comorbid</a:t>
            </a:r>
            <a:r>
              <a:rPr lang="it-IT" sz="2400" dirty="0"/>
              <a:t> </a:t>
            </a:r>
            <a:r>
              <a:rPr lang="it-IT" sz="2400" dirty="0" err="1"/>
              <a:t>conditions</a:t>
            </a:r>
            <a:r>
              <a:rPr lang="it-IT" sz="2400" dirty="0"/>
              <a:t>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diabetes</a:t>
            </a:r>
            <a:r>
              <a:rPr lang="it-IT" sz="2400" dirty="0"/>
              <a:t> or </a:t>
            </a:r>
            <a:r>
              <a:rPr lang="it-IT" sz="2400" dirty="0" err="1"/>
              <a:t>hypertension</a:t>
            </a:r>
            <a:r>
              <a:rPr lang="it-IT" sz="2400" dirty="0"/>
              <a:t>.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56971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COVID-19: </a:t>
            </a:r>
            <a:r>
              <a:rPr lang="it-IT" sz="3600" dirty="0" err="1"/>
              <a:t>clinical</a:t>
            </a:r>
            <a:r>
              <a:rPr lang="it-IT" sz="3600" dirty="0"/>
              <a:t> </a:t>
            </a:r>
            <a:r>
              <a:rPr lang="it-IT" sz="3600" dirty="0" err="1"/>
              <a:t>pictures</a:t>
            </a:r>
            <a:r>
              <a:rPr lang="it-IT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06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1115319"/>
            <a:ext cx="8377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/>
              <a:t>In </a:t>
            </a:r>
            <a:r>
              <a:rPr lang="it-IT" sz="2400" dirty="0" err="1"/>
              <a:t>early</a:t>
            </a:r>
            <a:r>
              <a:rPr lang="it-IT" sz="2400" dirty="0"/>
              <a:t> </a:t>
            </a:r>
            <a:r>
              <a:rPr lang="it-IT" sz="2400" dirty="0" err="1"/>
              <a:t>December</a:t>
            </a:r>
            <a:r>
              <a:rPr lang="it-IT" sz="2400" dirty="0"/>
              <a:t> 2019 a </a:t>
            </a:r>
            <a:r>
              <a:rPr lang="it-IT" sz="2400" dirty="0" err="1"/>
              <a:t>patient</a:t>
            </a:r>
            <a:r>
              <a:rPr lang="it-IT" sz="2400" dirty="0"/>
              <a:t> </a:t>
            </a:r>
            <a:r>
              <a:rPr lang="it-IT" sz="2400" dirty="0" err="1"/>
              <a:t>was</a:t>
            </a:r>
            <a:r>
              <a:rPr lang="it-IT" sz="2400" dirty="0"/>
              <a:t> </a:t>
            </a:r>
            <a:r>
              <a:rPr lang="it-IT" sz="2400" dirty="0" err="1"/>
              <a:t>diagnosed</a:t>
            </a:r>
            <a:r>
              <a:rPr lang="it-IT" sz="2400" dirty="0"/>
              <a:t> with an </a:t>
            </a:r>
            <a:r>
              <a:rPr lang="it-IT" sz="2400" dirty="0" err="1"/>
              <a:t>unusual</a:t>
            </a:r>
            <a:r>
              <a:rPr lang="it-IT" sz="2400" dirty="0"/>
              <a:t> pneumonia in the city of Wuhan, China.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/>
              <a:t>By </a:t>
            </a:r>
            <a:r>
              <a:rPr lang="it-IT" sz="2400" dirty="0" err="1"/>
              <a:t>December</a:t>
            </a:r>
            <a:r>
              <a:rPr lang="it-IT" sz="2400" dirty="0"/>
              <a:t> 31 the WHO </a:t>
            </a:r>
            <a:r>
              <a:rPr lang="it-IT" sz="2400" dirty="0" err="1"/>
              <a:t>regional</a:t>
            </a:r>
            <a:r>
              <a:rPr lang="it-IT" sz="2400" dirty="0"/>
              <a:t> office in </a:t>
            </a:r>
            <a:r>
              <a:rPr lang="it-IT" sz="2400" dirty="0" err="1"/>
              <a:t>Beijing</a:t>
            </a:r>
            <a:r>
              <a:rPr lang="it-IT" sz="2400" dirty="0"/>
              <a:t> </a:t>
            </a:r>
            <a:r>
              <a:rPr lang="it-IT" sz="2400" dirty="0" err="1"/>
              <a:t>had</a:t>
            </a:r>
            <a:r>
              <a:rPr lang="it-IT" sz="2400" dirty="0"/>
              <a:t> </a:t>
            </a:r>
            <a:r>
              <a:rPr lang="it-IT" sz="2400" dirty="0" err="1"/>
              <a:t>received</a:t>
            </a:r>
            <a:r>
              <a:rPr lang="it-IT" sz="2400" dirty="0"/>
              <a:t> </a:t>
            </a:r>
            <a:r>
              <a:rPr lang="it-IT" sz="2400" dirty="0" err="1"/>
              <a:t>notification</a:t>
            </a:r>
            <a:r>
              <a:rPr lang="it-IT" sz="2400" dirty="0"/>
              <a:t> of a cluster of </a:t>
            </a:r>
            <a:r>
              <a:rPr lang="it-IT" sz="2400" dirty="0" err="1"/>
              <a:t>patients</a:t>
            </a:r>
            <a:r>
              <a:rPr lang="it-IT" sz="2400" dirty="0"/>
              <a:t> with pneumonia of </a:t>
            </a:r>
            <a:r>
              <a:rPr lang="it-IT" sz="2400" dirty="0" err="1"/>
              <a:t>unknown</a:t>
            </a:r>
            <a:r>
              <a:rPr lang="it-IT" sz="2400" dirty="0"/>
              <a:t> cause from the </a:t>
            </a:r>
            <a:r>
              <a:rPr lang="it-IT" sz="2400" dirty="0" err="1"/>
              <a:t>same</a:t>
            </a:r>
            <a:r>
              <a:rPr lang="it-IT" sz="2400" dirty="0"/>
              <a:t> city.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/>
              <a:t>Wuhan, the capital city of </a:t>
            </a:r>
            <a:r>
              <a:rPr lang="it-IT" sz="2400" dirty="0" err="1"/>
              <a:t>Hubei</a:t>
            </a:r>
            <a:r>
              <a:rPr lang="it-IT" sz="2400" dirty="0"/>
              <a:t> Province in </a:t>
            </a:r>
            <a:r>
              <a:rPr lang="it-IT" sz="2400" dirty="0" err="1"/>
              <a:t>central</a:t>
            </a:r>
            <a:r>
              <a:rPr lang="it-IT" sz="2400" dirty="0"/>
              <a:t> China, </a:t>
            </a:r>
            <a:r>
              <a:rPr lang="it-IT" sz="2400" dirty="0" err="1"/>
              <a:t>is</a:t>
            </a:r>
            <a:r>
              <a:rPr lang="it-IT" sz="2400" dirty="0"/>
              <a:t> the </a:t>
            </a:r>
            <a:r>
              <a:rPr lang="it-IT" sz="2400" dirty="0" err="1"/>
              <a:t>nation’s</a:t>
            </a:r>
            <a:r>
              <a:rPr lang="it-IT" sz="2400" dirty="0"/>
              <a:t> </a:t>
            </a:r>
            <a:r>
              <a:rPr lang="it-IT" sz="2400" dirty="0" err="1"/>
              <a:t>seventh</a:t>
            </a:r>
            <a:r>
              <a:rPr lang="it-IT" sz="2400" dirty="0"/>
              <a:t> </a:t>
            </a:r>
            <a:r>
              <a:rPr lang="it-IT" sz="2400" dirty="0" err="1"/>
              <a:t>largest</a:t>
            </a:r>
            <a:r>
              <a:rPr lang="it-IT" sz="2400" dirty="0"/>
              <a:t> city, with a </a:t>
            </a:r>
            <a:r>
              <a:rPr lang="it-IT" sz="2400" dirty="0" err="1"/>
              <a:t>population</a:t>
            </a:r>
            <a:r>
              <a:rPr lang="it-IT" sz="2400" dirty="0"/>
              <a:t> of 11 M.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/>
              <a:t>Over the </a:t>
            </a:r>
            <a:r>
              <a:rPr lang="it-IT" sz="2400" dirty="0" err="1"/>
              <a:t>next</a:t>
            </a:r>
            <a:r>
              <a:rPr lang="it-IT" sz="2400" dirty="0"/>
              <a:t> </a:t>
            </a:r>
            <a:r>
              <a:rPr lang="it-IT" sz="2400" dirty="0" err="1"/>
              <a:t>few</a:t>
            </a:r>
            <a:r>
              <a:rPr lang="it-IT" sz="2400" dirty="0"/>
              <a:t> </a:t>
            </a:r>
            <a:r>
              <a:rPr lang="it-IT" sz="2400" dirty="0" err="1"/>
              <a:t>days</a:t>
            </a:r>
            <a:r>
              <a:rPr lang="it-IT" sz="2400" dirty="0"/>
              <a:t>, </a:t>
            </a:r>
            <a:r>
              <a:rPr lang="it-IT" sz="2400" dirty="0" err="1"/>
              <a:t>researchers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the Wuhan </a:t>
            </a:r>
            <a:r>
              <a:rPr lang="it-IT" sz="2400" dirty="0" err="1"/>
              <a:t>Institute</a:t>
            </a:r>
            <a:r>
              <a:rPr lang="it-IT" sz="2400" dirty="0"/>
              <a:t> of </a:t>
            </a:r>
            <a:r>
              <a:rPr lang="it-IT" sz="2400" dirty="0" err="1"/>
              <a:t>Virology</a:t>
            </a:r>
            <a:r>
              <a:rPr lang="it-IT" sz="2400" dirty="0"/>
              <a:t> </a:t>
            </a:r>
            <a:r>
              <a:rPr lang="it-IT" sz="2400" dirty="0" err="1"/>
              <a:t>performed</a:t>
            </a:r>
            <a:r>
              <a:rPr lang="it-IT" sz="2400" dirty="0"/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metagenomics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analysis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using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next</a:t>
            </a:r>
            <a:r>
              <a:rPr lang="it-IT" sz="2400" b="1" dirty="0">
                <a:solidFill>
                  <a:srgbClr val="FF0000"/>
                </a:solidFill>
              </a:rPr>
              <a:t>-generation </a:t>
            </a:r>
            <a:r>
              <a:rPr lang="it-IT" sz="2400" b="1" dirty="0" err="1">
                <a:solidFill>
                  <a:srgbClr val="FF0000"/>
                </a:solidFill>
              </a:rPr>
              <a:t>sequencing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from a sample </a:t>
            </a:r>
            <a:r>
              <a:rPr lang="it-IT" sz="2400" dirty="0" err="1"/>
              <a:t>collected</a:t>
            </a:r>
            <a:r>
              <a:rPr lang="it-IT" sz="2400" dirty="0"/>
              <a:t> from a </a:t>
            </a:r>
            <a:r>
              <a:rPr lang="it-IT" sz="2400" dirty="0" err="1"/>
              <a:t>bronchoalveolar</a:t>
            </a:r>
            <a:r>
              <a:rPr lang="it-IT" sz="2400" dirty="0"/>
              <a:t> </a:t>
            </a:r>
            <a:r>
              <a:rPr lang="it-IT" sz="2400" dirty="0" err="1"/>
              <a:t>lavage</a:t>
            </a:r>
            <a:r>
              <a:rPr lang="it-IT" sz="2400" dirty="0"/>
              <a:t> and </a:t>
            </a:r>
            <a:r>
              <a:rPr lang="it-IT" sz="2400" dirty="0" err="1"/>
              <a:t>identified</a:t>
            </a:r>
            <a:r>
              <a:rPr lang="it-IT" sz="2400" dirty="0"/>
              <a:t> a </a:t>
            </a:r>
            <a:r>
              <a:rPr lang="it-IT" sz="2400" dirty="0" err="1"/>
              <a:t>novel</a:t>
            </a:r>
            <a:r>
              <a:rPr lang="it-IT" sz="2400" dirty="0"/>
              <a:t> coronavirus </a:t>
            </a:r>
            <a:r>
              <a:rPr lang="it-IT" sz="2400" dirty="0" err="1"/>
              <a:t>as</a:t>
            </a:r>
            <a:r>
              <a:rPr lang="it-IT" sz="2400" dirty="0"/>
              <a:t> the </a:t>
            </a:r>
            <a:r>
              <a:rPr lang="it-IT" sz="2400" dirty="0" err="1"/>
              <a:t>potential</a:t>
            </a:r>
            <a:r>
              <a:rPr lang="it-IT" sz="2400" dirty="0"/>
              <a:t> </a:t>
            </a:r>
            <a:r>
              <a:rPr lang="it-IT" sz="2400" dirty="0" err="1"/>
              <a:t>etiology</a:t>
            </a:r>
            <a:r>
              <a:rPr lang="it-IT" sz="2400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called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novel</a:t>
            </a:r>
            <a:r>
              <a:rPr lang="it-IT" sz="2400" dirty="0"/>
              <a:t> coronavirus 2019 (nCoV-2019).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/>
              <a:t>The US CDC </a:t>
            </a:r>
            <a:r>
              <a:rPr lang="it-IT" sz="2400" dirty="0" err="1"/>
              <a:t>refers</a:t>
            </a:r>
            <a:r>
              <a:rPr lang="it-IT" sz="2400" dirty="0"/>
              <a:t> to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2019 </a:t>
            </a:r>
            <a:r>
              <a:rPr lang="it-IT" sz="2400" dirty="0" err="1"/>
              <a:t>novel</a:t>
            </a:r>
            <a:r>
              <a:rPr lang="it-IT" sz="2400" dirty="0"/>
              <a:t> coronavirus (2019-nCoV).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36818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COVID-19: </a:t>
            </a:r>
            <a:r>
              <a:rPr lang="it-IT" sz="3600" dirty="0"/>
              <a:t>cenni di epidemiologia</a:t>
            </a:r>
          </a:p>
        </p:txBody>
      </p:sp>
    </p:spTree>
    <p:extLst>
      <p:ext uri="{BB962C8B-B14F-4D97-AF65-F5344CB8AC3E}">
        <p14:creationId xmlns:p14="http://schemas.microsoft.com/office/powerpoint/2010/main" val="294189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-2020-02-01-15-12-1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0488" y="0"/>
            <a:ext cx="3881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2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719"/>
            <a:ext cx="9144000" cy="37125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379"/>
            <a:ext cx="9144000" cy="44234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0" y="4779633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/>
              <a:t>Our</a:t>
            </a:r>
            <a:r>
              <a:rPr lang="it-IT" sz="2000" b="1" dirty="0"/>
              <a:t> case </a:t>
            </a:r>
            <a:r>
              <a:rPr lang="it-IT" sz="2000" b="1" dirty="0" err="1"/>
              <a:t>patient</a:t>
            </a:r>
            <a:r>
              <a:rPr lang="it-IT" sz="2000" b="1" dirty="0"/>
              <a:t> </a:t>
            </a:r>
            <a:r>
              <a:rPr lang="it-IT" sz="2000" b="1" dirty="0" err="1"/>
              <a:t>initially</a:t>
            </a:r>
            <a:r>
              <a:rPr lang="it-IT" sz="2000" b="1" dirty="0"/>
              <a:t> </a:t>
            </a:r>
            <a:r>
              <a:rPr lang="it-IT" sz="2000" b="1" dirty="0" err="1"/>
              <a:t>presented</a:t>
            </a:r>
            <a:r>
              <a:rPr lang="it-IT" sz="2000" b="1" dirty="0"/>
              <a:t> with </a:t>
            </a:r>
            <a:r>
              <a:rPr lang="it-IT" sz="2000" b="1" dirty="0" err="1"/>
              <a:t>mild</a:t>
            </a:r>
            <a:r>
              <a:rPr lang="it-IT" sz="2000" b="1" dirty="0"/>
              <a:t> </a:t>
            </a:r>
            <a:r>
              <a:rPr lang="it-IT" sz="2000" b="1" dirty="0" err="1"/>
              <a:t>cough</a:t>
            </a:r>
            <a:r>
              <a:rPr lang="it-IT" sz="2000" b="1" dirty="0"/>
              <a:t> and </a:t>
            </a:r>
            <a:r>
              <a:rPr lang="it-IT" sz="2000" b="1" dirty="0" err="1"/>
              <a:t>low</a:t>
            </a:r>
            <a:r>
              <a:rPr lang="it-IT" sz="2000" b="1" dirty="0"/>
              <a:t>-grade </a:t>
            </a:r>
            <a:r>
              <a:rPr lang="it-IT" sz="2000" b="1" dirty="0" err="1"/>
              <a:t>intermittent</a:t>
            </a:r>
            <a:r>
              <a:rPr lang="it-IT" sz="2000" b="1" dirty="0"/>
              <a:t> </a:t>
            </a:r>
            <a:r>
              <a:rPr lang="it-IT" sz="2000" b="1" dirty="0" err="1"/>
              <a:t>fevers</a:t>
            </a:r>
            <a:r>
              <a:rPr lang="it-IT" sz="2000" b="1" dirty="0"/>
              <a:t>, </a:t>
            </a:r>
            <a:r>
              <a:rPr lang="it-IT" sz="2000" b="1" dirty="0" err="1">
                <a:solidFill>
                  <a:srgbClr val="FF0000"/>
                </a:solidFill>
              </a:rPr>
              <a:t>without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evidence</a:t>
            </a:r>
            <a:r>
              <a:rPr lang="it-IT" sz="2000" b="1" dirty="0">
                <a:solidFill>
                  <a:srgbClr val="FF0000"/>
                </a:solidFill>
              </a:rPr>
              <a:t> of pneumonia on </a:t>
            </a:r>
            <a:r>
              <a:rPr lang="it-IT" sz="2000" b="1" dirty="0" err="1">
                <a:solidFill>
                  <a:srgbClr val="FF0000"/>
                </a:solidFill>
              </a:rPr>
              <a:t>chest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radiography</a:t>
            </a:r>
            <a:r>
              <a:rPr lang="it-IT" sz="2000" b="1" dirty="0">
                <a:solidFill>
                  <a:srgbClr val="FF0000"/>
                </a:solidFill>
              </a:rPr>
              <a:t> on </a:t>
            </a:r>
            <a:r>
              <a:rPr lang="it-IT" sz="2000" b="1" dirty="0" err="1">
                <a:solidFill>
                  <a:srgbClr val="FF0000"/>
                </a:solidFill>
              </a:rPr>
              <a:t>day</a:t>
            </a:r>
            <a:r>
              <a:rPr lang="it-IT" sz="2000" b="1" dirty="0">
                <a:solidFill>
                  <a:srgbClr val="FF0000"/>
                </a:solidFill>
              </a:rPr>
              <a:t> 4 of </a:t>
            </a:r>
            <a:r>
              <a:rPr lang="it-IT" sz="2000" b="1" dirty="0" err="1">
                <a:solidFill>
                  <a:srgbClr val="FF0000"/>
                </a:solidFill>
              </a:rPr>
              <a:t>his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illness</a:t>
            </a:r>
            <a:r>
              <a:rPr lang="it-IT" sz="2000" b="1" dirty="0">
                <a:solidFill>
                  <a:srgbClr val="FF0000"/>
                </a:solidFill>
              </a:rPr>
              <a:t>, </a:t>
            </a:r>
            <a:r>
              <a:rPr lang="it-IT" sz="2000" b="1" dirty="0" err="1">
                <a:solidFill>
                  <a:srgbClr val="FF0000"/>
                </a:solidFill>
              </a:rPr>
              <a:t>before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having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progression</a:t>
            </a:r>
            <a:r>
              <a:rPr lang="it-IT" sz="2000" b="1" dirty="0">
                <a:solidFill>
                  <a:srgbClr val="FF0000"/>
                </a:solidFill>
              </a:rPr>
              <a:t> to pneumonia by </a:t>
            </a:r>
            <a:r>
              <a:rPr lang="it-IT" sz="2000" b="1" dirty="0" err="1">
                <a:solidFill>
                  <a:srgbClr val="FF0000"/>
                </a:solidFill>
              </a:rPr>
              <a:t>illness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day</a:t>
            </a:r>
            <a:r>
              <a:rPr lang="it-IT" sz="2000" b="1" dirty="0">
                <a:solidFill>
                  <a:srgbClr val="FF0000"/>
                </a:solidFill>
              </a:rPr>
              <a:t> 9. </a:t>
            </a:r>
            <a:r>
              <a:rPr lang="it-IT" sz="2000" b="1" dirty="0"/>
              <a:t>The timing of </a:t>
            </a:r>
            <a:r>
              <a:rPr lang="it-IT" sz="2000" b="1" dirty="0" err="1"/>
              <a:t>our</a:t>
            </a:r>
            <a:r>
              <a:rPr lang="it-IT" sz="2000" b="1" dirty="0"/>
              <a:t> case </a:t>
            </a:r>
            <a:r>
              <a:rPr lang="it-IT" sz="2000" b="1" dirty="0" err="1"/>
              <a:t>patient’s</a:t>
            </a:r>
            <a:r>
              <a:rPr lang="it-IT" sz="2000" b="1" dirty="0"/>
              <a:t> </a:t>
            </a:r>
            <a:r>
              <a:rPr lang="it-IT" sz="2000" b="1" dirty="0" err="1"/>
              <a:t>progression</a:t>
            </a:r>
            <a:r>
              <a:rPr lang="it-IT" sz="2000" b="1" dirty="0"/>
              <a:t> to pneumonia on </a:t>
            </a:r>
            <a:r>
              <a:rPr lang="it-IT" sz="2000" b="1" dirty="0" err="1"/>
              <a:t>day</a:t>
            </a:r>
            <a:r>
              <a:rPr lang="it-IT" sz="2000" b="1" dirty="0"/>
              <a:t> 9 of </a:t>
            </a:r>
            <a:r>
              <a:rPr lang="it-IT" sz="2000" b="1" dirty="0" err="1"/>
              <a:t>illness</a:t>
            </a:r>
            <a:r>
              <a:rPr lang="it-IT" sz="2000" b="1" dirty="0"/>
              <a:t> </a:t>
            </a:r>
            <a:r>
              <a:rPr lang="it-IT" sz="2000" b="1" dirty="0" err="1"/>
              <a:t>is</a:t>
            </a:r>
            <a:r>
              <a:rPr lang="it-IT" sz="2000" b="1" dirty="0"/>
              <a:t> </a:t>
            </a:r>
            <a:r>
              <a:rPr lang="it-IT" sz="2000" b="1" dirty="0" err="1"/>
              <a:t>consistent</a:t>
            </a:r>
            <a:r>
              <a:rPr lang="it-IT" sz="2000" b="1" dirty="0"/>
              <a:t> with </a:t>
            </a:r>
            <a:r>
              <a:rPr lang="it-IT" sz="2000" b="1" dirty="0" err="1"/>
              <a:t>later</a:t>
            </a:r>
            <a:r>
              <a:rPr lang="it-IT" sz="2000" b="1" dirty="0"/>
              <a:t> </a:t>
            </a:r>
            <a:r>
              <a:rPr lang="it-IT" sz="2000" b="1" dirty="0" err="1"/>
              <a:t>onset</a:t>
            </a:r>
            <a:r>
              <a:rPr lang="it-IT" sz="2000" b="1" dirty="0"/>
              <a:t> of </a:t>
            </a:r>
            <a:r>
              <a:rPr lang="it-IT" sz="2000" b="1" dirty="0" err="1"/>
              <a:t>dyspnea</a:t>
            </a:r>
            <a:r>
              <a:rPr lang="it-IT" sz="2000" b="1" dirty="0"/>
              <a:t> (</a:t>
            </a:r>
            <a:r>
              <a:rPr lang="it-IT" sz="2000" b="1" dirty="0" err="1"/>
              <a:t>at</a:t>
            </a:r>
            <a:r>
              <a:rPr lang="it-IT" sz="2000" b="1" dirty="0"/>
              <a:t> a </a:t>
            </a:r>
            <a:r>
              <a:rPr lang="it-IT" sz="2000" b="1" dirty="0" err="1"/>
              <a:t>median</a:t>
            </a:r>
            <a:r>
              <a:rPr lang="it-IT" sz="2000" b="1" dirty="0"/>
              <a:t> of 8 </a:t>
            </a:r>
            <a:r>
              <a:rPr lang="it-IT" sz="2000" b="1" dirty="0" err="1"/>
              <a:t>days</a:t>
            </a:r>
            <a:r>
              <a:rPr lang="it-IT" sz="2000" b="1" dirty="0"/>
              <a:t> from </a:t>
            </a:r>
            <a:r>
              <a:rPr lang="it-IT" sz="2000" b="1" dirty="0" err="1"/>
              <a:t>onset</a:t>
            </a:r>
            <a:r>
              <a:rPr lang="it-IT" sz="2000" b="1" dirty="0"/>
              <a:t>) </a:t>
            </a:r>
            <a:r>
              <a:rPr lang="it-IT" sz="2000" b="1" dirty="0" err="1"/>
              <a:t>reported</a:t>
            </a:r>
            <a:r>
              <a:rPr lang="it-IT" sz="2000" b="1" dirty="0"/>
              <a:t> in a </a:t>
            </a:r>
            <a:r>
              <a:rPr lang="it-IT" sz="2000" b="1" dirty="0" err="1"/>
              <a:t>recent</a:t>
            </a:r>
            <a:r>
              <a:rPr lang="it-IT" sz="2000" b="1" dirty="0"/>
              <a:t> </a:t>
            </a:r>
            <a:r>
              <a:rPr lang="it-IT" sz="2000" b="1" dirty="0" err="1"/>
              <a:t>publication</a:t>
            </a:r>
            <a:r>
              <a:rPr lang="it-IT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67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>
            <a:extLst>
              <a:ext uri="{FF2B5EF4-FFF2-40B4-BE49-F238E27FC236}">
                <a16:creationId xmlns:a16="http://schemas.microsoft.com/office/drawing/2014/main" xmlns="" id="{C287DE3D-A243-4483-A1CA-D72B2B0025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687388"/>
            <a:ext cx="9144000" cy="914400"/>
          </a:xfrm>
          <a:prstGeom prst="rect">
            <a:avLst/>
          </a:prstGeom>
          <a:solidFill>
            <a:srgbClr val="EEEEE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Wingdings" charset="2"/>
              </a:defRPr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  <a:sym typeface="Wingdings" charset="2"/>
            </a:endParaRPr>
          </a:p>
        </p:txBody>
      </p:sp>
      <p:sp>
        <p:nvSpPr>
          <p:cNvPr id="14339" name="Date Placeholder 3"/>
          <p:cNvSpPr>
            <a:spLocks noGrp="1" noChangeArrowheads="1"/>
          </p:cNvSpPr>
          <p:nvPr>
            <p:ph type="dt" sz="quarter" idx="11"/>
            <p:custDataLst>
              <p:tags r:id="rId2"/>
            </p:custDataLst>
          </p:nvPr>
        </p:nvSpPr>
        <p:spPr bwMode="auto">
          <a:xfrm>
            <a:off x="0" y="6223000"/>
            <a:ext cx="2540000" cy="63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254000" tIns="63500" rIns="127000" bIns="63500"/>
          <a:lstStyle/>
          <a:p>
            <a:pPr>
              <a:buSzPct val="100000"/>
            </a:pPr>
            <a:r>
              <a:rPr lang="en-US" sz="1100">
                <a:ln>
                  <a:noFill/>
                </a:ln>
                <a:solidFill>
                  <a:srgbClr val="999999"/>
                </a:solidFill>
                <a:latin typeface="Helvetica" charset="0"/>
                <a:cs typeface="ＭＳ Ｐゴシック" charset="0"/>
              </a:rPr>
              <a:t>Date of download:  2/10/2020</a:t>
            </a:r>
          </a:p>
        </p:txBody>
      </p:sp>
      <p:sp>
        <p:nvSpPr>
          <p:cNvPr id="14340" name="Footer Placeholder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 bwMode="auto">
          <a:xfrm>
            <a:off x="2971800" y="6223000"/>
            <a:ext cx="3200400" cy="63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100">
                <a:solidFill>
                  <a:srgbClr val="999999"/>
                </a:solidFill>
                <a:latin typeface="Helvetica" charset="0"/>
                <a:cs typeface="ＭＳ Ｐゴシック" charset="0"/>
              </a:rPr>
              <a:t>Copyright 2020 American Medical Association. All Rights Reserved.</a:t>
            </a:r>
          </a:p>
        </p:txBody>
      </p:sp>
      <p:sp>
        <p:nvSpPr>
          <p:cNvPr id="16389" name="Text Placeholder 2">
            <a:extLst>
              <a:ext uri="{FF2B5EF4-FFF2-40B4-BE49-F238E27FC236}">
                <a16:creationId xmlns:a16="http://schemas.microsoft.com/office/drawing/2014/main" xmlns="" id="{5B41E5AE-BCF1-4EA8-A84C-DFECAA44D3CB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0" y="692150"/>
            <a:ext cx="9144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54000" tIns="63500" rIns="127000" bIns="0"/>
          <a:lstStyle/>
          <a:p>
            <a:r>
              <a:rPr lang="en-US" sz="1300">
                <a:latin typeface="Helvetica" charset="0"/>
                <a:cs typeface="Helvetica" charset="0"/>
              </a:rPr>
              <a:t>From: </a:t>
            </a:r>
            <a:r>
              <a:rPr lang="en-US" sz="1300" b="1">
                <a:latin typeface="Helvetica" charset="0"/>
                <a:cs typeface="Helvetica" charset="0"/>
              </a:rPr>
              <a:t>2019 Novel Coronavirus</a:t>
            </a:r>
            <a:r>
              <a:rPr lang="en-US" sz="1300" b="1">
                <a:latin typeface="Arial"/>
                <a:cs typeface="Helvetica" charset="0"/>
              </a:rPr>
              <a:t>—</a:t>
            </a:r>
            <a:r>
              <a:rPr lang="en-US" sz="1300" b="1">
                <a:latin typeface="Helvetica" charset="0"/>
                <a:cs typeface="Helvetica" charset="0"/>
              </a:rPr>
              <a:t>Important Information for Clinicians</a:t>
            </a:r>
          </a:p>
        </p:txBody>
      </p:sp>
      <p:cxnSp>
        <p:nvCxnSpPr>
          <p:cNvPr id="14342" name="Straight Connector 8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V="1">
            <a:off x="0" y="6215063"/>
            <a:ext cx="9144000" cy="7937"/>
          </a:xfrm>
          <a:prstGeom prst="line">
            <a:avLst/>
          </a:prstGeom>
          <a:noFill/>
          <a:ln w="1270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Text Placeholder 2">
            <a:extLst>
              <a:ext uri="{FF2B5EF4-FFF2-40B4-BE49-F238E27FC236}">
                <a16:creationId xmlns:a16="http://schemas.microsoft.com/office/drawing/2014/main" xmlns="" id="{3A05D262-6DDC-4025-90FD-F1CEC9D03A0A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0" y="1282700"/>
            <a:ext cx="9144000" cy="3175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54000" tIns="0" rIns="127000" bIns="63500"/>
          <a:lstStyle/>
          <a:p>
            <a:pPr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charset="0"/>
                <a:ea typeface="Arial"/>
                <a:cs typeface="Helvetica"/>
                <a:sym typeface="Wingdings"/>
              </a:rPr>
              <a:t>JAMA. Published online  February 05, 2020. doi:10.1001/jama.2020.1490</a:t>
            </a:r>
          </a:p>
        </p:txBody>
      </p:sp>
      <p:sp>
        <p:nvSpPr>
          <p:cNvPr id="16392" name="Text Placeholder 2">
            <a:extLst>
              <a:ext uri="{FF2B5EF4-FFF2-40B4-BE49-F238E27FC236}">
                <a16:creationId xmlns:a16="http://schemas.microsoft.com/office/drawing/2014/main" xmlns="" id="{97A673CA-E38F-41CB-8E9A-8B0946582552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0" y="5575300"/>
            <a:ext cx="9144000" cy="635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54000" tIns="0" rIns="0" bIns="63500"/>
          <a:lstStyle/>
          <a:p>
            <a:pPr>
              <a:spcBef>
                <a:spcPct val="20000"/>
              </a:spcBef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charset="0"/>
                <a:ea typeface="Arial"/>
                <a:cs typeface="Helvetica"/>
                <a:sym typeface="Wingdings"/>
              </a:rPr>
              <a:t>Criteria to Guide Evaluation of Patients Under Investigation for 2019 Novel Coronavirus (2019-nCoV)Adapted from the CDC.
</a:t>
            </a:r>
          </a:p>
        </p:txBody>
      </p:sp>
      <p:sp>
        <p:nvSpPr>
          <p:cNvPr id="14345" name="TextBox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5305425"/>
            <a:ext cx="9153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/>
          <a:p>
            <a:r>
              <a:rPr lang="en-US" sz="1200"/>
              <a:t>Figure Legend: </a:t>
            </a:r>
            <a:endParaRPr lang="en-US" sz="1200" b="1">
              <a:latin typeface="Helvetica" charset="0"/>
            </a:endParaRPr>
          </a:p>
        </p:txBody>
      </p:sp>
      <p:cxnSp>
        <p:nvCxnSpPr>
          <p:cNvPr id="14346" name="Straight Connector 5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0" y="666750"/>
            <a:ext cx="9144000" cy="0"/>
          </a:xfrm>
          <a:prstGeom prst="line">
            <a:avLst/>
          </a:prstGeom>
          <a:noFill/>
          <a:ln w="3810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7" name="Picture 18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01600"/>
            <a:ext cx="2286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New pictur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11" y="1446575"/>
            <a:ext cx="5479505" cy="412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1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6652" y="834885"/>
            <a:ext cx="7498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err="1"/>
              <a:t>When</a:t>
            </a:r>
            <a:r>
              <a:rPr lang="it-IT" sz="2400" dirty="0"/>
              <a:t> a </a:t>
            </a:r>
            <a:r>
              <a:rPr lang="it-IT" sz="2400" dirty="0" err="1"/>
              <a:t>patient</a:t>
            </a:r>
            <a:r>
              <a:rPr lang="it-IT" sz="2400" dirty="0"/>
              <a:t> </a:t>
            </a:r>
            <a:r>
              <a:rPr lang="it-IT" sz="2400" dirty="0" err="1"/>
              <a:t>presents</a:t>
            </a:r>
            <a:r>
              <a:rPr lang="it-IT" sz="2400" dirty="0"/>
              <a:t> with </a:t>
            </a:r>
            <a:r>
              <a:rPr lang="it-IT" sz="2400" dirty="0" err="1"/>
              <a:t>fever</a:t>
            </a:r>
            <a:r>
              <a:rPr lang="it-IT" sz="2400" dirty="0"/>
              <a:t> and </a:t>
            </a:r>
            <a:r>
              <a:rPr lang="it-IT" sz="2400" dirty="0" err="1"/>
              <a:t>respiratory</a:t>
            </a:r>
            <a:r>
              <a:rPr lang="it-IT" sz="2400" dirty="0"/>
              <a:t> </a:t>
            </a:r>
            <a:r>
              <a:rPr lang="it-IT" sz="2400" dirty="0" err="1"/>
              <a:t>symptoms</a:t>
            </a:r>
            <a:r>
              <a:rPr lang="it-IT" sz="2400" dirty="0"/>
              <a:t> (in </a:t>
            </a:r>
            <a:r>
              <a:rPr lang="it-IT" sz="2400" dirty="0" err="1"/>
              <a:t>particular</a:t>
            </a:r>
            <a:r>
              <a:rPr lang="it-IT" sz="2400" dirty="0"/>
              <a:t> a dry </a:t>
            </a:r>
            <a:r>
              <a:rPr lang="it-IT" sz="2400" dirty="0" err="1"/>
              <a:t>cough</a:t>
            </a:r>
            <a:r>
              <a:rPr lang="it-IT" sz="2400" dirty="0"/>
              <a:t>), </a:t>
            </a:r>
            <a:r>
              <a:rPr lang="it-IT" sz="2400" dirty="0" err="1"/>
              <a:t>clinicians</a:t>
            </a:r>
            <a:r>
              <a:rPr lang="it-IT" sz="2400" dirty="0"/>
              <a:t> </a:t>
            </a:r>
            <a:r>
              <a:rPr lang="it-IT" sz="2400" dirty="0" err="1"/>
              <a:t>should</a:t>
            </a:r>
            <a:r>
              <a:rPr lang="it-IT" sz="2400" dirty="0"/>
              <a:t> </a:t>
            </a:r>
            <a:r>
              <a:rPr lang="it-IT" sz="2400" dirty="0" err="1"/>
              <a:t>obtain</a:t>
            </a:r>
            <a:r>
              <a:rPr lang="it-IT" sz="2400" dirty="0"/>
              <a:t> a </a:t>
            </a:r>
            <a:r>
              <a:rPr lang="it-IT" sz="2400" dirty="0" err="1"/>
              <a:t>detailed</a:t>
            </a:r>
            <a:r>
              <a:rPr lang="it-IT" sz="2400" dirty="0"/>
              <a:t> </a:t>
            </a:r>
            <a:r>
              <a:rPr lang="it-IT" sz="2400" dirty="0" err="1"/>
              <a:t>travel</a:t>
            </a:r>
            <a:r>
              <a:rPr lang="it-IT" sz="2400" dirty="0"/>
              <a:t> </a:t>
            </a:r>
            <a:r>
              <a:rPr lang="it-IT" sz="2400" dirty="0" err="1"/>
              <a:t>history</a:t>
            </a:r>
            <a:r>
              <a:rPr lang="it-IT" sz="2400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it-IT" sz="2400" b="1" dirty="0" err="1">
                <a:solidFill>
                  <a:srgbClr val="FF0000"/>
                </a:solidFill>
              </a:rPr>
              <a:t>If</a:t>
            </a:r>
            <a:r>
              <a:rPr lang="it-IT" sz="2400" b="1" dirty="0">
                <a:solidFill>
                  <a:srgbClr val="FF0000"/>
                </a:solidFill>
              </a:rPr>
              <a:t> the </a:t>
            </a:r>
            <a:r>
              <a:rPr lang="it-IT" sz="2400" b="1" dirty="0" err="1">
                <a:solidFill>
                  <a:srgbClr val="FF0000"/>
                </a:solidFill>
              </a:rPr>
              <a:t>patient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has</a:t>
            </a:r>
            <a:r>
              <a:rPr lang="it-IT" sz="2400" b="1" dirty="0">
                <a:solidFill>
                  <a:srgbClr val="FF0000"/>
                </a:solidFill>
              </a:rPr>
              <a:t> a </a:t>
            </a:r>
            <a:r>
              <a:rPr lang="it-IT" sz="2400" b="1" dirty="0" err="1">
                <a:solidFill>
                  <a:srgbClr val="FF0000"/>
                </a:solidFill>
              </a:rPr>
              <a:t>history</a:t>
            </a:r>
            <a:r>
              <a:rPr lang="it-IT" sz="2400" b="1" dirty="0">
                <a:solidFill>
                  <a:srgbClr val="FF0000"/>
                </a:solidFill>
              </a:rPr>
              <a:t> of </a:t>
            </a:r>
            <a:r>
              <a:rPr lang="it-IT" sz="2400" b="1" dirty="0" err="1">
                <a:solidFill>
                  <a:srgbClr val="FF0000"/>
                </a:solidFill>
              </a:rPr>
              <a:t>travel</a:t>
            </a:r>
            <a:r>
              <a:rPr lang="it-IT" sz="2400" b="1" dirty="0">
                <a:solidFill>
                  <a:srgbClr val="FF0000"/>
                </a:solidFill>
              </a:rPr>
              <a:t> to </a:t>
            </a:r>
            <a:r>
              <a:rPr lang="it-IT" sz="2400" b="1" dirty="0" err="1">
                <a:solidFill>
                  <a:srgbClr val="FF0000"/>
                </a:solidFill>
              </a:rPr>
              <a:t>Hubei</a:t>
            </a:r>
            <a:r>
              <a:rPr lang="it-IT" sz="2400" b="1" dirty="0">
                <a:solidFill>
                  <a:srgbClr val="FF0000"/>
                </a:solidFill>
              </a:rPr>
              <a:t> Province in the last 14 </a:t>
            </a:r>
            <a:r>
              <a:rPr lang="it-IT" sz="2400" b="1" dirty="0" err="1">
                <a:solidFill>
                  <a:srgbClr val="FF0000"/>
                </a:solidFill>
              </a:rPr>
              <a:t>days</a:t>
            </a:r>
            <a:r>
              <a:rPr lang="it-IT" sz="2400" b="1" dirty="0">
                <a:solidFill>
                  <a:srgbClr val="FF0000"/>
                </a:solidFill>
              </a:rPr>
              <a:t>, </a:t>
            </a:r>
            <a:r>
              <a:rPr lang="it-IT" sz="2400" b="1" dirty="0" err="1">
                <a:solidFill>
                  <a:srgbClr val="FF0000"/>
                </a:solidFill>
              </a:rPr>
              <a:t>they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should</a:t>
            </a:r>
            <a:r>
              <a:rPr lang="it-IT" sz="2400" b="1" dirty="0">
                <a:solidFill>
                  <a:srgbClr val="FF0000"/>
                </a:solidFill>
              </a:rPr>
              <a:t> be </a:t>
            </a:r>
            <a:r>
              <a:rPr lang="it-IT" sz="2400" b="1" dirty="0" err="1">
                <a:solidFill>
                  <a:srgbClr val="FF0000"/>
                </a:solidFill>
              </a:rPr>
              <a:t>considered</a:t>
            </a:r>
            <a:r>
              <a:rPr lang="it-IT" sz="2400" b="1" dirty="0">
                <a:solidFill>
                  <a:srgbClr val="FF0000"/>
                </a:solidFill>
              </a:rPr>
              <a:t> a </a:t>
            </a:r>
            <a:r>
              <a:rPr lang="it-IT" sz="2400" b="1" dirty="0" err="1">
                <a:solidFill>
                  <a:srgbClr val="FF0000"/>
                </a:solidFill>
              </a:rPr>
              <a:t>person</a:t>
            </a:r>
            <a:r>
              <a:rPr lang="it-IT" sz="2400" b="1" dirty="0">
                <a:solidFill>
                  <a:srgbClr val="FF0000"/>
                </a:solidFill>
              </a:rPr>
              <a:t> under </a:t>
            </a:r>
            <a:r>
              <a:rPr lang="it-IT" sz="2400" b="1" dirty="0" err="1">
                <a:solidFill>
                  <a:srgbClr val="FF0000"/>
                </a:solidFill>
              </a:rPr>
              <a:t>investigation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756652" y="3022516"/>
            <a:ext cx="73233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err="1"/>
              <a:t>Diagnostic</a:t>
            </a:r>
            <a:r>
              <a:rPr lang="it-IT" sz="2400" dirty="0"/>
              <a:t> </a:t>
            </a:r>
            <a:r>
              <a:rPr lang="it-IT" sz="2400" dirty="0" err="1"/>
              <a:t>testing</a:t>
            </a:r>
            <a:r>
              <a:rPr lang="it-IT" sz="2400" dirty="0"/>
              <a:t> for 2019-nCoV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conducted</a:t>
            </a:r>
            <a:r>
              <a:rPr lang="it-IT" sz="2400" dirty="0"/>
              <a:t> in Pisa (Siena) and </a:t>
            </a:r>
            <a:r>
              <a:rPr lang="it-IT" sz="2400" dirty="0" err="1"/>
              <a:t>confirmed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ISS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err="1"/>
              <a:t>Clinicians</a:t>
            </a:r>
            <a:r>
              <a:rPr lang="it-IT" sz="2400" dirty="0"/>
              <a:t> </a:t>
            </a:r>
            <a:r>
              <a:rPr lang="it-IT" sz="2400" dirty="0" err="1"/>
              <a:t>should</a:t>
            </a:r>
            <a:r>
              <a:rPr lang="it-IT" sz="2400" dirty="0"/>
              <a:t> test for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respiratory</a:t>
            </a:r>
            <a:r>
              <a:rPr lang="it-IT" sz="2400" dirty="0"/>
              <a:t> </a:t>
            </a:r>
            <a:r>
              <a:rPr lang="it-IT" sz="2400" dirty="0" err="1"/>
              <a:t>pathogens</a:t>
            </a:r>
            <a:r>
              <a:rPr lang="it-IT" sz="2400" dirty="0"/>
              <a:t> and </a:t>
            </a:r>
            <a:r>
              <a:rPr lang="it-IT" sz="2400" dirty="0" err="1"/>
              <a:t>consider</a:t>
            </a:r>
            <a:r>
              <a:rPr lang="it-IT" sz="2400" dirty="0"/>
              <a:t> </a:t>
            </a:r>
            <a:r>
              <a:rPr lang="it-IT" sz="2400" dirty="0" err="1"/>
              <a:t>prescribing</a:t>
            </a:r>
            <a:r>
              <a:rPr lang="it-IT" sz="2400" dirty="0"/>
              <a:t> </a:t>
            </a:r>
            <a:r>
              <a:rPr lang="it-IT" sz="2400" dirty="0" err="1"/>
              <a:t>oseltamivir</a:t>
            </a:r>
            <a:r>
              <a:rPr lang="it-IT" sz="2400" dirty="0"/>
              <a:t> </a:t>
            </a:r>
            <a:r>
              <a:rPr lang="it-IT" sz="2400" dirty="0" err="1"/>
              <a:t>pending</a:t>
            </a:r>
            <a:r>
              <a:rPr lang="it-IT" sz="2400" dirty="0"/>
              <a:t> </a:t>
            </a:r>
            <a:r>
              <a:rPr lang="it-IT" sz="2400" dirty="0" err="1"/>
              <a:t>results</a:t>
            </a:r>
            <a:r>
              <a:rPr lang="it-IT" sz="2400" dirty="0"/>
              <a:t> of influenza </a:t>
            </a:r>
            <a:r>
              <a:rPr lang="it-IT" sz="2400" dirty="0" err="1"/>
              <a:t>testing</a:t>
            </a:r>
            <a:r>
              <a:rPr lang="it-IT" sz="2400" dirty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err="1"/>
              <a:t>When</a:t>
            </a:r>
            <a:r>
              <a:rPr lang="it-IT" sz="2400" dirty="0"/>
              <a:t> </a:t>
            </a:r>
            <a:r>
              <a:rPr lang="it-IT" sz="2400" dirty="0" err="1"/>
              <a:t>there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 high </a:t>
            </a:r>
            <a:r>
              <a:rPr lang="it-IT" sz="2400" dirty="0" err="1"/>
              <a:t>degree</a:t>
            </a:r>
            <a:r>
              <a:rPr lang="it-IT" sz="2400" dirty="0"/>
              <a:t> of </a:t>
            </a:r>
            <a:r>
              <a:rPr lang="it-IT" sz="2400" dirty="0" err="1"/>
              <a:t>suspicion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a </a:t>
            </a:r>
            <a:r>
              <a:rPr lang="it-IT" sz="2400" dirty="0" err="1"/>
              <a:t>patient</a:t>
            </a:r>
            <a:r>
              <a:rPr lang="it-IT" sz="2400" dirty="0"/>
              <a:t> </a:t>
            </a:r>
            <a:r>
              <a:rPr lang="it-IT" sz="2400" dirty="0" err="1"/>
              <a:t>might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2019-nCoV,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should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a face </a:t>
            </a:r>
            <a:r>
              <a:rPr lang="it-IT" sz="2400" dirty="0" err="1"/>
              <a:t>mask</a:t>
            </a:r>
            <a:r>
              <a:rPr lang="it-IT" sz="2400" dirty="0"/>
              <a:t> </a:t>
            </a:r>
            <a:r>
              <a:rPr lang="it-IT" sz="2400" dirty="0" err="1"/>
              <a:t>placed</a:t>
            </a:r>
            <a:r>
              <a:rPr lang="it-IT" sz="2400" dirty="0"/>
              <a:t> </a:t>
            </a:r>
            <a:r>
              <a:rPr lang="it-IT" sz="2400" dirty="0" err="1"/>
              <a:t>immediately</a:t>
            </a:r>
            <a:r>
              <a:rPr lang="it-IT" sz="2400" dirty="0"/>
              <a:t> and </a:t>
            </a:r>
            <a:r>
              <a:rPr lang="it-IT" sz="2400" dirty="0" err="1"/>
              <a:t>health</a:t>
            </a:r>
            <a:r>
              <a:rPr lang="it-IT" sz="2400" dirty="0"/>
              <a:t> care </a:t>
            </a:r>
            <a:r>
              <a:rPr lang="it-IT" sz="2400" dirty="0" err="1"/>
              <a:t>practitioners</a:t>
            </a:r>
            <a:r>
              <a:rPr lang="it-IT" sz="2400" dirty="0"/>
              <a:t> </a:t>
            </a:r>
            <a:r>
              <a:rPr lang="it-IT" sz="2400" dirty="0" err="1"/>
              <a:t>should</a:t>
            </a:r>
            <a:r>
              <a:rPr lang="it-IT" sz="2400" dirty="0"/>
              <a:t> </a:t>
            </a:r>
            <a:r>
              <a:rPr lang="it-IT" sz="2400" dirty="0" err="1"/>
              <a:t>wear</a:t>
            </a:r>
            <a:r>
              <a:rPr lang="it-IT" sz="2400" dirty="0"/>
              <a:t> N95 </a:t>
            </a:r>
            <a:r>
              <a:rPr lang="it-IT" sz="2400" dirty="0" err="1"/>
              <a:t>respirators</a:t>
            </a:r>
            <a:r>
              <a:rPr lang="it-IT" sz="2400" dirty="0"/>
              <a:t>.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26338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CoVID-19: </a:t>
            </a:r>
            <a:r>
              <a:rPr lang="it-IT" sz="3600" dirty="0" err="1"/>
              <a:t>patient</a:t>
            </a:r>
            <a:r>
              <a:rPr lang="it-IT" sz="3600" dirty="0"/>
              <a:t> under </a:t>
            </a:r>
            <a:r>
              <a:rPr lang="it-IT" sz="3600" dirty="0" err="1"/>
              <a:t>investigation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340844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675786"/>
            <a:ext cx="8989442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b="1" dirty="0" err="1">
                <a:solidFill>
                  <a:srgbClr val="FF0000"/>
                </a:solidFill>
              </a:rPr>
              <a:t>Remdesivir</a:t>
            </a:r>
            <a:r>
              <a:rPr lang="it-IT" sz="2400" dirty="0"/>
              <a:t>: questo farmaco è in sperimentazione sull’uomo contro le infezioni da Ebola, e nei test in vitro ha mostrato una certa attività anche contro coronavirus come </a:t>
            </a:r>
            <a:r>
              <a:rPr lang="it-IT" sz="2400" dirty="0" err="1"/>
              <a:t>Sars</a:t>
            </a:r>
            <a:r>
              <a:rPr lang="it-IT" sz="2400" dirty="0"/>
              <a:t> e </a:t>
            </a:r>
            <a:r>
              <a:rPr lang="it-IT" sz="2400" dirty="0" err="1"/>
              <a:t>Mers</a:t>
            </a:r>
            <a:r>
              <a:rPr lang="it-IT" sz="2400" dirty="0"/>
              <a:t>. E’ stato utilizzato sul primo paziente infetto dal nuovo coronavirus negli Usa</a:t>
            </a:r>
          </a:p>
          <a:p>
            <a:pPr marL="285750" indent="-285750">
              <a:buFont typeface="Arial"/>
              <a:buChar char="•"/>
            </a:pPr>
            <a:r>
              <a:rPr lang="it-IT" sz="2400" b="1" dirty="0" err="1">
                <a:solidFill>
                  <a:srgbClr val="FF0000"/>
                </a:solidFill>
              </a:rPr>
              <a:t>Lopinavir</a:t>
            </a:r>
            <a:r>
              <a:rPr lang="it-IT" sz="2400" b="1" dirty="0">
                <a:solidFill>
                  <a:srgbClr val="FF0000"/>
                </a:solidFill>
              </a:rPr>
              <a:t> e </a:t>
            </a:r>
            <a:r>
              <a:rPr lang="it-IT" sz="2400" b="1" dirty="0" err="1">
                <a:solidFill>
                  <a:srgbClr val="FF0000"/>
                </a:solidFill>
              </a:rPr>
              <a:t>Ritonavir</a:t>
            </a:r>
            <a:r>
              <a:rPr lang="it-IT" sz="2400" dirty="0"/>
              <a:t>: la combinazione di questi due farmaci anti </a:t>
            </a:r>
            <a:r>
              <a:rPr lang="it-IT" sz="2400" dirty="0" err="1"/>
              <a:t>Hiv</a:t>
            </a:r>
            <a:r>
              <a:rPr lang="it-IT" sz="2400" dirty="0"/>
              <a:t> è stata usata nel 2004 durante l’epidemia di </a:t>
            </a:r>
            <a:r>
              <a:rPr lang="it-IT" sz="2400" dirty="0" err="1"/>
              <a:t>Sars</a:t>
            </a:r>
            <a:r>
              <a:rPr lang="it-IT" sz="2400" dirty="0"/>
              <a:t>, ed è in sperimentazione su 41 pazienti in un ospedale di Wuhan, insieme ad una dose di interferone alfa.</a:t>
            </a:r>
          </a:p>
          <a:p>
            <a:pPr marL="342900" indent="-342900">
              <a:buFont typeface="Arial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Clorochina</a:t>
            </a:r>
            <a:r>
              <a:rPr lang="it-IT" sz="2400" dirty="0"/>
              <a:t>: questo farmaco antimalarico è in uso da oltre 70 anni, e recentemente la Commissione Sanitaria Nazionale Cinese lo ha indicato tra quelli che hanno un’attività in vitro contro il nuovo coronavirus su cui proseguiranno i test. </a:t>
            </a:r>
          </a:p>
          <a:p>
            <a:pPr marL="342900" indent="-342900">
              <a:buFont typeface="Arial"/>
              <a:buChar char="•"/>
            </a:pPr>
            <a:r>
              <a:rPr lang="it-IT" sz="2400" b="1" dirty="0" err="1">
                <a:solidFill>
                  <a:srgbClr val="FF0000"/>
                </a:solidFill>
              </a:rPr>
              <a:t>Umifenovir</a:t>
            </a:r>
            <a:r>
              <a:rPr lang="it-IT" sz="2400" b="1" dirty="0">
                <a:solidFill>
                  <a:srgbClr val="FF0000"/>
                </a:solidFill>
              </a:rPr>
              <a:t> e </a:t>
            </a:r>
            <a:r>
              <a:rPr lang="it-IT" sz="2400" b="1" dirty="0" err="1">
                <a:solidFill>
                  <a:srgbClr val="FF0000"/>
                </a:solidFill>
              </a:rPr>
              <a:t>Darunavir</a:t>
            </a:r>
            <a:r>
              <a:rPr lang="it-IT" sz="2400" dirty="0"/>
              <a:t>: il primo è un antinfluenzale, mentre il secondo è un farmaco anti </a:t>
            </a:r>
            <a:r>
              <a:rPr lang="it-IT" sz="2400" dirty="0" err="1"/>
              <a:t>Hiv</a:t>
            </a:r>
            <a:r>
              <a:rPr lang="it-IT" sz="2400" dirty="0"/>
              <a:t> già in uso da diversi anni. Entrambi avrebbero mostrato un’attività contro il virus in vitro.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104286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CoVID-19: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therapies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3257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85"/>
            <a:ext cx="9144000" cy="132735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0600"/>
            <a:ext cx="9144000" cy="23315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91754"/>
            <a:ext cx="9144000" cy="3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88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2906" y="1343753"/>
            <a:ext cx="81475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800" b="1" dirty="0" err="1"/>
              <a:t>What</a:t>
            </a:r>
            <a:r>
              <a:rPr lang="it-IT" sz="2800" b="1" dirty="0"/>
              <a:t> </a:t>
            </a:r>
            <a:r>
              <a:rPr lang="it-IT" sz="2800" b="1" dirty="0" err="1"/>
              <a:t>interventions</a:t>
            </a:r>
            <a:r>
              <a:rPr lang="it-IT" sz="2800" b="1" dirty="0"/>
              <a:t> </a:t>
            </a:r>
            <a:r>
              <a:rPr lang="it-IT" sz="2800" b="1" dirty="0" err="1"/>
              <a:t>will</a:t>
            </a:r>
            <a:r>
              <a:rPr lang="it-IT" sz="2800" b="1" dirty="0"/>
              <a:t> </a:t>
            </a:r>
            <a:r>
              <a:rPr lang="it-IT" sz="2800" b="1" dirty="0" err="1"/>
              <a:t>ultimately</a:t>
            </a:r>
            <a:r>
              <a:rPr lang="it-IT" sz="2800" b="1" dirty="0"/>
              <a:t> control </a:t>
            </a:r>
            <a:r>
              <a:rPr lang="it-IT" sz="2800" b="1" dirty="0" err="1"/>
              <a:t>this</a:t>
            </a:r>
            <a:r>
              <a:rPr lang="it-IT" sz="2800" b="1" dirty="0"/>
              <a:t> </a:t>
            </a:r>
            <a:r>
              <a:rPr lang="it-IT" sz="2800" b="1" dirty="0" err="1"/>
              <a:t>outbreak</a:t>
            </a:r>
            <a:r>
              <a:rPr lang="it-IT" sz="2800" b="1" dirty="0"/>
              <a:t> </a:t>
            </a:r>
            <a:r>
              <a:rPr lang="it-IT" sz="2800" b="1" dirty="0" err="1"/>
              <a:t>is</a:t>
            </a:r>
            <a:r>
              <a:rPr lang="it-IT" sz="2800" b="1" dirty="0"/>
              <a:t> </a:t>
            </a:r>
            <a:r>
              <a:rPr lang="it-IT" sz="2800" b="1" dirty="0" err="1"/>
              <a:t>unclear</a:t>
            </a:r>
            <a:r>
              <a:rPr lang="it-IT" sz="2800" b="1" dirty="0"/>
              <a:t> </a:t>
            </a:r>
            <a:r>
              <a:rPr lang="it-IT" sz="2800" b="1" dirty="0" err="1"/>
              <a:t>because</a:t>
            </a:r>
            <a:r>
              <a:rPr lang="it-IT" sz="2800" b="1" dirty="0"/>
              <a:t> </a:t>
            </a:r>
            <a:r>
              <a:rPr lang="it-IT" sz="2800" b="1" dirty="0" err="1"/>
              <a:t>there</a:t>
            </a:r>
            <a:r>
              <a:rPr lang="it-IT" sz="2800" b="1" dirty="0"/>
              <a:t> </a:t>
            </a:r>
            <a:r>
              <a:rPr lang="it-IT" sz="2800" b="1" dirty="0" err="1"/>
              <a:t>is</a:t>
            </a:r>
            <a:r>
              <a:rPr lang="it-IT" sz="2800" b="1" dirty="0"/>
              <a:t> </a:t>
            </a:r>
            <a:r>
              <a:rPr lang="it-IT" sz="2800" b="1" dirty="0" err="1"/>
              <a:t>currently</a:t>
            </a:r>
            <a:r>
              <a:rPr lang="it-IT" sz="2800" b="1" dirty="0"/>
              <a:t> no vaccine, and the </a:t>
            </a:r>
            <a:r>
              <a:rPr lang="it-IT" sz="2800" b="1" dirty="0" err="1"/>
              <a:t>effectiveness</a:t>
            </a:r>
            <a:r>
              <a:rPr lang="it-IT" sz="2800" b="1" dirty="0"/>
              <a:t> of </a:t>
            </a:r>
            <a:r>
              <a:rPr lang="it-IT" sz="2800" b="1" dirty="0" err="1"/>
              <a:t>antivirals</a:t>
            </a:r>
            <a:r>
              <a:rPr lang="it-IT" sz="2800" b="1" dirty="0"/>
              <a:t> </a:t>
            </a:r>
            <a:r>
              <a:rPr lang="it-IT" sz="2800" b="1" dirty="0" err="1"/>
              <a:t>is</a:t>
            </a:r>
            <a:r>
              <a:rPr lang="it-IT" sz="2800" b="1" dirty="0"/>
              <a:t> </a:t>
            </a:r>
            <a:r>
              <a:rPr lang="it-IT" sz="2800" b="1" dirty="0" err="1"/>
              <a:t>unproven</a:t>
            </a:r>
            <a:r>
              <a:rPr lang="it-IT" sz="2800" b="1" dirty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it-IT" sz="2800" b="1" dirty="0" err="1"/>
              <a:t>However</a:t>
            </a:r>
            <a:r>
              <a:rPr lang="it-IT" sz="2800" b="1" dirty="0"/>
              <a:t>, </a:t>
            </a:r>
            <a:r>
              <a:rPr lang="it-IT" sz="2800" b="1" dirty="0" err="1"/>
              <a:t>basic</a:t>
            </a:r>
            <a:r>
              <a:rPr lang="it-IT" sz="2800" b="1" dirty="0"/>
              <a:t> public </a:t>
            </a:r>
            <a:r>
              <a:rPr lang="it-IT" sz="2800" b="1" dirty="0" err="1"/>
              <a:t>health</a:t>
            </a:r>
            <a:r>
              <a:rPr lang="it-IT" sz="2800" b="1" dirty="0"/>
              <a:t> </a:t>
            </a:r>
            <a:r>
              <a:rPr lang="it-IT" sz="2800" b="1" dirty="0" err="1"/>
              <a:t>measures</a:t>
            </a:r>
            <a:r>
              <a:rPr lang="it-IT" sz="2800" b="1" dirty="0"/>
              <a:t> </a:t>
            </a:r>
            <a:r>
              <a:rPr lang="it-IT" sz="2800" b="1" dirty="0" err="1"/>
              <a:t>such</a:t>
            </a:r>
            <a:r>
              <a:rPr lang="it-IT" sz="2800" b="1" dirty="0"/>
              <a:t> </a:t>
            </a:r>
            <a:r>
              <a:rPr lang="it-IT" sz="2800" b="1" dirty="0" err="1"/>
              <a:t>as</a:t>
            </a:r>
            <a:r>
              <a:rPr lang="it-IT" sz="2800" b="1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it-IT" sz="2800" b="1" dirty="0" err="1">
                <a:solidFill>
                  <a:srgbClr val="FF0000"/>
                </a:solidFill>
              </a:rPr>
              <a:t>staying</a:t>
            </a:r>
            <a:r>
              <a:rPr lang="it-IT" sz="2800" b="1" dirty="0">
                <a:solidFill>
                  <a:srgbClr val="FF0000"/>
                </a:solidFill>
              </a:rPr>
              <a:t> home </a:t>
            </a:r>
            <a:r>
              <a:rPr lang="it-IT" sz="2800" b="1" dirty="0" err="1">
                <a:solidFill>
                  <a:srgbClr val="FF0000"/>
                </a:solidFill>
              </a:rPr>
              <a:t>when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ill</a:t>
            </a:r>
            <a:r>
              <a:rPr lang="it-IT" sz="2800" b="1" dirty="0">
                <a:solidFill>
                  <a:srgbClr val="FF0000"/>
                </a:solidFill>
              </a:rPr>
              <a:t>, </a:t>
            </a:r>
          </a:p>
          <a:p>
            <a:pPr marL="342900" indent="-342900">
              <a:buFont typeface="Arial"/>
              <a:buChar char="•"/>
            </a:pPr>
            <a:r>
              <a:rPr lang="it-IT" sz="2800" b="1" dirty="0" err="1">
                <a:solidFill>
                  <a:srgbClr val="FF0000"/>
                </a:solidFill>
              </a:rPr>
              <a:t>handwashing</a:t>
            </a:r>
            <a:r>
              <a:rPr lang="it-IT" sz="2800" b="1" dirty="0">
                <a:solidFill>
                  <a:srgbClr val="FF0000"/>
                </a:solidFill>
              </a:rPr>
              <a:t>, and </a:t>
            </a:r>
          </a:p>
          <a:p>
            <a:pPr marL="342900" indent="-342900">
              <a:buFont typeface="Arial"/>
              <a:buChar char="•"/>
            </a:pPr>
            <a:r>
              <a:rPr lang="it-IT" sz="2800" b="1" dirty="0" err="1">
                <a:solidFill>
                  <a:srgbClr val="FF0000"/>
                </a:solidFill>
              </a:rPr>
              <a:t>respiratory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etiquette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including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covering</a:t>
            </a:r>
            <a:r>
              <a:rPr lang="it-IT" sz="2800" b="1" dirty="0">
                <a:solidFill>
                  <a:srgbClr val="FF0000"/>
                </a:solidFill>
              </a:rPr>
              <a:t> the </a:t>
            </a:r>
            <a:r>
              <a:rPr lang="it-IT" sz="2800" b="1" dirty="0" err="1">
                <a:solidFill>
                  <a:srgbClr val="FF0000"/>
                </a:solidFill>
              </a:rPr>
              <a:t>mouth</a:t>
            </a:r>
            <a:r>
              <a:rPr lang="it-IT" sz="2800" b="1" dirty="0">
                <a:solidFill>
                  <a:srgbClr val="FF0000"/>
                </a:solidFill>
              </a:rPr>
              <a:t> and </a:t>
            </a:r>
            <a:r>
              <a:rPr lang="it-IT" sz="2800" b="1" dirty="0" err="1">
                <a:solidFill>
                  <a:srgbClr val="FF0000"/>
                </a:solidFill>
              </a:rPr>
              <a:t>nose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during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sneezing</a:t>
            </a:r>
            <a:r>
              <a:rPr lang="it-IT" sz="2800" b="1" dirty="0">
                <a:solidFill>
                  <a:srgbClr val="FF0000"/>
                </a:solidFill>
              </a:rPr>
              <a:t> and </a:t>
            </a:r>
            <a:r>
              <a:rPr lang="it-IT" sz="2800" b="1" dirty="0" err="1">
                <a:solidFill>
                  <a:srgbClr val="FF0000"/>
                </a:solidFill>
              </a:rPr>
              <a:t>coughing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it-IT" sz="2800" b="1" dirty="0"/>
              <a:t>    </a:t>
            </a:r>
            <a:r>
              <a:rPr lang="it-IT" sz="2800" b="1" dirty="0" err="1"/>
              <a:t>were</a:t>
            </a:r>
            <a:r>
              <a:rPr lang="it-IT" sz="2800" b="1" dirty="0"/>
              <a:t> </a:t>
            </a:r>
            <a:r>
              <a:rPr lang="it-IT" sz="2800" b="1" dirty="0" err="1"/>
              <a:t>effective</a:t>
            </a:r>
            <a:r>
              <a:rPr lang="it-IT" sz="2800" b="1" dirty="0"/>
              <a:t> in </a:t>
            </a:r>
            <a:r>
              <a:rPr lang="it-IT" sz="2800" b="1" dirty="0" err="1"/>
              <a:t>controlling</a:t>
            </a:r>
            <a:r>
              <a:rPr lang="it-IT" sz="2800" b="1" dirty="0"/>
              <a:t> SARS. 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404186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CoVID-19: </a:t>
            </a:r>
            <a:r>
              <a:rPr lang="it-IT" dirty="0"/>
              <a:t>riflessioni conclusive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71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29191" y="1654768"/>
            <a:ext cx="79378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800" b="1" dirty="0" err="1"/>
              <a:t>As</a:t>
            </a:r>
            <a:r>
              <a:rPr lang="it-IT" sz="2800" b="1" dirty="0"/>
              <a:t> a new </a:t>
            </a:r>
            <a:r>
              <a:rPr lang="it-IT" sz="2800" b="1" dirty="0" err="1"/>
              <a:t>outbreak</a:t>
            </a:r>
            <a:r>
              <a:rPr lang="it-IT" sz="2800" b="1" dirty="0"/>
              <a:t> </a:t>
            </a:r>
            <a:r>
              <a:rPr lang="it-IT" sz="2800" b="1" dirty="0" err="1"/>
              <a:t>confronts</a:t>
            </a:r>
            <a:r>
              <a:rPr lang="it-IT" sz="2800" b="1" dirty="0"/>
              <a:t> </a:t>
            </a:r>
            <a:r>
              <a:rPr lang="it-IT" sz="2800" b="1" dirty="0" err="1"/>
              <a:t>frontline</a:t>
            </a:r>
            <a:r>
              <a:rPr lang="it-IT" sz="2800" b="1" dirty="0"/>
              <a:t> </a:t>
            </a:r>
            <a:r>
              <a:rPr lang="it-IT" sz="2800" b="1" dirty="0" err="1"/>
              <a:t>clinicians</a:t>
            </a:r>
            <a:r>
              <a:rPr lang="it-IT" sz="2800" b="1" dirty="0"/>
              <a:t> and public </a:t>
            </a:r>
            <a:r>
              <a:rPr lang="it-IT" sz="2800" b="1" dirty="0" err="1"/>
              <a:t>health</a:t>
            </a:r>
            <a:r>
              <a:rPr lang="it-IT" sz="2800" b="1" dirty="0"/>
              <a:t> </a:t>
            </a:r>
            <a:r>
              <a:rPr lang="it-IT" sz="2800" b="1" dirty="0" err="1"/>
              <a:t>authorities</a:t>
            </a:r>
            <a:r>
              <a:rPr lang="it-IT" sz="2800" b="1" dirty="0"/>
              <a:t>, </a:t>
            </a:r>
            <a:r>
              <a:rPr lang="it-IT" sz="2800" b="1" dirty="0" err="1"/>
              <a:t>these</a:t>
            </a:r>
            <a:r>
              <a:rPr lang="it-IT" sz="2800" b="1" dirty="0"/>
              <a:t> </a:t>
            </a:r>
            <a:r>
              <a:rPr lang="it-IT" sz="2800" b="1" dirty="0" err="1"/>
              <a:t>groups</a:t>
            </a:r>
            <a:r>
              <a:rPr lang="it-IT" sz="2800" b="1" dirty="0"/>
              <a:t> must work </a:t>
            </a:r>
            <a:r>
              <a:rPr lang="it-IT" sz="2800" b="1" dirty="0" err="1"/>
              <a:t>together</a:t>
            </a:r>
            <a:r>
              <a:rPr lang="it-IT" sz="2800" b="1" dirty="0"/>
              <a:t> to educate the public by </a:t>
            </a:r>
            <a:r>
              <a:rPr lang="it-IT" sz="2800" b="1" dirty="0" err="1"/>
              <a:t>providing</a:t>
            </a:r>
            <a:r>
              <a:rPr lang="it-IT" sz="2800" b="1" dirty="0"/>
              <a:t> accurate and up-to-date information and by </a:t>
            </a:r>
            <a:r>
              <a:rPr lang="it-IT" sz="2800" b="1" dirty="0" err="1"/>
              <a:t>taking</a:t>
            </a:r>
            <a:r>
              <a:rPr lang="it-IT" sz="2800" b="1" dirty="0"/>
              <a:t> care of </a:t>
            </a:r>
            <a:r>
              <a:rPr lang="it-IT" sz="2800" b="1" dirty="0" err="1"/>
              <a:t>patients</a:t>
            </a:r>
            <a:r>
              <a:rPr lang="it-IT" sz="2800" b="1" dirty="0"/>
              <a:t> with </a:t>
            </a:r>
            <a:r>
              <a:rPr lang="it-IT" sz="2800" b="1" dirty="0" err="1"/>
              <a:t>respiratory</a:t>
            </a:r>
            <a:r>
              <a:rPr lang="it-IT" sz="2800" b="1" dirty="0"/>
              <a:t> </a:t>
            </a:r>
            <a:r>
              <a:rPr lang="it-IT" sz="2800" b="1" dirty="0" err="1"/>
              <a:t>illness</a:t>
            </a:r>
            <a:r>
              <a:rPr lang="it-IT" sz="2800" b="1" dirty="0"/>
              <a:t> in a </a:t>
            </a:r>
            <a:r>
              <a:rPr lang="it-IT" sz="2800" b="1" dirty="0" err="1"/>
              <a:t>timely</a:t>
            </a:r>
            <a:r>
              <a:rPr lang="it-IT" sz="2800" b="1" dirty="0"/>
              <a:t> and </a:t>
            </a:r>
            <a:r>
              <a:rPr lang="it-IT" sz="2800" b="1" dirty="0" err="1"/>
              <a:t>effective</a:t>
            </a:r>
            <a:r>
              <a:rPr lang="it-IT" sz="2800" b="1" dirty="0"/>
              <a:t> way.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404186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CoVID-19: </a:t>
            </a:r>
            <a:r>
              <a:rPr lang="it-IT" dirty="0"/>
              <a:t>riflessioni conclusive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333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0"/>
            <a:ext cx="6887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9144000" cy="567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3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33897" y="1443841"/>
            <a:ext cx="78129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b="1" dirty="0" err="1">
                <a:solidFill>
                  <a:srgbClr val="FF0000"/>
                </a:solidFill>
              </a:rPr>
              <a:t>As</a:t>
            </a:r>
            <a:r>
              <a:rPr lang="it-IT" sz="2400" b="1" dirty="0">
                <a:solidFill>
                  <a:srgbClr val="FF0000"/>
                </a:solidFill>
              </a:rPr>
              <a:t> of </a:t>
            </a:r>
            <a:r>
              <a:rPr lang="it-IT" sz="2400" b="1" dirty="0" err="1">
                <a:solidFill>
                  <a:srgbClr val="FF0000"/>
                </a:solidFill>
              </a:rPr>
              <a:t>February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12, </a:t>
            </a:r>
            <a:r>
              <a:rPr lang="it-IT" sz="2400" b="1" dirty="0">
                <a:solidFill>
                  <a:srgbClr val="FF0000"/>
                </a:solidFill>
              </a:rPr>
              <a:t>2020, more </a:t>
            </a:r>
            <a:r>
              <a:rPr lang="it-IT" sz="2400" b="1" dirty="0" err="1">
                <a:solidFill>
                  <a:srgbClr val="FF0000"/>
                </a:solidFill>
              </a:rPr>
              <a:t>than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45 </a:t>
            </a:r>
            <a:r>
              <a:rPr lang="it-IT" sz="2400" b="1" dirty="0">
                <a:solidFill>
                  <a:srgbClr val="FF0000"/>
                </a:solidFill>
              </a:rPr>
              <a:t>000 </a:t>
            </a:r>
            <a:r>
              <a:rPr lang="it-IT" sz="2400" b="1" dirty="0" err="1">
                <a:solidFill>
                  <a:srgbClr val="FF0000"/>
                </a:solidFill>
              </a:rPr>
              <a:t>cases</a:t>
            </a:r>
            <a:r>
              <a:rPr lang="it-IT" sz="2400" b="1" dirty="0">
                <a:solidFill>
                  <a:srgbClr val="FF0000"/>
                </a:solidFill>
              </a:rPr>
              <a:t> of 2019-nCoV </a:t>
            </a:r>
            <a:r>
              <a:rPr lang="it-IT" sz="2400" b="1" dirty="0" err="1">
                <a:solidFill>
                  <a:srgbClr val="FF0000"/>
                </a:solidFill>
              </a:rPr>
              <a:t>have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been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reported</a:t>
            </a:r>
            <a:r>
              <a:rPr lang="it-IT" sz="2400" b="1" dirty="0">
                <a:solidFill>
                  <a:srgbClr val="FF0000"/>
                </a:solidFill>
              </a:rPr>
              <a:t>, 99% of </a:t>
            </a:r>
            <a:r>
              <a:rPr lang="it-IT" sz="2400" b="1" dirty="0" err="1">
                <a:solidFill>
                  <a:srgbClr val="FF0000"/>
                </a:solidFill>
              </a:rPr>
              <a:t>them</a:t>
            </a:r>
            <a:r>
              <a:rPr lang="it-IT" sz="2400" b="1" dirty="0">
                <a:solidFill>
                  <a:srgbClr val="FF0000"/>
                </a:solidFill>
              </a:rPr>
              <a:t> in China, and the </a:t>
            </a:r>
            <a:r>
              <a:rPr lang="it-IT" sz="2400" b="1" dirty="0" err="1">
                <a:solidFill>
                  <a:srgbClr val="FF0000"/>
                </a:solidFill>
              </a:rPr>
              <a:t>outbreak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is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linked</a:t>
            </a:r>
            <a:r>
              <a:rPr lang="it-IT" sz="2400" b="1" dirty="0">
                <a:solidFill>
                  <a:srgbClr val="FF0000"/>
                </a:solidFill>
              </a:rPr>
              <a:t> to more </a:t>
            </a:r>
            <a:r>
              <a:rPr lang="it-IT" sz="2400" b="1" dirty="0" err="1">
                <a:solidFill>
                  <a:srgbClr val="FF0000"/>
                </a:solidFill>
              </a:rPr>
              <a:t>than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1100 </a:t>
            </a:r>
            <a:r>
              <a:rPr lang="it-IT" sz="2400" b="1" dirty="0" err="1" smtClean="0">
                <a:solidFill>
                  <a:srgbClr val="FF0000"/>
                </a:solidFill>
              </a:rPr>
              <a:t>deaths</a:t>
            </a:r>
            <a:r>
              <a:rPr lang="it-IT" sz="2400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err="1"/>
              <a:t>As</a:t>
            </a:r>
            <a:r>
              <a:rPr lang="it-IT" sz="2400" dirty="0"/>
              <a:t> the </a:t>
            </a:r>
            <a:r>
              <a:rPr lang="it-IT" sz="2400" dirty="0" err="1"/>
              <a:t>epidemic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evolving</a:t>
            </a:r>
            <a:r>
              <a:rPr lang="it-IT" sz="2400" dirty="0"/>
              <a:t> and the situation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rapidly</a:t>
            </a:r>
            <a:r>
              <a:rPr lang="it-IT" sz="2400" dirty="0"/>
              <a:t> </a:t>
            </a:r>
            <a:r>
              <a:rPr lang="it-IT" sz="2400" dirty="0" err="1"/>
              <a:t>changing</a:t>
            </a:r>
            <a:r>
              <a:rPr lang="it-IT" sz="2400" dirty="0"/>
              <a:t>, up-to-date </a:t>
            </a:r>
            <a:r>
              <a:rPr lang="it-IT" sz="2400" dirty="0" err="1"/>
              <a:t>reliable</a:t>
            </a:r>
            <a:r>
              <a:rPr lang="it-IT" sz="2400" dirty="0"/>
              <a:t> information on the </a:t>
            </a:r>
            <a:r>
              <a:rPr lang="it-IT" sz="2400" dirty="0" err="1"/>
              <a:t>number</a:t>
            </a:r>
            <a:r>
              <a:rPr lang="it-IT" sz="2400" dirty="0"/>
              <a:t> of </a:t>
            </a:r>
            <a:r>
              <a:rPr lang="it-IT" sz="2400" dirty="0" err="1"/>
              <a:t>cases</a:t>
            </a:r>
            <a:r>
              <a:rPr lang="it-IT" sz="2400" dirty="0"/>
              <a:t> and </a:t>
            </a:r>
            <a:r>
              <a:rPr lang="it-IT" sz="2400" dirty="0" err="1"/>
              <a:t>recommendations</a:t>
            </a:r>
            <a:r>
              <a:rPr lang="it-IT" sz="2400" dirty="0"/>
              <a:t> on management of </a:t>
            </a:r>
            <a:r>
              <a:rPr lang="it-IT" sz="2400" dirty="0" err="1"/>
              <a:t>cases</a:t>
            </a:r>
            <a:r>
              <a:rPr lang="it-IT" sz="2400" dirty="0"/>
              <a:t> and preventive </a:t>
            </a:r>
            <a:r>
              <a:rPr lang="it-IT" sz="2400" dirty="0" err="1"/>
              <a:t>interventions</a:t>
            </a:r>
            <a:r>
              <a:rPr lang="it-IT" sz="2400" dirty="0"/>
              <a:t> can be </a:t>
            </a:r>
            <a:r>
              <a:rPr lang="it-IT" sz="2400" dirty="0" err="1"/>
              <a:t>found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</a:t>
            </a:r>
            <a:r>
              <a:rPr lang="it-IT" sz="2400" dirty="0" err="1"/>
              <a:t>various</a:t>
            </a:r>
            <a:r>
              <a:rPr lang="it-IT" sz="2400" dirty="0"/>
              <a:t> </a:t>
            </a:r>
            <a:r>
              <a:rPr lang="it-IT" sz="2400" dirty="0" err="1"/>
              <a:t>sites</a:t>
            </a:r>
            <a:endParaRPr lang="it-IT" sz="2400" dirty="0"/>
          </a:p>
          <a:p>
            <a:pPr marL="342900" indent="-342900">
              <a:buFont typeface="Arial"/>
              <a:buChar char="•"/>
            </a:pPr>
            <a:r>
              <a:rPr lang="it-IT" sz="2400" b="1" dirty="0" err="1">
                <a:solidFill>
                  <a:srgbClr val="FF0000"/>
                </a:solidFill>
              </a:rPr>
              <a:t>Currently</a:t>
            </a:r>
            <a:r>
              <a:rPr lang="it-IT" sz="2400" b="1" dirty="0">
                <a:solidFill>
                  <a:srgbClr val="FF0000"/>
                </a:solidFill>
              </a:rPr>
              <a:t> the </a:t>
            </a:r>
            <a:r>
              <a:rPr lang="it-IT" sz="2400" b="1" dirty="0" err="1">
                <a:solidFill>
                  <a:srgbClr val="FF0000"/>
                </a:solidFill>
              </a:rPr>
              <a:t>number</a:t>
            </a:r>
            <a:r>
              <a:rPr lang="it-IT" sz="2400" b="1" dirty="0">
                <a:solidFill>
                  <a:srgbClr val="FF0000"/>
                </a:solidFill>
              </a:rPr>
              <a:t> of </a:t>
            </a:r>
            <a:r>
              <a:rPr lang="it-IT" sz="2400" b="1" dirty="0" err="1">
                <a:solidFill>
                  <a:srgbClr val="FF0000"/>
                </a:solidFill>
              </a:rPr>
              <a:t>infections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outside</a:t>
            </a:r>
            <a:r>
              <a:rPr lang="it-IT" sz="2400" b="1" dirty="0">
                <a:solidFill>
                  <a:srgbClr val="FF0000"/>
                </a:solidFill>
              </a:rPr>
              <a:t> of China </a:t>
            </a:r>
            <a:r>
              <a:rPr lang="it-IT" sz="2400" b="1" dirty="0" err="1">
                <a:solidFill>
                  <a:srgbClr val="FF0000"/>
                </a:solidFill>
              </a:rPr>
              <a:t>remains</a:t>
            </a:r>
            <a:r>
              <a:rPr lang="it-IT" sz="2400" b="1" dirty="0">
                <a:solidFill>
                  <a:srgbClr val="FF0000"/>
                </a:solidFill>
              </a:rPr>
              <a:t> small (</a:t>
            </a:r>
            <a:r>
              <a:rPr lang="it-IT" sz="2400" b="1" dirty="0" err="1">
                <a:solidFill>
                  <a:srgbClr val="FF0000"/>
                </a:solidFill>
              </a:rPr>
              <a:t>approximately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400), </a:t>
            </a:r>
            <a:r>
              <a:rPr lang="it-IT" sz="2400" b="1" dirty="0" err="1">
                <a:solidFill>
                  <a:srgbClr val="FF0000"/>
                </a:solidFill>
              </a:rPr>
              <a:t>but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cases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have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been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detected</a:t>
            </a:r>
            <a:r>
              <a:rPr lang="it-IT" sz="2400" b="1" dirty="0">
                <a:solidFill>
                  <a:srgbClr val="FF0000"/>
                </a:solidFill>
              </a:rPr>
              <a:t> in </a:t>
            </a:r>
            <a:r>
              <a:rPr lang="it-IT" sz="2400" b="1" dirty="0" smtClean="0">
                <a:solidFill>
                  <a:srgbClr val="FF0000"/>
                </a:solidFill>
              </a:rPr>
              <a:t>25 </a:t>
            </a:r>
            <a:r>
              <a:rPr lang="it-IT" sz="2400" b="1" dirty="0" err="1">
                <a:solidFill>
                  <a:srgbClr val="FF0000"/>
                </a:solidFill>
              </a:rPr>
              <a:t>countries</a:t>
            </a:r>
            <a:r>
              <a:rPr lang="it-IT" sz="2400" b="1" dirty="0">
                <a:solidFill>
                  <a:srgbClr val="FF0000"/>
                </a:solidFill>
              </a:rPr>
              <a:t>, </a:t>
            </a:r>
            <a:r>
              <a:rPr lang="it-IT" sz="2400" b="1" dirty="0" err="1">
                <a:solidFill>
                  <a:srgbClr val="FF0000"/>
                </a:solidFill>
              </a:rPr>
              <a:t>including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43 </a:t>
            </a:r>
            <a:r>
              <a:rPr lang="it-IT" sz="2400" b="1" dirty="0" err="1">
                <a:solidFill>
                  <a:srgbClr val="FF0000"/>
                </a:solidFill>
              </a:rPr>
              <a:t>cases</a:t>
            </a:r>
            <a:r>
              <a:rPr lang="it-IT" sz="2400" b="1" dirty="0">
                <a:solidFill>
                  <a:srgbClr val="FF0000"/>
                </a:solidFill>
              </a:rPr>
              <a:t> in Europe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59887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COVID-19: </a:t>
            </a:r>
            <a:r>
              <a:rPr lang="it-IT" sz="3600" dirty="0"/>
              <a:t>cenni di </a:t>
            </a:r>
            <a:r>
              <a:rPr lang="it-IT" sz="3600" dirty="0" smtClean="0"/>
              <a:t>epidemiologia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86155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92316" y="3207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COVID-19: </a:t>
            </a:r>
            <a:r>
              <a:rPr lang="it-IT" sz="3600" dirty="0"/>
              <a:t>mappa generale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631"/>
            <a:ext cx="9144000" cy="52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0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9054F985-E551-DC46-821C-1B33D89CDC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539124"/>
              </p:ext>
            </p:extLst>
          </p:nvPr>
        </p:nvGraphicFramePr>
        <p:xfrm>
          <a:off x="-163552" y="1608221"/>
          <a:ext cx="9144001" cy="524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2861CA2-EF88-5D46-8E76-BB73E4D3BC04}"/>
              </a:ext>
            </a:extLst>
          </p:cNvPr>
          <p:cNvSpPr txBox="1"/>
          <p:nvPr/>
        </p:nvSpPr>
        <p:spPr>
          <a:xfrm>
            <a:off x="2483396" y="1000669"/>
            <a:ext cx="413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</a:rPr>
              <a:t>Prevalence</a:t>
            </a:r>
            <a:r>
              <a:rPr lang="it-IT" sz="2800" b="1" dirty="0" smtClean="0">
                <a:solidFill>
                  <a:srgbClr val="FF0000"/>
                </a:solidFill>
              </a:rPr>
              <a:t> of global </a:t>
            </a:r>
            <a:r>
              <a:rPr lang="it-IT" sz="2800" b="1" dirty="0" err="1">
                <a:solidFill>
                  <a:srgbClr val="FF0000"/>
                </a:solidFill>
              </a:rPr>
              <a:t>cases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</a:rPr>
              <a:t>and in </a:t>
            </a:r>
            <a:r>
              <a:rPr lang="it-IT" sz="2800" b="1" dirty="0">
                <a:solidFill>
                  <a:srgbClr val="FF0000"/>
                </a:solidFill>
              </a:rPr>
              <a:t>China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D9A06BC-37C8-EA42-A2BC-206B5CC898DC}"/>
              </a:ext>
            </a:extLst>
          </p:cNvPr>
          <p:cNvSpPr txBox="1"/>
          <p:nvPr/>
        </p:nvSpPr>
        <p:spPr>
          <a:xfrm>
            <a:off x="1323474" y="1985211"/>
            <a:ext cx="235818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Increase</a:t>
            </a:r>
            <a:r>
              <a:rPr lang="it-IT" b="1" dirty="0"/>
              <a:t> of 153 </a:t>
            </a:r>
            <a:r>
              <a:rPr lang="it-IT" b="1" dirty="0" err="1"/>
              <a:t>times</a:t>
            </a:r>
            <a:r>
              <a:rPr lang="it-IT" b="1" dirty="0"/>
              <a:t> from 21 </a:t>
            </a:r>
            <a:r>
              <a:rPr lang="it-IT" b="1" dirty="0" err="1"/>
              <a:t>gen</a:t>
            </a:r>
            <a:r>
              <a:rPr lang="it-IT" b="1" dirty="0"/>
              <a:t> to 11 </a:t>
            </a:r>
            <a:r>
              <a:rPr lang="it-IT" b="1" dirty="0" err="1"/>
              <a:t>f</a:t>
            </a:r>
            <a:r>
              <a:rPr lang="it-IT" b="1" dirty="0" err="1" smtClean="0"/>
              <a:t>eb</a:t>
            </a:r>
            <a:endParaRPr lang="it-IT" b="1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92316" y="3207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COVID-19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59439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670"/>
            <a:ext cx="9144000" cy="452011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69630" y="467084"/>
            <a:ext cx="68491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INCIDENZA DI NUOVI CASI DI COVID-19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0878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5C67B0D8-E71C-CE4C-8ADB-6A08EDD50E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585457"/>
              </p:ext>
            </p:extLst>
          </p:nvPr>
        </p:nvGraphicFramePr>
        <p:xfrm>
          <a:off x="317500" y="1014663"/>
          <a:ext cx="8509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53E30CD-509F-6940-BFC2-884439B6F1E5}"/>
              </a:ext>
            </a:extLst>
          </p:cNvPr>
          <p:cNvSpPr txBox="1"/>
          <p:nvPr/>
        </p:nvSpPr>
        <p:spPr>
          <a:xfrm>
            <a:off x="2483396" y="1000669"/>
            <a:ext cx="413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solidFill>
                  <a:srgbClr val="FF0000"/>
                </a:solidFill>
              </a:rPr>
              <a:t>Number</a:t>
            </a:r>
            <a:r>
              <a:rPr lang="it-IT" sz="2800" b="1" dirty="0">
                <a:solidFill>
                  <a:srgbClr val="FF0000"/>
                </a:solidFill>
              </a:rPr>
              <a:t> of </a:t>
            </a:r>
            <a:r>
              <a:rPr lang="it-IT" sz="2800" b="1" dirty="0" err="1">
                <a:solidFill>
                  <a:srgbClr val="FF0000"/>
                </a:solidFill>
              </a:rPr>
              <a:t>deaths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4FB9A80-151E-D142-B17F-97586DEB02BA}"/>
              </a:ext>
            </a:extLst>
          </p:cNvPr>
          <p:cNvSpPr txBox="1"/>
          <p:nvPr/>
        </p:nvSpPr>
        <p:spPr>
          <a:xfrm>
            <a:off x="1323474" y="1985211"/>
            <a:ext cx="23581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Mortaliy</a:t>
            </a:r>
            <a:r>
              <a:rPr lang="it-IT" b="1" dirty="0"/>
              <a:t>: 2.4%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92316" y="3207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COVID-19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93444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COVID-19: global </a:t>
            </a:r>
            <a:r>
              <a:rPr lang="it-IT" dirty="0" err="1" smtClean="0"/>
              <a:t>cases</a:t>
            </a:r>
            <a:r>
              <a:rPr lang="it-IT" dirty="0" smtClean="0"/>
              <a:t> 45.195</a:t>
            </a:r>
            <a:br>
              <a:rPr lang="it-IT" dirty="0" smtClean="0"/>
            </a:br>
            <a:r>
              <a:rPr lang="it-IT" sz="3100" dirty="0" smtClean="0"/>
              <a:t>12.02.2020</a:t>
            </a:r>
            <a:endParaRPr lang="it-IT" sz="31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6138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031949" y="4980040"/>
            <a:ext cx="2820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Overall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deaths</a:t>
            </a:r>
            <a:r>
              <a:rPr lang="it-IT" sz="2400" b="1" dirty="0" smtClean="0"/>
              <a:t>: 1116</a:t>
            </a:r>
          </a:p>
          <a:p>
            <a:r>
              <a:rPr lang="it-IT" sz="2400" b="1" dirty="0" err="1"/>
              <a:t>o</a:t>
            </a:r>
            <a:r>
              <a:rPr lang="it-IT" sz="2400" b="1" dirty="0" err="1" smtClean="0"/>
              <a:t>utside</a:t>
            </a:r>
            <a:r>
              <a:rPr lang="it-IT" sz="2400" b="1" dirty="0" smtClean="0"/>
              <a:t> China: 1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34726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2029</Words>
  <Application>Microsoft Macintosh PowerPoint</Application>
  <PresentationFormat>Presentazione su schermo (4:3)</PresentationFormat>
  <Paragraphs>180</Paragraphs>
  <Slides>39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COVID-19: global cases 45.195 12.02.2020</vt:lpstr>
      <vt:lpstr>Presentazione di PowerPoint</vt:lpstr>
      <vt:lpstr>Presentazione di PowerPoint</vt:lpstr>
      <vt:lpstr>Presentazione di PowerPoint</vt:lpstr>
      <vt:lpstr>Presentazione di PowerPoint</vt:lpstr>
      <vt:lpstr>COVID-19 in Europe</vt:lpstr>
      <vt:lpstr>Presentazione di PowerPoint</vt:lpstr>
      <vt:lpstr>Presentazione di PowerPoint</vt:lpstr>
      <vt:lpstr>Pandemic potential of CoVID-19 </vt:lpstr>
      <vt:lpstr>Pandemic potential of CoVID-19 </vt:lpstr>
      <vt:lpstr>Presentazione di PowerPoint</vt:lpstr>
      <vt:lpstr>Presentazione di PowerPoint</vt:lpstr>
      <vt:lpstr>Presentazione di PowerPoint</vt:lpstr>
      <vt:lpstr>The pathogens</vt:lpstr>
      <vt:lpstr>The pathogens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Manager/>
  <Company>w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q a</dc:creator>
  <cp:keywords/>
  <dc:description/>
  <cp:lastModifiedBy>q a</cp:lastModifiedBy>
  <cp:revision>129</cp:revision>
  <cp:lastPrinted>2020-02-11T12:49:11Z</cp:lastPrinted>
  <dcterms:created xsi:type="dcterms:W3CDTF">2020-02-04T09:31:01Z</dcterms:created>
  <dcterms:modified xsi:type="dcterms:W3CDTF">2020-02-12T09:13:22Z</dcterms:modified>
  <cp:category/>
</cp:coreProperties>
</file>