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377" r:id="rId3"/>
    <p:sldId id="350" r:id="rId4"/>
    <p:sldId id="373" r:id="rId5"/>
    <p:sldId id="374" r:id="rId6"/>
    <p:sldId id="359" r:id="rId7"/>
    <p:sldId id="353" r:id="rId8"/>
    <p:sldId id="354" r:id="rId9"/>
    <p:sldId id="360" r:id="rId10"/>
    <p:sldId id="355" r:id="rId11"/>
    <p:sldId id="357" r:id="rId12"/>
    <p:sldId id="362" r:id="rId13"/>
    <p:sldId id="363" r:id="rId14"/>
    <p:sldId id="361" r:id="rId15"/>
    <p:sldId id="358" r:id="rId16"/>
    <p:sldId id="364" r:id="rId17"/>
    <p:sldId id="375" r:id="rId18"/>
    <p:sldId id="370" r:id="rId19"/>
    <p:sldId id="371" r:id="rId20"/>
    <p:sldId id="381" r:id="rId21"/>
    <p:sldId id="382" r:id="rId22"/>
    <p:sldId id="383" r:id="rId23"/>
    <p:sldId id="365" r:id="rId24"/>
    <p:sldId id="367" r:id="rId25"/>
    <p:sldId id="368" r:id="rId26"/>
    <p:sldId id="384" r:id="rId27"/>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o Ciabatti" initials="SC" lastIdx="1" clrIdx="0">
    <p:extLst>
      <p:ext uri="{19B8F6BF-5375-455C-9EA6-DF929625EA0E}">
        <p15:presenceInfo xmlns:p15="http://schemas.microsoft.com/office/powerpoint/2012/main" userId="S-1-5-21-1243607377-1355823330-3537652303-2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82D0B8"/>
    <a:srgbClr val="FFFFFF"/>
    <a:srgbClr val="F2F2F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5" autoAdjust="0"/>
    <p:restoredTop sz="96532" autoAdjust="0"/>
  </p:normalViewPr>
  <p:slideViewPr>
    <p:cSldViewPr snapToGrid="0">
      <p:cViewPr varScale="1">
        <p:scale>
          <a:sx n="112" d="100"/>
          <a:sy n="112"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90F28FE-309A-4C84-AE8D-3DC030CB9260}" type="datetimeFigureOut">
              <a:rPr lang="it-IT" smtClean="0"/>
              <a:t>02/11/2022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5597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0F28FE-309A-4C84-AE8D-3DC030CB9260}" type="datetimeFigureOut">
              <a:rPr lang="it-IT" smtClean="0"/>
              <a:t>02/11/2022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379617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0F28FE-309A-4C84-AE8D-3DC030CB9260}" type="datetimeFigureOut">
              <a:rPr lang="it-IT" smtClean="0"/>
              <a:t>02/11/2022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135572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0F28FE-309A-4C84-AE8D-3DC030CB9260}" type="datetimeFigureOut">
              <a:rPr lang="it-IT" smtClean="0"/>
              <a:t>02/11/2022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23488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0F28FE-309A-4C84-AE8D-3DC030CB9260}" type="datetimeFigureOut">
              <a:rPr lang="it-IT" smtClean="0"/>
              <a:t>02/11/2022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14518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90F28FE-309A-4C84-AE8D-3DC030CB9260}" type="datetimeFigureOut">
              <a:rPr lang="it-IT" smtClean="0"/>
              <a:t>02/11/2022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113210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90F28FE-309A-4C84-AE8D-3DC030CB9260}" type="datetimeFigureOut">
              <a:rPr lang="it-IT" smtClean="0"/>
              <a:t>02/11/2022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54247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0F28FE-309A-4C84-AE8D-3DC030CB9260}" type="datetimeFigureOut">
              <a:rPr lang="it-IT" smtClean="0"/>
              <a:t>02/11/2022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264927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F28FE-309A-4C84-AE8D-3DC030CB9260}" type="datetimeFigureOut">
              <a:rPr lang="it-IT" smtClean="0"/>
              <a:t>02/11/2022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317549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0F28FE-309A-4C84-AE8D-3DC030CB9260}" type="datetimeFigureOut">
              <a:rPr lang="it-IT" smtClean="0"/>
              <a:t>02/11/2022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165232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0F28FE-309A-4C84-AE8D-3DC030CB9260}" type="datetimeFigureOut">
              <a:rPr lang="it-IT" smtClean="0"/>
              <a:t>02/11/2022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9EDEE9-99FD-46D5-9D2F-23F6CC133F90}" type="slidenum">
              <a:rPr lang="it-IT" smtClean="0"/>
              <a:t>‹N›</a:t>
            </a:fld>
            <a:endParaRPr lang="it-IT"/>
          </a:p>
        </p:txBody>
      </p:sp>
    </p:spTree>
    <p:extLst>
      <p:ext uri="{BB962C8B-B14F-4D97-AF65-F5344CB8AC3E}">
        <p14:creationId xmlns:p14="http://schemas.microsoft.com/office/powerpoint/2010/main" val="366371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F28FE-309A-4C84-AE8D-3DC030CB9260}" type="datetimeFigureOut">
              <a:rPr lang="it-IT" smtClean="0"/>
              <a:t>02/11/2022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EDEE9-99FD-46D5-9D2F-23F6CC133F90}" type="slidenum">
              <a:rPr lang="it-IT" smtClean="0"/>
              <a:t>‹N›</a:t>
            </a:fld>
            <a:endParaRPr lang="it-IT"/>
          </a:p>
        </p:txBody>
      </p:sp>
    </p:spTree>
    <p:extLst>
      <p:ext uri="{BB962C8B-B14F-4D97-AF65-F5344CB8AC3E}">
        <p14:creationId xmlns:p14="http://schemas.microsoft.com/office/powerpoint/2010/main" val="1375719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omune.pisa.it/it/ufficio/piano-operativo-comunale-poc" TargetMode="External"/><Relationship Id="rId5" Type="http://schemas.openxmlformats.org/officeDocument/2006/relationships/hyperlink" Target="https://www.comune.pisa.it/it/ufficio/avviso-pubblico-1"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docx"/><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nvGrpSpPr>
          <p:cNvPr id="3" name="Gruppo 2">
            <a:extLst>
              <a:ext uri="{FF2B5EF4-FFF2-40B4-BE49-F238E27FC236}">
                <a16:creationId xmlns:a16="http://schemas.microsoft.com/office/drawing/2014/main" id="{075AEA04-CDB6-4A62-BE88-952606A4440F}"/>
              </a:ext>
            </a:extLst>
          </p:cNvPr>
          <p:cNvGrpSpPr/>
          <p:nvPr/>
        </p:nvGrpSpPr>
        <p:grpSpPr>
          <a:xfrm>
            <a:off x="875884" y="3645445"/>
            <a:ext cx="7963728" cy="1007126"/>
            <a:chOff x="875884" y="3528968"/>
            <a:chExt cx="7963728" cy="692204"/>
          </a:xfrm>
        </p:grpSpPr>
        <p:sp>
          <p:nvSpPr>
            <p:cNvPr id="19" name="Freccia a pentagono 18">
              <a:extLst>
                <a:ext uri="{FF2B5EF4-FFF2-40B4-BE49-F238E27FC236}">
                  <a16:creationId xmlns:a16="http://schemas.microsoft.com/office/drawing/2014/main" id="{A6ACCAE0-CD5B-4F64-9C2D-A9511FED45B1}"/>
                </a:ext>
              </a:extLst>
            </p:cNvPr>
            <p:cNvSpPr/>
            <p:nvPr/>
          </p:nvSpPr>
          <p:spPr>
            <a:xfrm>
              <a:off x="875884" y="3528968"/>
              <a:ext cx="7963728" cy="692204"/>
            </a:xfrm>
            <a:prstGeom prst="homePlat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940128" y="3585237"/>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200" b="1" dirty="0">
                  <a:solidFill>
                    <a:schemeClr val="bg1"/>
                  </a:solidFill>
                  <a:latin typeface="Arial Narrow" panose="020B0606020202030204" pitchFamily="34" charset="0"/>
                  <a:cs typeface="IrisUPC" panose="020B0604020202020204" pitchFamily="34" charset="-34"/>
                </a:rPr>
                <a:t>Verso il Piano Operativo Comunale: </a:t>
              </a:r>
            </a:p>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600" b="1" dirty="0">
                  <a:solidFill>
                    <a:schemeClr val="bg1"/>
                  </a:solidFill>
                  <a:latin typeface="Arial Narrow" panose="020B0606020202030204" pitchFamily="34" charset="0"/>
                  <a:cs typeface="IrisUPC" panose="020B0604020202020204" pitchFamily="34" charset="-34"/>
                </a:rPr>
                <a:t>l’Avviso Pubblico come strumento di partecipazione e di «progettualità» dal basso</a:t>
              </a:r>
              <a:endParaRPr kumimoji="0" lang="it-IT" altLang="it-IT" sz="1600" b="1" i="0" u="none" strike="noStrike" cap="none" normalizeH="0" baseline="0" dirty="0">
                <a:ln>
                  <a:noFill/>
                </a:ln>
                <a:solidFill>
                  <a:schemeClr val="bg1"/>
                </a:solidFill>
                <a:effectLst/>
                <a:latin typeface="Arial Narrow" panose="020B0606020202030204" pitchFamily="34"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Bookman Old Style" panose="02050604050505020204" pitchFamily="18" charset="0"/>
              </a:endParaRPr>
            </a:p>
          </p:txBody>
        </p:sp>
      </p:gr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sp>
        <p:nvSpPr>
          <p:cNvPr id="20" name="Text Box 6">
            <a:extLst>
              <a:ext uri="{FF2B5EF4-FFF2-40B4-BE49-F238E27FC236}">
                <a16:creationId xmlns:a16="http://schemas.microsoft.com/office/drawing/2014/main" id="{54945C5A-865F-4F29-B05C-BB26E555F727}"/>
              </a:ext>
            </a:extLst>
          </p:cNvPr>
          <p:cNvSpPr txBox="1">
            <a:spLocks noChangeArrowheads="1"/>
          </p:cNvSpPr>
          <p:nvPr/>
        </p:nvSpPr>
        <p:spPr bwMode="auto">
          <a:xfrm>
            <a:off x="1772357" y="1944372"/>
            <a:ext cx="5919704" cy="83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it-IT" altLang="it-IT" sz="2000" b="1" u="sng" dirty="0">
                <a:solidFill>
                  <a:srgbClr val="006666"/>
                </a:solidFill>
                <a:latin typeface="Arial Narrow" panose="020B0606020202030204" pitchFamily="34" charset="0"/>
              </a:rPr>
              <a:t>INCONTRO PUBBLICO CON LA CITTADINANZA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200" b="0" i="0" u="none" strike="noStrike" cap="none" normalizeH="0" baseline="0" dirty="0">
              <a:ln>
                <a:noFill/>
              </a:ln>
              <a:solidFill>
                <a:srgbClr val="006666"/>
              </a:solidFill>
              <a:effectLst/>
              <a:latin typeface="Arial" panose="020B0604020202020204" pitchFamily="34" charset="0"/>
            </a:endParaRPr>
          </a:p>
        </p:txBody>
      </p:sp>
      <p:sp>
        <p:nvSpPr>
          <p:cNvPr id="21" name="Text Box 6">
            <a:extLst>
              <a:ext uri="{FF2B5EF4-FFF2-40B4-BE49-F238E27FC236}">
                <a16:creationId xmlns:a16="http://schemas.microsoft.com/office/drawing/2014/main" id="{878088F5-2C80-414E-926B-F38A89D6E5F1}"/>
              </a:ext>
            </a:extLst>
          </p:cNvPr>
          <p:cNvSpPr txBox="1">
            <a:spLocks noChangeArrowheads="1"/>
          </p:cNvSpPr>
          <p:nvPr/>
        </p:nvSpPr>
        <p:spPr bwMode="auto">
          <a:xfrm>
            <a:off x="1739015" y="1386876"/>
            <a:ext cx="591970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600" b="1" dirty="0">
                <a:solidFill>
                  <a:schemeClr val="bg2">
                    <a:lumMod val="50000"/>
                  </a:schemeClr>
                </a:solidFill>
                <a:latin typeface="Arial Narrow" panose="020B0606020202030204" pitchFamily="34" charset="0"/>
              </a:rPr>
              <a:t>Percorso di informazione e partecipazione: </a:t>
            </a:r>
            <a:endParaRPr kumimoji="0" lang="it-IT" altLang="it-IT" sz="1600" b="1" i="0" u="none" strike="noStrike" cap="none" normalizeH="0" baseline="0" dirty="0">
              <a:ln>
                <a:noFill/>
              </a:ln>
              <a:solidFill>
                <a:schemeClr val="bg2">
                  <a:lumMod val="50000"/>
                </a:schemeClr>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a:ln>
                <a:noFill/>
              </a:ln>
              <a:solidFill>
                <a:srgbClr val="006666"/>
              </a:solidFill>
              <a:effectLst/>
              <a:latin typeface="Arial" panose="020B0604020202020204" pitchFamily="34" charset="0"/>
            </a:endParaRPr>
          </a:p>
        </p:txBody>
      </p:sp>
      <p:sp>
        <p:nvSpPr>
          <p:cNvPr id="23" name="Text Box 6">
            <a:extLst>
              <a:ext uri="{FF2B5EF4-FFF2-40B4-BE49-F238E27FC236}">
                <a16:creationId xmlns:a16="http://schemas.microsoft.com/office/drawing/2014/main" id="{CC6931B7-52F0-41A2-BCAF-374880AADBB9}"/>
              </a:ext>
            </a:extLst>
          </p:cNvPr>
          <p:cNvSpPr txBox="1">
            <a:spLocks noChangeArrowheads="1"/>
          </p:cNvSpPr>
          <p:nvPr/>
        </p:nvSpPr>
        <p:spPr bwMode="auto">
          <a:xfrm>
            <a:off x="1436432" y="2857121"/>
            <a:ext cx="6782029" cy="900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C00000"/>
                </a:solidFill>
                <a:latin typeface="Arial Narrow" panose="020B0606020202030204" pitchFamily="34" charset="0"/>
              </a:rPr>
              <a:t>Aula Magna Scuola Moretti di Putignano, Via Padre Leonardo </a:t>
            </a:r>
            <a:r>
              <a:rPr lang="it-IT" altLang="it-IT" sz="1400" b="1" dirty="0" err="1">
                <a:solidFill>
                  <a:srgbClr val="C00000"/>
                </a:solidFill>
                <a:latin typeface="Arial Narrow" panose="020B0606020202030204" pitchFamily="34" charset="0"/>
              </a:rPr>
              <a:t>Ximenes</a:t>
            </a:r>
            <a:r>
              <a:rPr lang="it-IT" altLang="it-IT" sz="1400" b="1" dirty="0">
                <a:solidFill>
                  <a:srgbClr val="C00000"/>
                </a:solidFill>
                <a:latin typeface="Arial Narrow" panose="020B0606020202030204" pitchFamily="34" charset="0"/>
              </a:rPr>
              <a:t> 4</a:t>
            </a:r>
          </a:p>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000" b="1" dirty="0">
                <a:solidFill>
                  <a:srgbClr val="C00000"/>
                </a:solidFill>
                <a:latin typeface="Arial Narrow" panose="020B0606020202030204" pitchFamily="34" charset="0"/>
              </a:rPr>
              <a:t>Riglione, Oratoio, Putignano, Ospedaletto, Montacchiello, Coltano</a:t>
            </a:r>
            <a:endParaRPr kumimoji="0" lang="it-IT" altLang="it-IT" sz="2000" b="1" i="0" u="none" strike="noStrike" cap="none" normalizeH="0" baseline="0" dirty="0">
              <a:ln>
                <a:noFill/>
              </a:ln>
              <a:solidFill>
                <a:srgbClr val="C00000"/>
              </a:solidFill>
              <a:effectLst/>
              <a:latin typeface="Arial Narrow" panose="020B0606020202030204" pitchFamily="34" charset="0"/>
            </a:endParaRPr>
          </a:p>
        </p:txBody>
      </p:sp>
      <p:sp>
        <p:nvSpPr>
          <p:cNvPr id="24" name="Rettangolo 23">
            <a:extLst>
              <a:ext uri="{FF2B5EF4-FFF2-40B4-BE49-F238E27FC236}">
                <a16:creationId xmlns:a16="http://schemas.microsoft.com/office/drawing/2014/main" id="{D95A88A4-CC12-41B1-9ED3-E1F123F4D35D}"/>
              </a:ext>
            </a:extLst>
          </p:cNvPr>
          <p:cNvSpPr/>
          <p:nvPr/>
        </p:nvSpPr>
        <p:spPr>
          <a:xfrm>
            <a:off x="3051055" y="2384357"/>
            <a:ext cx="3164648" cy="338554"/>
          </a:xfrm>
          <a:prstGeom prst="rect">
            <a:avLst/>
          </a:prstGeom>
        </p:spPr>
        <p:txBody>
          <a:bodyPr wrap="none">
            <a:spAutoFit/>
          </a:bodyPr>
          <a:lstStyle/>
          <a:p>
            <a:pPr lvl="0" algn="ctr" defTabSz="914400" eaLnBrk="0" fontAlgn="base" hangingPunct="0">
              <a:spcBef>
                <a:spcPct val="0"/>
              </a:spcBef>
              <a:spcAft>
                <a:spcPct val="0"/>
              </a:spcAft>
            </a:pPr>
            <a:r>
              <a:rPr lang="it-IT" altLang="it-IT" sz="1600" b="1" dirty="0">
                <a:solidFill>
                  <a:srgbClr val="C00000"/>
                </a:solidFill>
                <a:latin typeface="Arial Narrow" panose="020B0606020202030204" pitchFamily="34" charset="0"/>
              </a:rPr>
              <a:t>Mercoledì 2 Novembre 2022 ore 18.00</a:t>
            </a:r>
          </a:p>
        </p:txBody>
      </p:sp>
      <p:sp>
        <p:nvSpPr>
          <p:cNvPr id="30" name="Rettangolo 29">
            <a:extLst>
              <a:ext uri="{FF2B5EF4-FFF2-40B4-BE49-F238E27FC236}">
                <a16:creationId xmlns:a16="http://schemas.microsoft.com/office/drawing/2014/main" id="{C11E35FA-CCB8-4C20-BB8C-392F2D8791A8}"/>
              </a:ext>
            </a:extLst>
          </p:cNvPr>
          <p:cNvSpPr/>
          <p:nvPr/>
        </p:nvSpPr>
        <p:spPr>
          <a:xfrm>
            <a:off x="1213177" y="5703409"/>
            <a:ext cx="3880116" cy="276999"/>
          </a:xfrm>
          <a:prstGeom prst="rect">
            <a:avLst/>
          </a:prstGeom>
        </p:spPr>
        <p:txBody>
          <a:bodyPr wrap="square">
            <a:spAutoFit/>
          </a:bodyPr>
          <a:lstStyle/>
          <a:p>
            <a:r>
              <a:rPr lang="it-IT" altLang="it-IT" sz="1200" b="1" dirty="0">
                <a:solidFill>
                  <a:srgbClr val="006666"/>
                </a:solidFill>
                <a:latin typeface="Arial Narrow" panose="020B0606020202030204" pitchFamily="34" charset="0"/>
              </a:rPr>
              <a:t>3. L’AVVISO PUBBLICO DEL COMUNE DI PISA</a:t>
            </a:r>
            <a:endParaRPr lang="it-IT" sz="1200" dirty="0">
              <a:solidFill>
                <a:srgbClr val="006666"/>
              </a:solidFill>
              <a:latin typeface="Arial Narrow" panose="020B0606020202030204" pitchFamily="34" charset="0"/>
            </a:endParaRPr>
          </a:p>
        </p:txBody>
      </p:sp>
      <p:sp>
        <p:nvSpPr>
          <p:cNvPr id="41" name="Rettangolo 40">
            <a:extLst>
              <a:ext uri="{FF2B5EF4-FFF2-40B4-BE49-F238E27FC236}">
                <a16:creationId xmlns:a16="http://schemas.microsoft.com/office/drawing/2014/main" id="{DA1A9C1E-A56D-4DED-B70A-9B90A67A419D}"/>
              </a:ext>
            </a:extLst>
          </p:cNvPr>
          <p:cNvSpPr/>
          <p:nvPr/>
        </p:nvSpPr>
        <p:spPr>
          <a:xfrm>
            <a:off x="6551115" y="4787589"/>
            <a:ext cx="1063112" cy="261610"/>
          </a:xfrm>
          <a:prstGeom prst="rect">
            <a:avLst/>
          </a:prstGeom>
        </p:spPr>
        <p:txBody>
          <a:bodyPr wrap="none">
            <a:spAutoFit/>
          </a:bodyPr>
          <a:lstStyle/>
          <a:p>
            <a:r>
              <a:rPr lang="it-IT" sz="1100" b="1" dirty="0">
                <a:solidFill>
                  <a:schemeClr val="bg2">
                    <a:lumMod val="50000"/>
                  </a:schemeClr>
                </a:solidFill>
                <a:latin typeface="Arial Narrow" panose="020B0606020202030204" pitchFamily="34" charset="0"/>
              </a:rPr>
              <a:t>PARTECIPANO:</a:t>
            </a:r>
            <a:endParaRPr lang="it-IT" sz="1100" dirty="0">
              <a:solidFill>
                <a:schemeClr val="bg2">
                  <a:lumMod val="50000"/>
                </a:schemeClr>
              </a:solidFill>
              <a:latin typeface="Arial Narrow" panose="020B0606020202030204" pitchFamily="34" charset="0"/>
            </a:endParaRPr>
          </a:p>
        </p:txBody>
      </p:sp>
      <p:pic>
        <p:nvPicPr>
          <p:cNvPr id="42" name="Immagine 41">
            <a:extLst>
              <a:ext uri="{FF2B5EF4-FFF2-40B4-BE49-F238E27FC236}">
                <a16:creationId xmlns:a16="http://schemas.microsoft.com/office/drawing/2014/main" id="{F69790A2-8051-4C73-B746-F8164D464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260" y="5078733"/>
            <a:ext cx="336235" cy="336235"/>
          </a:xfrm>
          <a:prstGeom prst="rect">
            <a:avLst/>
          </a:prstGeom>
        </p:spPr>
      </p:pic>
      <p:sp>
        <p:nvSpPr>
          <p:cNvPr id="44" name="Rettangolo 43">
            <a:extLst>
              <a:ext uri="{FF2B5EF4-FFF2-40B4-BE49-F238E27FC236}">
                <a16:creationId xmlns:a16="http://schemas.microsoft.com/office/drawing/2014/main" id="{93C9CFD8-54F5-4A45-9555-6FD6A304FAF1}"/>
              </a:ext>
            </a:extLst>
          </p:cNvPr>
          <p:cNvSpPr/>
          <p:nvPr/>
        </p:nvSpPr>
        <p:spPr>
          <a:xfrm>
            <a:off x="6312495" y="5442647"/>
            <a:ext cx="1999265" cy="600164"/>
          </a:xfrm>
          <a:prstGeom prst="rect">
            <a:avLst/>
          </a:prstGeom>
        </p:spPr>
        <p:txBody>
          <a:bodyPr wrap="none">
            <a:spAutoFit/>
          </a:bodyPr>
          <a:lstStyle/>
          <a:p>
            <a:r>
              <a:rPr lang="it-IT" altLang="it-IT" sz="1100" b="1" dirty="0">
                <a:solidFill>
                  <a:schemeClr val="bg2">
                    <a:lumMod val="50000"/>
                  </a:schemeClr>
                </a:solidFill>
                <a:latin typeface="Arial Narrow" panose="020B0606020202030204" pitchFamily="34" charset="0"/>
              </a:rPr>
              <a:t>Dirigente D10 : Ing. Daisy Ricci</a:t>
            </a:r>
          </a:p>
          <a:p>
            <a:r>
              <a:rPr lang="it-IT" altLang="it-IT" sz="1100" b="1" dirty="0">
                <a:solidFill>
                  <a:schemeClr val="bg2">
                    <a:lumMod val="50000"/>
                  </a:schemeClr>
                </a:solidFill>
                <a:latin typeface="Arial Narrow" panose="020B0606020202030204" pitchFamily="34" charset="0"/>
              </a:rPr>
              <a:t>Responsabile del procedimento: </a:t>
            </a:r>
          </a:p>
          <a:p>
            <a:r>
              <a:rPr lang="it-IT" sz="1100" b="1" dirty="0">
                <a:solidFill>
                  <a:schemeClr val="bg2">
                    <a:lumMod val="50000"/>
                  </a:schemeClr>
                </a:solidFill>
                <a:latin typeface="Arial Narrow" panose="020B0606020202030204" pitchFamily="34" charset="0"/>
              </a:rPr>
              <a:t>arch. Sandro Ciabatti</a:t>
            </a:r>
            <a:r>
              <a:rPr lang="it-IT" altLang="it-IT" sz="1100" b="1" dirty="0">
                <a:solidFill>
                  <a:schemeClr val="bg2">
                    <a:lumMod val="50000"/>
                  </a:schemeClr>
                </a:solidFill>
                <a:latin typeface="Arial Narrow" panose="020B0606020202030204" pitchFamily="34" charset="0"/>
              </a:rPr>
              <a:t>. </a:t>
            </a:r>
          </a:p>
        </p:txBody>
      </p:sp>
      <p:sp>
        <p:nvSpPr>
          <p:cNvPr id="46" name="Rettangolo 45">
            <a:extLst>
              <a:ext uri="{FF2B5EF4-FFF2-40B4-BE49-F238E27FC236}">
                <a16:creationId xmlns:a16="http://schemas.microsoft.com/office/drawing/2014/main" id="{2F6A01DC-0B60-4B84-B9A4-CE80759C45FB}"/>
              </a:ext>
            </a:extLst>
          </p:cNvPr>
          <p:cNvSpPr/>
          <p:nvPr/>
        </p:nvSpPr>
        <p:spPr>
          <a:xfrm>
            <a:off x="6334445" y="6081362"/>
            <a:ext cx="2809555" cy="430887"/>
          </a:xfrm>
          <a:prstGeom prst="rect">
            <a:avLst/>
          </a:prstGeom>
        </p:spPr>
        <p:txBody>
          <a:bodyPr wrap="square">
            <a:spAutoFit/>
          </a:bodyPr>
          <a:lstStyle/>
          <a:p>
            <a:r>
              <a:rPr lang="it-IT" altLang="it-IT" sz="1100" b="1" dirty="0">
                <a:solidFill>
                  <a:schemeClr val="bg2">
                    <a:lumMod val="50000"/>
                  </a:schemeClr>
                </a:solidFill>
                <a:latin typeface="Arial Narrow" panose="020B0606020202030204" pitchFamily="34" charset="0"/>
              </a:rPr>
              <a:t>Garante dell’informazione e partecipazione: dott.ssa Valeria Pagni</a:t>
            </a:r>
            <a:endParaRPr lang="it-IT" sz="1100" dirty="0">
              <a:solidFill>
                <a:schemeClr val="bg2">
                  <a:lumMod val="50000"/>
                </a:schemeClr>
              </a:solidFill>
              <a:latin typeface="Arial Narrow" panose="020B0606020202030204" pitchFamily="34" charset="0"/>
            </a:endParaRPr>
          </a:p>
        </p:txBody>
      </p:sp>
      <p:pic>
        <p:nvPicPr>
          <p:cNvPr id="47" name="Immagine 46">
            <a:extLst>
              <a:ext uri="{FF2B5EF4-FFF2-40B4-BE49-F238E27FC236}">
                <a16:creationId xmlns:a16="http://schemas.microsoft.com/office/drawing/2014/main" id="{A54A14A5-ED94-4BAA-BF85-DE4E28834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278" y="5578015"/>
            <a:ext cx="336235" cy="336235"/>
          </a:xfrm>
          <a:prstGeom prst="rect">
            <a:avLst/>
          </a:prstGeom>
        </p:spPr>
      </p:pic>
      <p:pic>
        <p:nvPicPr>
          <p:cNvPr id="49" name="Immagine 48">
            <a:extLst>
              <a:ext uri="{FF2B5EF4-FFF2-40B4-BE49-F238E27FC236}">
                <a16:creationId xmlns:a16="http://schemas.microsoft.com/office/drawing/2014/main" id="{868B7D5A-56D2-4929-B59A-BC3B558FF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210" y="6129351"/>
            <a:ext cx="336235" cy="336235"/>
          </a:xfrm>
          <a:prstGeom prst="rect">
            <a:avLst/>
          </a:prstGeom>
        </p:spPr>
      </p:pic>
      <p:pic>
        <p:nvPicPr>
          <p:cNvPr id="25" name="Immagine 24">
            <a:extLst>
              <a:ext uri="{FF2B5EF4-FFF2-40B4-BE49-F238E27FC236}">
                <a16:creationId xmlns:a16="http://schemas.microsoft.com/office/drawing/2014/main" id="{21FAB3F4-78FD-4A53-A4F7-3315C15BB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84" y="4734887"/>
            <a:ext cx="336235" cy="336235"/>
          </a:xfrm>
          <a:prstGeom prst="rect">
            <a:avLst/>
          </a:prstGeom>
        </p:spPr>
      </p:pic>
      <p:sp>
        <p:nvSpPr>
          <p:cNvPr id="26" name="Rettangolo 25">
            <a:extLst>
              <a:ext uri="{FF2B5EF4-FFF2-40B4-BE49-F238E27FC236}">
                <a16:creationId xmlns:a16="http://schemas.microsoft.com/office/drawing/2014/main" id="{2F51B0D4-8ACE-48EC-AE8D-E8BE55DA2C21}"/>
              </a:ext>
            </a:extLst>
          </p:cNvPr>
          <p:cNvSpPr/>
          <p:nvPr/>
        </p:nvSpPr>
        <p:spPr>
          <a:xfrm>
            <a:off x="1204028" y="4772200"/>
            <a:ext cx="2730491" cy="276999"/>
          </a:xfrm>
          <a:prstGeom prst="rect">
            <a:avLst/>
          </a:prstGeom>
        </p:spPr>
        <p:txBody>
          <a:bodyPr wrap="none">
            <a:spAutoFit/>
          </a:bodyPr>
          <a:lstStyle/>
          <a:p>
            <a:r>
              <a:rPr lang="it-IT" altLang="it-IT" sz="1200" b="1" dirty="0">
                <a:solidFill>
                  <a:srgbClr val="006666"/>
                </a:solidFill>
                <a:latin typeface="Arial Narrow" panose="020B0606020202030204" pitchFamily="34" charset="0"/>
              </a:rPr>
              <a:t>1. PERCHE’ INFORMARE E PARTECIPARE</a:t>
            </a:r>
            <a:endParaRPr lang="it-IT" sz="1200" dirty="0">
              <a:solidFill>
                <a:srgbClr val="006666"/>
              </a:solidFill>
              <a:latin typeface="Arial Narrow" panose="020B0606020202030204" pitchFamily="34" charset="0"/>
            </a:endParaRPr>
          </a:p>
        </p:txBody>
      </p:sp>
      <p:sp>
        <p:nvSpPr>
          <p:cNvPr id="28" name="Rettangolo 27">
            <a:extLst>
              <a:ext uri="{FF2B5EF4-FFF2-40B4-BE49-F238E27FC236}">
                <a16:creationId xmlns:a16="http://schemas.microsoft.com/office/drawing/2014/main" id="{D36682B0-B6D5-42D5-8613-D33537D00A55}"/>
              </a:ext>
            </a:extLst>
          </p:cNvPr>
          <p:cNvSpPr/>
          <p:nvPr/>
        </p:nvSpPr>
        <p:spPr>
          <a:xfrm>
            <a:off x="1215134" y="5229717"/>
            <a:ext cx="2444515" cy="276999"/>
          </a:xfrm>
          <a:prstGeom prst="rect">
            <a:avLst/>
          </a:prstGeom>
        </p:spPr>
        <p:txBody>
          <a:bodyPr wrap="none">
            <a:spAutoFit/>
          </a:bodyPr>
          <a:lstStyle/>
          <a:p>
            <a:r>
              <a:rPr lang="it-IT" altLang="it-IT" sz="1200" b="1" dirty="0">
                <a:solidFill>
                  <a:srgbClr val="006666"/>
                </a:solidFill>
                <a:latin typeface="Arial Narrow" panose="020B0606020202030204" pitchFamily="34" charset="0"/>
              </a:rPr>
              <a:t>2. CHE COSA E’ L’AVVISO PUBBLICO</a:t>
            </a:r>
            <a:endParaRPr lang="it-IT" sz="1200" dirty="0">
              <a:solidFill>
                <a:srgbClr val="006666"/>
              </a:solidFill>
              <a:latin typeface="Arial Narrow" panose="020B0606020202030204" pitchFamily="34" charset="0"/>
            </a:endParaRPr>
          </a:p>
        </p:txBody>
      </p:sp>
      <p:sp>
        <p:nvSpPr>
          <p:cNvPr id="37" name="Rettangolo 36">
            <a:extLst>
              <a:ext uri="{FF2B5EF4-FFF2-40B4-BE49-F238E27FC236}">
                <a16:creationId xmlns:a16="http://schemas.microsoft.com/office/drawing/2014/main" id="{991A9A6D-23DC-47FC-8826-B576763CFA93}"/>
              </a:ext>
            </a:extLst>
          </p:cNvPr>
          <p:cNvSpPr/>
          <p:nvPr/>
        </p:nvSpPr>
        <p:spPr>
          <a:xfrm>
            <a:off x="1228067" y="6192887"/>
            <a:ext cx="1740028" cy="276999"/>
          </a:xfrm>
          <a:prstGeom prst="rect">
            <a:avLst/>
          </a:prstGeom>
        </p:spPr>
        <p:txBody>
          <a:bodyPr wrap="none">
            <a:spAutoFit/>
          </a:bodyPr>
          <a:lstStyle/>
          <a:p>
            <a:r>
              <a:rPr lang="it-IT" altLang="it-IT" sz="1200" b="1" dirty="0">
                <a:solidFill>
                  <a:srgbClr val="006666"/>
                </a:solidFill>
                <a:latin typeface="Arial Narrow" panose="020B0606020202030204" pitchFamily="34" charset="0"/>
              </a:rPr>
              <a:t>4. IL DOCUMENTO GUIDA</a:t>
            </a:r>
            <a:endParaRPr lang="it-IT" sz="1200" dirty="0">
              <a:solidFill>
                <a:srgbClr val="006666"/>
              </a:solidFill>
              <a:latin typeface="Arial Narrow" panose="020B0606020202030204" pitchFamily="34" charset="0"/>
            </a:endParaRPr>
          </a:p>
        </p:txBody>
      </p:sp>
      <p:pic>
        <p:nvPicPr>
          <p:cNvPr id="38" name="Immagine 37">
            <a:extLst>
              <a:ext uri="{FF2B5EF4-FFF2-40B4-BE49-F238E27FC236}">
                <a16:creationId xmlns:a16="http://schemas.microsoft.com/office/drawing/2014/main" id="{A03AEDA1-DFCF-4418-A188-322FA419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8" y="5186063"/>
            <a:ext cx="336235" cy="336235"/>
          </a:xfrm>
          <a:prstGeom prst="rect">
            <a:avLst/>
          </a:prstGeom>
        </p:spPr>
      </p:pic>
      <p:pic>
        <p:nvPicPr>
          <p:cNvPr id="39" name="Immagine 38">
            <a:extLst>
              <a:ext uri="{FF2B5EF4-FFF2-40B4-BE49-F238E27FC236}">
                <a16:creationId xmlns:a16="http://schemas.microsoft.com/office/drawing/2014/main" id="{A2D31A7D-54BD-4CC6-BDCB-75276537B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61" y="5683437"/>
            <a:ext cx="336235" cy="336235"/>
          </a:xfrm>
          <a:prstGeom prst="rect">
            <a:avLst/>
          </a:prstGeom>
        </p:spPr>
      </p:pic>
      <p:pic>
        <p:nvPicPr>
          <p:cNvPr id="40" name="Immagine 39">
            <a:extLst>
              <a:ext uri="{FF2B5EF4-FFF2-40B4-BE49-F238E27FC236}">
                <a16:creationId xmlns:a16="http://schemas.microsoft.com/office/drawing/2014/main" id="{815646D5-39FE-4FC7-B0F4-9710BA000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34" y="6159301"/>
            <a:ext cx="336235" cy="336235"/>
          </a:xfrm>
          <a:prstGeom prst="rect">
            <a:avLst/>
          </a:prstGeom>
        </p:spPr>
      </p:pic>
      <p:sp>
        <p:nvSpPr>
          <p:cNvPr id="4" name="Rettangolo 3">
            <a:extLst>
              <a:ext uri="{FF2B5EF4-FFF2-40B4-BE49-F238E27FC236}">
                <a16:creationId xmlns:a16="http://schemas.microsoft.com/office/drawing/2014/main" id="{07B609B7-2E31-C010-A223-8EF27DF8B7BD}"/>
              </a:ext>
            </a:extLst>
          </p:cNvPr>
          <p:cNvSpPr/>
          <p:nvPr/>
        </p:nvSpPr>
        <p:spPr>
          <a:xfrm>
            <a:off x="6334445" y="5107209"/>
            <a:ext cx="2101857" cy="261610"/>
          </a:xfrm>
          <a:prstGeom prst="rect">
            <a:avLst/>
          </a:prstGeom>
        </p:spPr>
        <p:txBody>
          <a:bodyPr wrap="none">
            <a:spAutoFit/>
          </a:bodyPr>
          <a:lstStyle/>
          <a:p>
            <a:r>
              <a:rPr lang="it-IT" altLang="it-IT" sz="1100" b="1" dirty="0">
                <a:solidFill>
                  <a:schemeClr val="bg2">
                    <a:lumMod val="50000"/>
                  </a:schemeClr>
                </a:solidFill>
                <a:latin typeface="Arial Narrow" panose="020B0606020202030204" pitchFamily="34" charset="0"/>
              </a:rPr>
              <a:t>Amministratori del Comune di Pisa</a:t>
            </a:r>
          </a:p>
        </p:txBody>
      </p:sp>
    </p:spTree>
    <p:extLst>
      <p:ext uri="{BB962C8B-B14F-4D97-AF65-F5344CB8AC3E}">
        <p14:creationId xmlns:p14="http://schemas.microsoft.com/office/powerpoint/2010/main" val="31733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3" name="Text Box 4">
            <a:extLst>
              <a:ext uri="{FF2B5EF4-FFF2-40B4-BE49-F238E27FC236}">
                <a16:creationId xmlns:a16="http://schemas.microsoft.com/office/drawing/2014/main" id="{6F12B0C6-7CFD-BAA5-0CE6-8F318F8A2015}"/>
              </a:ext>
            </a:extLst>
          </p:cNvPr>
          <p:cNvSpPr txBox="1">
            <a:spLocks noChangeArrowheads="1"/>
          </p:cNvSpPr>
          <p:nvPr/>
        </p:nvSpPr>
        <p:spPr bwMode="auto">
          <a:xfrm rot="16200000">
            <a:off x="-2535441" y="3109451"/>
            <a:ext cx="5861889"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L’AVVISO PUBBLICO DEL COMUNE DI PISA</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pic>
        <p:nvPicPr>
          <p:cNvPr id="5" name="Immagine 4">
            <a:extLst>
              <a:ext uri="{FF2B5EF4-FFF2-40B4-BE49-F238E27FC236}">
                <a16:creationId xmlns:a16="http://schemas.microsoft.com/office/drawing/2014/main" id="{40EE8DCC-8E90-C895-1574-01005B69A71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5666359"/>
            <a:ext cx="336235" cy="336235"/>
          </a:xfrm>
          <a:prstGeom prst="rect">
            <a:avLst/>
          </a:prstGeom>
        </p:spPr>
      </p:pic>
      <p:grpSp>
        <p:nvGrpSpPr>
          <p:cNvPr id="16" name="Gruppo 15">
            <a:extLst>
              <a:ext uri="{FF2B5EF4-FFF2-40B4-BE49-F238E27FC236}">
                <a16:creationId xmlns:a16="http://schemas.microsoft.com/office/drawing/2014/main" id="{0AFA39F8-4F82-926F-212E-120D222DBAFA}"/>
              </a:ext>
            </a:extLst>
          </p:cNvPr>
          <p:cNvGrpSpPr/>
          <p:nvPr/>
        </p:nvGrpSpPr>
        <p:grpSpPr>
          <a:xfrm>
            <a:off x="912215" y="1511694"/>
            <a:ext cx="7939404" cy="834887"/>
            <a:chOff x="1158404" y="1672837"/>
            <a:chExt cx="7786429" cy="834887"/>
          </a:xfrm>
        </p:grpSpPr>
        <p:sp>
          <p:nvSpPr>
            <p:cNvPr id="15" name="Freccia a pentagono 14">
              <a:extLst>
                <a:ext uri="{FF2B5EF4-FFF2-40B4-BE49-F238E27FC236}">
                  <a16:creationId xmlns:a16="http://schemas.microsoft.com/office/drawing/2014/main" id="{728615EF-A6B3-1560-66EA-90C3DCF1606B}"/>
                </a:ext>
              </a:extLst>
            </p:cNvPr>
            <p:cNvSpPr/>
            <p:nvPr/>
          </p:nvSpPr>
          <p:spPr>
            <a:xfrm>
              <a:off x="1158404" y="1672837"/>
              <a:ext cx="7786429" cy="834887"/>
            </a:xfrm>
            <a:prstGeom prst="homePlate">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Picture 4" descr="Risultati immagini per logo comune di pisa">
              <a:extLst>
                <a:ext uri="{FF2B5EF4-FFF2-40B4-BE49-F238E27FC236}">
                  <a16:creationId xmlns:a16="http://schemas.microsoft.com/office/drawing/2014/main" id="{2EADE5A2-8991-CBF5-E5C0-D3D2B6520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179" y="1746061"/>
              <a:ext cx="479097" cy="583900"/>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AD211886-CE8D-A645-A2AD-C7042CCA9A4D}"/>
                </a:ext>
              </a:extLst>
            </p:cNvPr>
            <p:cNvSpPr/>
            <p:nvPr/>
          </p:nvSpPr>
          <p:spPr>
            <a:xfrm>
              <a:off x="1448798" y="1859449"/>
              <a:ext cx="7402822" cy="461665"/>
            </a:xfrm>
            <a:prstGeom prst="rect">
              <a:avLst/>
            </a:prstGeom>
            <a:noFill/>
          </p:spPr>
          <p:txBody>
            <a:bodyPr wrap="square">
              <a:spAutoFit/>
            </a:bodyPr>
            <a:lstStyle/>
            <a:p>
              <a:pPr algn="just"/>
              <a:r>
                <a:rPr lang="it-IT" sz="2400" b="1" dirty="0">
                  <a:solidFill>
                    <a:srgbClr val="006666"/>
                  </a:solidFill>
                  <a:latin typeface="Arial Narrow" panose="020B0606020202030204" pitchFamily="34" charset="0"/>
                </a:rPr>
                <a:t>	</a:t>
              </a:r>
              <a:r>
                <a:rPr lang="it-IT" sz="2400" b="1" dirty="0">
                  <a:solidFill>
                    <a:schemeClr val="bg1"/>
                  </a:solidFill>
                  <a:latin typeface="Arial Narrow" panose="020B0606020202030204" pitchFamily="34" charset="0"/>
                </a:rPr>
                <a:t>L’avviso pubblico del Comune di Pisa </a:t>
              </a:r>
              <a:r>
                <a:rPr lang="it-IT" sz="1600" b="1" dirty="0">
                  <a:solidFill>
                    <a:schemeClr val="bg1"/>
                  </a:solidFill>
                  <a:latin typeface="Arial Narrow" panose="020B0606020202030204" pitchFamily="34" charset="0"/>
                </a:rPr>
                <a:t>(Det. Dir. n.1565 del 4/10/22)</a:t>
              </a:r>
            </a:p>
          </p:txBody>
        </p:sp>
      </p:grpSp>
      <p:sp>
        <p:nvSpPr>
          <p:cNvPr id="17" name="CasellaDiTesto 16">
            <a:extLst>
              <a:ext uri="{FF2B5EF4-FFF2-40B4-BE49-F238E27FC236}">
                <a16:creationId xmlns:a16="http://schemas.microsoft.com/office/drawing/2014/main" id="{9FC722CF-79B2-8045-9DBD-F79F56A6811C}"/>
              </a:ext>
            </a:extLst>
          </p:cNvPr>
          <p:cNvSpPr txBox="1"/>
          <p:nvPr/>
        </p:nvSpPr>
        <p:spPr>
          <a:xfrm>
            <a:off x="900053" y="2760983"/>
            <a:ext cx="1863025" cy="400110"/>
          </a:xfrm>
          <a:prstGeom prst="rect">
            <a:avLst/>
          </a:prstGeom>
          <a:noFill/>
        </p:spPr>
        <p:txBody>
          <a:bodyPr wrap="square">
            <a:spAutoFit/>
          </a:bodyPr>
          <a:lstStyle/>
          <a:p>
            <a:pPr algn="just"/>
            <a:r>
              <a:rPr lang="it-IT" sz="2000" b="1" i="1" dirty="0">
                <a:latin typeface="Arial Narrow" panose="020B0606020202030204" pitchFamily="34" charset="0"/>
              </a:rPr>
              <a:t>Stabilisce:</a:t>
            </a:r>
          </a:p>
        </p:txBody>
      </p:sp>
      <p:sp>
        <p:nvSpPr>
          <p:cNvPr id="18" name="CasellaDiTesto 17">
            <a:extLst>
              <a:ext uri="{FF2B5EF4-FFF2-40B4-BE49-F238E27FC236}">
                <a16:creationId xmlns:a16="http://schemas.microsoft.com/office/drawing/2014/main" id="{5D074901-813A-EE5F-679A-E91A55C7791A}"/>
              </a:ext>
            </a:extLst>
          </p:cNvPr>
          <p:cNvSpPr txBox="1"/>
          <p:nvPr/>
        </p:nvSpPr>
        <p:spPr>
          <a:xfrm>
            <a:off x="2622943" y="2760983"/>
            <a:ext cx="5263770" cy="400110"/>
          </a:xfrm>
          <a:prstGeom prst="rect">
            <a:avLst/>
          </a:prstGeom>
          <a:noFill/>
        </p:spPr>
        <p:txBody>
          <a:bodyPr wrap="square">
            <a:spAutoFit/>
          </a:bodyPr>
          <a:lstStyle/>
          <a:p>
            <a:pPr algn="just"/>
            <a:r>
              <a:rPr lang="it-IT" sz="2000" i="1" dirty="0">
                <a:latin typeface="Arial Narrow" panose="020B0606020202030204" pitchFamily="34" charset="0"/>
              </a:rPr>
              <a:t>I requisiti  e i caratteri fondamentali delle proposte </a:t>
            </a:r>
          </a:p>
        </p:txBody>
      </p:sp>
      <p:sp>
        <p:nvSpPr>
          <p:cNvPr id="19" name="CasellaDiTesto 18">
            <a:extLst>
              <a:ext uri="{FF2B5EF4-FFF2-40B4-BE49-F238E27FC236}">
                <a16:creationId xmlns:a16="http://schemas.microsoft.com/office/drawing/2014/main" id="{37673074-1150-5AB9-F7A1-C75F07C44589}"/>
              </a:ext>
            </a:extLst>
          </p:cNvPr>
          <p:cNvSpPr txBox="1"/>
          <p:nvPr/>
        </p:nvSpPr>
        <p:spPr>
          <a:xfrm>
            <a:off x="2622943" y="3239341"/>
            <a:ext cx="5263770" cy="400110"/>
          </a:xfrm>
          <a:prstGeom prst="rect">
            <a:avLst/>
          </a:prstGeom>
          <a:noFill/>
        </p:spPr>
        <p:txBody>
          <a:bodyPr wrap="square">
            <a:spAutoFit/>
          </a:bodyPr>
          <a:lstStyle/>
          <a:p>
            <a:pPr algn="just"/>
            <a:r>
              <a:rPr lang="it-IT" sz="2000" i="1" dirty="0">
                <a:latin typeface="Arial Narrow" panose="020B0606020202030204" pitchFamily="34" charset="0"/>
              </a:rPr>
              <a:t>I termini per la presentazione delle proposte</a:t>
            </a:r>
          </a:p>
        </p:txBody>
      </p:sp>
      <p:sp>
        <p:nvSpPr>
          <p:cNvPr id="20" name="CasellaDiTesto 19">
            <a:extLst>
              <a:ext uri="{FF2B5EF4-FFF2-40B4-BE49-F238E27FC236}">
                <a16:creationId xmlns:a16="http://schemas.microsoft.com/office/drawing/2014/main" id="{70BEFBEA-381D-9DF4-40C8-0DF04BF543EC}"/>
              </a:ext>
            </a:extLst>
          </p:cNvPr>
          <p:cNvSpPr txBox="1"/>
          <p:nvPr/>
        </p:nvSpPr>
        <p:spPr>
          <a:xfrm>
            <a:off x="980045" y="4471094"/>
            <a:ext cx="1863025" cy="400110"/>
          </a:xfrm>
          <a:prstGeom prst="rect">
            <a:avLst/>
          </a:prstGeom>
          <a:noFill/>
        </p:spPr>
        <p:txBody>
          <a:bodyPr wrap="square">
            <a:spAutoFit/>
          </a:bodyPr>
          <a:lstStyle/>
          <a:p>
            <a:pPr algn="just"/>
            <a:r>
              <a:rPr lang="it-IT" sz="2000" b="1" i="1" dirty="0">
                <a:latin typeface="Arial Narrow" panose="020B0606020202030204" pitchFamily="34" charset="0"/>
              </a:rPr>
              <a:t>Fornisce:</a:t>
            </a:r>
          </a:p>
        </p:txBody>
      </p:sp>
      <p:sp>
        <p:nvSpPr>
          <p:cNvPr id="21" name="CasellaDiTesto 20">
            <a:extLst>
              <a:ext uri="{FF2B5EF4-FFF2-40B4-BE49-F238E27FC236}">
                <a16:creationId xmlns:a16="http://schemas.microsoft.com/office/drawing/2014/main" id="{DC6CEC61-1ECF-F19D-366D-D06D9B8A3D3D}"/>
              </a:ext>
            </a:extLst>
          </p:cNvPr>
          <p:cNvSpPr txBox="1"/>
          <p:nvPr/>
        </p:nvSpPr>
        <p:spPr>
          <a:xfrm>
            <a:off x="2568570" y="4324074"/>
            <a:ext cx="5963817" cy="707886"/>
          </a:xfrm>
          <a:prstGeom prst="rect">
            <a:avLst/>
          </a:prstGeom>
          <a:noFill/>
        </p:spPr>
        <p:txBody>
          <a:bodyPr wrap="square">
            <a:spAutoFit/>
          </a:bodyPr>
          <a:lstStyle/>
          <a:p>
            <a:pPr algn="just"/>
            <a:r>
              <a:rPr lang="it-IT" sz="2000" i="1" dirty="0">
                <a:latin typeface="Arial Narrow" panose="020B0606020202030204" pitchFamily="34" charset="0"/>
              </a:rPr>
              <a:t>Informazioni generali per la presentazione delle manifestazioni di interesse</a:t>
            </a:r>
          </a:p>
        </p:txBody>
      </p:sp>
      <p:sp>
        <p:nvSpPr>
          <p:cNvPr id="22" name="CasellaDiTesto 21">
            <a:extLst>
              <a:ext uri="{FF2B5EF4-FFF2-40B4-BE49-F238E27FC236}">
                <a16:creationId xmlns:a16="http://schemas.microsoft.com/office/drawing/2014/main" id="{5884A1B9-7120-C8AC-8BF2-5BF1A149929F}"/>
              </a:ext>
            </a:extLst>
          </p:cNvPr>
          <p:cNvSpPr txBox="1"/>
          <p:nvPr/>
        </p:nvSpPr>
        <p:spPr>
          <a:xfrm>
            <a:off x="970105" y="5399417"/>
            <a:ext cx="1863025" cy="400110"/>
          </a:xfrm>
          <a:prstGeom prst="rect">
            <a:avLst/>
          </a:prstGeom>
          <a:noFill/>
        </p:spPr>
        <p:txBody>
          <a:bodyPr wrap="square">
            <a:spAutoFit/>
          </a:bodyPr>
          <a:lstStyle/>
          <a:p>
            <a:pPr algn="just"/>
            <a:r>
              <a:rPr lang="it-IT" sz="2000" b="1" i="1" dirty="0">
                <a:latin typeface="Arial Narrow" panose="020B0606020202030204" pitchFamily="34" charset="0"/>
              </a:rPr>
              <a:t>Contiene:</a:t>
            </a:r>
          </a:p>
        </p:txBody>
      </p:sp>
      <p:sp>
        <p:nvSpPr>
          <p:cNvPr id="23" name="CasellaDiTesto 22">
            <a:extLst>
              <a:ext uri="{FF2B5EF4-FFF2-40B4-BE49-F238E27FC236}">
                <a16:creationId xmlns:a16="http://schemas.microsoft.com/office/drawing/2014/main" id="{7BB29B95-26F7-A66B-4370-0005A7C47873}"/>
              </a:ext>
            </a:extLst>
          </p:cNvPr>
          <p:cNvSpPr txBox="1"/>
          <p:nvPr/>
        </p:nvSpPr>
        <p:spPr>
          <a:xfrm>
            <a:off x="2622943" y="3751918"/>
            <a:ext cx="5263770" cy="400110"/>
          </a:xfrm>
          <a:prstGeom prst="rect">
            <a:avLst/>
          </a:prstGeom>
          <a:noFill/>
        </p:spPr>
        <p:txBody>
          <a:bodyPr wrap="square">
            <a:spAutoFit/>
          </a:bodyPr>
          <a:lstStyle/>
          <a:p>
            <a:pPr algn="just"/>
            <a:r>
              <a:rPr lang="it-IT" sz="2000" i="1" dirty="0">
                <a:latin typeface="Arial Narrow" panose="020B0606020202030204" pitchFamily="34" charset="0"/>
              </a:rPr>
              <a:t>I casi di esclusione delle proposte</a:t>
            </a:r>
          </a:p>
        </p:txBody>
      </p:sp>
      <p:sp>
        <p:nvSpPr>
          <p:cNvPr id="24" name="CasellaDiTesto 23">
            <a:extLst>
              <a:ext uri="{FF2B5EF4-FFF2-40B4-BE49-F238E27FC236}">
                <a16:creationId xmlns:a16="http://schemas.microsoft.com/office/drawing/2014/main" id="{77A70EBA-A563-6689-61F1-3AF2D2A75BF8}"/>
              </a:ext>
            </a:extLst>
          </p:cNvPr>
          <p:cNvSpPr txBox="1"/>
          <p:nvPr/>
        </p:nvSpPr>
        <p:spPr>
          <a:xfrm>
            <a:off x="2534140" y="5145561"/>
            <a:ext cx="5973756" cy="1015663"/>
          </a:xfrm>
          <a:prstGeom prst="rect">
            <a:avLst/>
          </a:prstGeom>
          <a:noFill/>
        </p:spPr>
        <p:txBody>
          <a:bodyPr wrap="square">
            <a:spAutoFit/>
          </a:bodyPr>
          <a:lstStyle/>
          <a:p>
            <a:pPr algn="just"/>
            <a:r>
              <a:rPr lang="it-IT" sz="2000" i="1" dirty="0">
                <a:latin typeface="Arial Narrow" panose="020B0606020202030204" pitchFamily="34" charset="0"/>
              </a:rPr>
              <a:t>Una guida «tecnica» di supporto alla formulazione delle proposte (documento «Indicazioni, criteri e direttive per la redazione del Piano Operativo Comunale»)</a:t>
            </a:r>
          </a:p>
        </p:txBody>
      </p:sp>
      <p:pic>
        <p:nvPicPr>
          <p:cNvPr id="6150" name="Picture 6" descr="Segno di spunta, si applicano, accettare Icona in Web UI color">
            <a:extLst>
              <a:ext uri="{FF2B5EF4-FFF2-40B4-BE49-F238E27FC236}">
                <a16:creationId xmlns:a16="http://schemas.microsoft.com/office/drawing/2014/main" id="{4CBDF1BC-C955-981D-8DD7-46498D386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710" y="2766192"/>
            <a:ext cx="392482" cy="3924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Segno di spunta, si applicano, accettare Icona in Web UI color">
            <a:extLst>
              <a:ext uri="{FF2B5EF4-FFF2-40B4-BE49-F238E27FC236}">
                <a16:creationId xmlns:a16="http://schemas.microsoft.com/office/drawing/2014/main" id="{0D796AF5-D874-B815-692C-752A6ABBE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710" y="3237344"/>
            <a:ext cx="392482" cy="3924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Segno di spunta, si applicano, accettare Icona in Web UI color">
            <a:extLst>
              <a:ext uri="{FF2B5EF4-FFF2-40B4-BE49-F238E27FC236}">
                <a16:creationId xmlns:a16="http://schemas.microsoft.com/office/drawing/2014/main" id="{A02366E3-1105-7BA6-7700-19A17486F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874" y="3725892"/>
            <a:ext cx="392482" cy="3924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Segno di spunta, si applicano, accettare Icona in Web UI color">
            <a:extLst>
              <a:ext uri="{FF2B5EF4-FFF2-40B4-BE49-F238E27FC236}">
                <a16:creationId xmlns:a16="http://schemas.microsoft.com/office/drawing/2014/main" id="{D66FE0C3-49B1-1844-66D6-20461F458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874" y="4474908"/>
            <a:ext cx="392482" cy="3924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Segno di spunta, si applicano, accettare Icona in Web UI color">
            <a:extLst>
              <a:ext uri="{FF2B5EF4-FFF2-40B4-BE49-F238E27FC236}">
                <a16:creationId xmlns:a16="http://schemas.microsoft.com/office/drawing/2014/main" id="{C111EACF-81E3-E025-64B2-86A68275B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010" y="5395780"/>
            <a:ext cx="392482" cy="39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4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a:extLst>
              <a:ext uri="{FF2B5EF4-FFF2-40B4-BE49-F238E27FC236}">
                <a16:creationId xmlns:a16="http://schemas.microsoft.com/office/drawing/2014/main" id="{05681E32-769A-3D26-FD10-5DFDD23F1916}"/>
              </a:ext>
            </a:extLst>
          </p:cNvPr>
          <p:cNvSpPr/>
          <p:nvPr/>
        </p:nvSpPr>
        <p:spPr>
          <a:xfrm>
            <a:off x="887891" y="2951926"/>
            <a:ext cx="7963728" cy="11595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3" name="CasellaDiTesto 2">
            <a:extLst>
              <a:ext uri="{FF2B5EF4-FFF2-40B4-BE49-F238E27FC236}">
                <a16:creationId xmlns:a16="http://schemas.microsoft.com/office/drawing/2014/main" id="{9E70CD3B-5785-8090-2D1A-17D37FD83499}"/>
              </a:ext>
            </a:extLst>
          </p:cNvPr>
          <p:cNvSpPr txBox="1"/>
          <p:nvPr/>
        </p:nvSpPr>
        <p:spPr>
          <a:xfrm>
            <a:off x="1940115" y="1252623"/>
            <a:ext cx="5263770" cy="400110"/>
          </a:xfrm>
          <a:prstGeom prst="rect">
            <a:avLst/>
          </a:prstGeom>
          <a:solidFill>
            <a:srgbClr val="82D0B8"/>
          </a:solidFill>
        </p:spPr>
        <p:txBody>
          <a:bodyPr wrap="square">
            <a:spAutoFit/>
          </a:bodyPr>
          <a:lstStyle/>
          <a:p>
            <a:pPr algn="just"/>
            <a:r>
              <a:rPr lang="it-IT" sz="2000" b="1" i="1" dirty="0">
                <a:latin typeface="Arial Narrow" panose="020B0606020202030204" pitchFamily="34" charset="0"/>
              </a:rPr>
              <a:t>I requisiti  e i caratteri fondamentali delle proposte </a:t>
            </a:r>
          </a:p>
        </p:txBody>
      </p:sp>
      <p:pic>
        <p:nvPicPr>
          <p:cNvPr id="5" name="Picture 6" descr="Segno di spunta, si applicano, accettare Icona in Web UI color">
            <a:extLst>
              <a:ext uri="{FF2B5EF4-FFF2-40B4-BE49-F238E27FC236}">
                <a16:creationId xmlns:a16="http://schemas.microsoft.com/office/drawing/2014/main" id="{E5CF9D06-E9A2-C148-1974-57B6C4916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163" y="1212867"/>
            <a:ext cx="510892" cy="510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D405FA85-B2E7-1C64-3F5F-D0086420C70C}"/>
              </a:ext>
            </a:extLst>
          </p:cNvPr>
          <p:cNvSpPr txBox="1">
            <a:spLocks noChangeArrowheads="1"/>
          </p:cNvSpPr>
          <p:nvPr/>
        </p:nvSpPr>
        <p:spPr bwMode="auto">
          <a:xfrm rot="16200000">
            <a:off x="-2535441" y="3109451"/>
            <a:ext cx="5861889"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L’AVVISO PUBBLICO DEL COMUNE DI PISA</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pic>
        <p:nvPicPr>
          <p:cNvPr id="14" name="Immagine 13">
            <a:extLst>
              <a:ext uri="{FF2B5EF4-FFF2-40B4-BE49-F238E27FC236}">
                <a16:creationId xmlns:a16="http://schemas.microsoft.com/office/drawing/2014/main" id="{74541DB1-6A4F-FFDE-C351-084AA35A7B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5666359"/>
            <a:ext cx="336235" cy="336235"/>
          </a:xfrm>
          <a:prstGeom prst="rect">
            <a:avLst/>
          </a:prstGeom>
        </p:spPr>
      </p:pic>
      <p:sp>
        <p:nvSpPr>
          <p:cNvPr id="16" name="CasellaDiTesto 15">
            <a:extLst>
              <a:ext uri="{FF2B5EF4-FFF2-40B4-BE49-F238E27FC236}">
                <a16:creationId xmlns:a16="http://schemas.microsoft.com/office/drawing/2014/main" id="{57B09823-B1EB-3B48-E9FC-0D21560DC95B}"/>
              </a:ext>
            </a:extLst>
          </p:cNvPr>
          <p:cNvSpPr txBox="1"/>
          <p:nvPr/>
        </p:nvSpPr>
        <p:spPr>
          <a:xfrm>
            <a:off x="940128" y="1700464"/>
            <a:ext cx="10088216" cy="330411"/>
          </a:xfrm>
          <a:prstGeom prst="rect">
            <a:avLst/>
          </a:prstGeom>
          <a:noFill/>
        </p:spPr>
        <p:txBody>
          <a:bodyPr wrap="square">
            <a:spAutoFit/>
          </a:bodyPr>
          <a:lstStyle/>
          <a:p>
            <a:pPr marL="342900" lvl="0" indent="-342900" algn="just">
              <a:lnSpc>
                <a:spcPts val="2000"/>
              </a:lnSpc>
              <a:spcAft>
                <a:spcPts val="800"/>
              </a:spcAft>
              <a:buFont typeface="Wingdings" panose="05000000000000000000" pitchFamily="2" charset="2"/>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può presentare la manifestazione di interesse/contributo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qualunque soggetto, pubblico o privato</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a:t>
            </a:r>
          </a:p>
        </p:txBody>
      </p:sp>
      <p:sp>
        <p:nvSpPr>
          <p:cNvPr id="19" name="CasellaDiTesto 18">
            <a:extLst>
              <a:ext uri="{FF2B5EF4-FFF2-40B4-BE49-F238E27FC236}">
                <a16:creationId xmlns:a16="http://schemas.microsoft.com/office/drawing/2014/main" id="{2B229560-3988-D180-6077-F55C0B060128}"/>
              </a:ext>
            </a:extLst>
          </p:cNvPr>
          <p:cNvSpPr txBox="1"/>
          <p:nvPr/>
        </p:nvSpPr>
        <p:spPr>
          <a:xfrm>
            <a:off x="940128" y="2057275"/>
            <a:ext cx="7911491" cy="1202445"/>
          </a:xfrm>
          <a:prstGeom prst="rect">
            <a:avLst/>
          </a:prstGeom>
          <a:noFill/>
        </p:spPr>
        <p:txBody>
          <a:bodyPr wrap="square">
            <a:spAutoFit/>
          </a:bodyPr>
          <a:lstStyle/>
          <a:p>
            <a:pPr marL="342900" indent="-342900" algn="just">
              <a:lnSpc>
                <a:spcPts val="2000"/>
              </a:lnSpc>
              <a:spcAft>
                <a:spcPts val="800"/>
              </a:spcAft>
              <a:buFont typeface="Wingdings" panose="05000000000000000000" pitchFamily="2" charset="2"/>
              <a:buChar char=""/>
            </a:pPr>
            <a:r>
              <a:rPr lang="it-IT" sz="1600" dirty="0">
                <a:latin typeface="Arial Narrow" panose="020B0606020202030204" pitchFamily="34" charset="0"/>
                <a:cs typeface="Times New Roman" panose="02020603050405020304" pitchFamily="18" charset="0"/>
              </a:rPr>
              <a:t>la manifestazione di interesse o contributo alla redazione del Piano Operativo potrà avere ad oggetto una </a:t>
            </a:r>
            <a:r>
              <a:rPr lang="it-IT" sz="1600" b="1" dirty="0">
                <a:latin typeface="Arial Narrow" panose="020B0606020202030204" pitchFamily="34" charset="0"/>
                <a:cs typeface="Times New Roman" panose="02020603050405020304" pitchFamily="18" charset="0"/>
              </a:rPr>
              <a:t>proposta di carattere generale di pianificazione urbanistica o proposte progettuali specifiche su fabbricati  </a:t>
            </a:r>
            <a:r>
              <a:rPr lang="it-IT" sz="1600" b="1" dirty="0" err="1">
                <a:latin typeface="Arial Narrow" panose="020B0606020202030204" pitchFamily="34" charset="0"/>
                <a:cs typeface="Times New Roman" panose="02020603050405020304" pitchFamily="18" charset="0"/>
              </a:rPr>
              <a:t>purchè</a:t>
            </a:r>
            <a:r>
              <a:rPr lang="it-IT" sz="1600" b="1" dirty="0">
                <a:latin typeface="Arial Narrow" panose="020B0606020202030204" pitchFamily="34" charset="0"/>
                <a:cs typeface="Times New Roman" panose="02020603050405020304" pitchFamily="18" charset="0"/>
              </a:rPr>
              <a:t> finalizzati all’attuazione degli obiettivi strategici del PSI</a:t>
            </a:r>
          </a:p>
          <a:p>
            <a:pPr marL="342900" lvl="0" indent="-342900" algn="just">
              <a:lnSpc>
                <a:spcPts val="2000"/>
              </a:lnSpc>
              <a:spcAft>
                <a:spcPts val="800"/>
              </a:spcAft>
              <a:buFont typeface="Wingdings" panose="05000000000000000000" pitchFamily="2" charset="2"/>
              <a:buChar char=""/>
            </a:pPr>
            <a:endParaRPr lang="it-IT"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1" name="CasellaDiTesto 20">
            <a:extLst>
              <a:ext uri="{FF2B5EF4-FFF2-40B4-BE49-F238E27FC236}">
                <a16:creationId xmlns:a16="http://schemas.microsoft.com/office/drawing/2014/main" id="{51714716-9DC5-D108-43DC-9ED01B6B5A73}"/>
              </a:ext>
            </a:extLst>
          </p:cNvPr>
          <p:cNvSpPr txBox="1"/>
          <p:nvPr/>
        </p:nvSpPr>
        <p:spPr>
          <a:xfrm>
            <a:off x="940128" y="2693957"/>
            <a:ext cx="8089322" cy="1631216"/>
          </a:xfrm>
          <a:prstGeom prst="rect">
            <a:avLst/>
          </a:prstGeom>
          <a:noFill/>
        </p:spPr>
        <p:txBody>
          <a:bodyPr wrap="square">
            <a:spAutoFit/>
          </a:bodyPr>
          <a:lstStyle/>
          <a:p>
            <a:pPr marL="457200" indent="-270510">
              <a:lnSpc>
                <a:spcPts val="2000"/>
              </a:lnSpc>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342900" lvl="0" indent="-342900" algn="just">
              <a:lnSpc>
                <a:spcPts val="2000"/>
              </a:lnSpc>
              <a:buFont typeface="Wingdings" panose="05000000000000000000" pitchFamily="2" charset="2"/>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Costituiscono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requisiti essenziali </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per la presentazione delle istanze:</a:t>
            </a:r>
          </a:p>
          <a:p>
            <a:pPr marL="342900" lvl="0" indent="-342900" algn="just">
              <a:lnSpc>
                <a:spcPts val="2000"/>
              </a:lnSpc>
              <a:buFont typeface="Arial Narrow" panose="020B0606020202030204" pitchFamily="34" charset="0"/>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La coerenza della proposta con gli obiettivi e le strategie delle UTOE;</a:t>
            </a:r>
          </a:p>
          <a:p>
            <a:pPr marL="342900" lvl="0" indent="-342900" algn="just">
              <a:lnSpc>
                <a:spcPts val="2000"/>
              </a:lnSpc>
              <a:buFont typeface="Arial Narrow" panose="020B0606020202030204" pitchFamily="34" charset="0"/>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Il rispetto delle prescrizioni del PIT/PPR;</a:t>
            </a:r>
          </a:p>
          <a:p>
            <a:pPr marL="342900" lvl="0" indent="-342900" algn="just">
              <a:lnSpc>
                <a:spcPts val="2000"/>
              </a:lnSpc>
              <a:buFont typeface="Arial Narrow" panose="020B0606020202030204" pitchFamily="34" charset="0"/>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La compatibilità della proposta rispetto al dimensionamento dell’UTOE di riferimento </a:t>
            </a:r>
          </a:p>
          <a:p>
            <a:pPr marL="270510" indent="-180340"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3" name="CasellaDiTesto 22">
            <a:extLst>
              <a:ext uri="{FF2B5EF4-FFF2-40B4-BE49-F238E27FC236}">
                <a16:creationId xmlns:a16="http://schemas.microsoft.com/office/drawing/2014/main" id="{A0D22B2F-2813-609E-51E5-CC6B4F01BFA2}"/>
              </a:ext>
            </a:extLst>
          </p:cNvPr>
          <p:cNvSpPr txBox="1"/>
          <p:nvPr/>
        </p:nvSpPr>
        <p:spPr>
          <a:xfrm>
            <a:off x="940128" y="4136851"/>
            <a:ext cx="8005089" cy="605294"/>
          </a:xfrm>
          <a:prstGeom prst="rect">
            <a:avLst/>
          </a:prstGeom>
          <a:noFill/>
        </p:spPr>
        <p:txBody>
          <a:bodyPr wrap="square">
            <a:spAutoFit/>
          </a:bodyPr>
          <a:lstStyle/>
          <a:p>
            <a:pPr marL="342900" lvl="0" indent="-342900" algn="just">
              <a:lnSpc>
                <a:spcPts val="2000"/>
              </a:lnSpc>
              <a:spcAft>
                <a:spcPts val="800"/>
              </a:spcAft>
              <a:buFont typeface="Wingdings" panose="05000000000000000000" pitchFamily="2" charset="2"/>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non sarà riconosciuto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alcun compenso </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all’estensore della proposta, ancorché di contenuto professionale, né potrà rivendicare diritti di proprietà sull'eventuale elaborato;</a:t>
            </a:r>
          </a:p>
        </p:txBody>
      </p:sp>
      <p:sp>
        <p:nvSpPr>
          <p:cNvPr id="25" name="CasellaDiTesto 24">
            <a:extLst>
              <a:ext uri="{FF2B5EF4-FFF2-40B4-BE49-F238E27FC236}">
                <a16:creationId xmlns:a16="http://schemas.microsoft.com/office/drawing/2014/main" id="{AF779380-692E-3620-B747-073DB55EDAD9}"/>
              </a:ext>
            </a:extLst>
          </p:cNvPr>
          <p:cNvSpPr txBox="1"/>
          <p:nvPr/>
        </p:nvSpPr>
        <p:spPr>
          <a:xfrm>
            <a:off x="940128" y="4790328"/>
            <a:ext cx="7911491" cy="586892"/>
          </a:xfrm>
          <a:prstGeom prst="rect">
            <a:avLst/>
          </a:prstGeom>
          <a:noFill/>
        </p:spPr>
        <p:txBody>
          <a:bodyPr wrap="square">
            <a:spAutoFit/>
          </a:bodyPr>
          <a:lstStyle/>
          <a:p>
            <a:pPr marL="342900" lvl="0" indent="-342900" algn="just">
              <a:lnSpc>
                <a:spcPts val="2000"/>
              </a:lnSpc>
              <a:spcAft>
                <a:spcPts val="800"/>
              </a:spcAft>
              <a:buFont typeface="Wingdings" panose="05000000000000000000" pitchFamily="2" charset="2"/>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la proposta pervenuta inoltre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non darà seguito ad alcuna forma di approvazione o risposta</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 relativa alle istanze presentate;</a:t>
            </a:r>
          </a:p>
        </p:txBody>
      </p:sp>
      <p:sp>
        <p:nvSpPr>
          <p:cNvPr id="28" name="CasellaDiTesto 27">
            <a:extLst>
              <a:ext uri="{FF2B5EF4-FFF2-40B4-BE49-F238E27FC236}">
                <a16:creationId xmlns:a16="http://schemas.microsoft.com/office/drawing/2014/main" id="{C93C0AD8-12B9-7042-93DA-091B6BD37D3B}"/>
              </a:ext>
            </a:extLst>
          </p:cNvPr>
          <p:cNvSpPr txBox="1"/>
          <p:nvPr/>
        </p:nvSpPr>
        <p:spPr>
          <a:xfrm>
            <a:off x="940128" y="5392673"/>
            <a:ext cx="7911491" cy="945965"/>
          </a:xfrm>
          <a:prstGeom prst="rect">
            <a:avLst/>
          </a:prstGeom>
          <a:noFill/>
        </p:spPr>
        <p:txBody>
          <a:bodyPr wrap="square">
            <a:spAutoFit/>
          </a:bodyPr>
          <a:lstStyle/>
          <a:p>
            <a:pPr marL="342900" indent="-342900" algn="just">
              <a:lnSpc>
                <a:spcPts val="2000"/>
              </a:lnSpc>
              <a:spcAft>
                <a:spcPts val="800"/>
              </a:spcAft>
              <a:buFont typeface="Wingdings" panose="05000000000000000000" pitchFamily="2" charset="2"/>
              <a:buChar char=""/>
            </a:pPr>
            <a:r>
              <a:rPr lang="it-IT" sz="1600" dirty="0">
                <a:effectLst/>
                <a:latin typeface="Arial Narrow" panose="020B0606020202030204" pitchFamily="34" charset="0"/>
                <a:ea typeface="Calibri" panose="020F0502020204030204" pitchFamily="34" charset="0"/>
              </a:rPr>
              <a:t>il procedimento dell’Avviso Pubblico </a:t>
            </a:r>
            <a:r>
              <a:rPr lang="it-IT" sz="1600" b="1" dirty="0">
                <a:effectLst/>
                <a:latin typeface="Arial Narrow" panose="020B0606020202030204" pitchFamily="34" charset="0"/>
                <a:ea typeface="Calibri" panose="020F0502020204030204" pitchFamily="34" charset="0"/>
              </a:rPr>
              <a:t>ha funzione meramente esplorativa </a:t>
            </a:r>
            <a:r>
              <a:rPr lang="it-IT" sz="1600" dirty="0">
                <a:effectLst/>
                <a:latin typeface="Arial Narrow" panose="020B0606020202030204" pitchFamily="34" charset="0"/>
                <a:ea typeface="Calibri" panose="020F0502020204030204" pitchFamily="34" charset="0"/>
              </a:rPr>
              <a:t>e pertanto non vincola in alcun modo l’Amministrazione Comunale nella definizione dei contenuti del Piano Operativo</a:t>
            </a:r>
            <a:endParaRPr lang="it-IT" sz="1600" dirty="0">
              <a:latin typeface="Arial Narrow" panose="020B0606020202030204" pitchFamily="34" charset="0"/>
            </a:endParaRPr>
          </a:p>
          <a:p>
            <a:pPr marL="342900" lvl="0" indent="-342900" algn="just">
              <a:lnSpc>
                <a:spcPts val="2000"/>
              </a:lnSpc>
              <a:spcAft>
                <a:spcPts val="800"/>
              </a:spcAft>
              <a:buFont typeface="Wingdings" panose="05000000000000000000" pitchFamily="2" charset="2"/>
              <a:buChar char=""/>
            </a:pPr>
            <a:endParaRPr lang="it-IT"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2" name="CasellaDiTesto 31">
            <a:extLst>
              <a:ext uri="{FF2B5EF4-FFF2-40B4-BE49-F238E27FC236}">
                <a16:creationId xmlns:a16="http://schemas.microsoft.com/office/drawing/2014/main" id="{7428152F-3610-128C-EC81-CE6D44CF08FC}"/>
              </a:ext>
            </a:extLst>
          </p:cNvPr>
          <p:cNvSpPr txBox="1"/>
          <p:nvPr/>
        </p:nvSpPr>
        <p:spPr>
          <a:xfrm>
            <a:off x="940128" y="5962474"/>
            <a:ext cx="7911491" cy="843372"/>
          </a:xfrm>
          <a:prstGeom prst="rect">
            <a:avLst/>
          </a:prstGeom>
          <a:noFill/>
        </p:spPr>
        <p:txBody>
          <a:bodyPr wrap="square">
            <a:spAutoFit/>
          </a:bodyPr>
          <a:lstStyle/>
          <a:p>
            <a:pPr marL="342900" indent="-342900" algn="just">
              <a:lnSpc>
                <a:spcPts val="2000"/>
              </a:lnSpc>
              <a:spcAft>
                <a:spcPts val="800"/>
              </a:spcAft>
              <a:buFont typeface="Wingdings" panose="05000000000000000000" pitchFamily="2" charset="2"/>
              <a:buChar char=""/>
            </a:pPr>
            <a:r>
              <a:rPr lang="it-IT" sz="1600" dirty="0">
                <a:effectLst/>
                <a:latin typeface="Arial Narrow" panose="020B0606020202030204" pitchFamily="34" charset="0"/>
                <a:ea typeface="Calibri" panose="020F0502020204030204" pitchFamily="34" charset="0"/>
              </a:rPr>
              <a:t>le proposte che perverranno […..], </a:t>
            </a:r>
            <a:r>
              <a:rPr lang="it-IT" sz="1600" b="1" dirty="0">
                <a:effectLst/>
                <a:latin typeface="Arial Narrow" panose="020B0606020202030204" pitchFamily="34" charset="0"/>
                <a:ea typeface="Calibri" panose="020F0502020204030204" pitchFamily="34" charset="0"/>
              </a:rPr>
              <a:t>avranno carattere meramente consultivo </a:t>
            </a:r>
            <a:r>
              <a:rPr lang="it-IT" sz="1600" dirty="0">
                <a:effectLst/>
                <a:latin typeface="Arial Narrow" panose="020B0606020202030204" pitchFamily="34" charset="0"/>
                <a:ea typeface="Calibri" panose="020F0502020204030204" pitchFamily="34" charset="0"/>
              </a:rPr>
              <a:t>ed è riservata all'Amministrazione Comunale ogni più ampia facoltà di acquisire, modificare, rielaborare, divulgare, pubblicare e riprodurre quanto pervenuto</a:t>
            </a:r>
            <a:endParaRPr lang="it-IT" sz="1600" dirty="0">
              <a:latin typeface="Arial Narrow" panose="020B0606020202030204" pitchFamily="34" charset="0"/>
            </a:endParaRPr>
          </a:p>
        </p:txBody>
      </p:sp>
    </p:spTree>
    <p:extLst>
      <p:ext uri="{BB962C8B-B14F-4D97-AF65-F5344CB8AC3E}">
        <p14:creationId xmlns:p14="http://schemas.microsoft.com/office/powerpoint/2010/main" val="360688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5" name="Picture 6" descr="Segno di spunta, si applicano, accettare Icona in Web UI color">
            <a:extLst>
              <a:ext uri="{FF2B5EF4-FFF2-40B4-BE49-F238E27FC236}">
                <a16:creationId xmlns:a16="http://schemas.microsoft.com/office/drawing/2014/main" id="{E5CF9D06-E9A2-C148-1974-57B6C4916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163" y="1401708"/>
            <a:ext cx="510892" cy="510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D405FA85-B2E7-1C64-3F5F-D0086420C70C}"/>
              </a:ext>
            </a:extLst>
          </p:cNvPr>
          <p:cNvSpPr txBox="1">
            <a:spLocks noChangeArrowheads="1"/>
          </p:cNvSpPr>
          <p:nvPr/>
        </p:nvSpPr>
        <p:spPr bwMode="auto">
          <a:xfrm rot="16200000">
            <a:off x="-2535441" y="3109451"/>
            <a:ext cx="5861889"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L’AVVISO PUBBLICO DEL COMUNE DI PISA</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pic>
        <p:nvPicPr>
          <p:cNvPr id="14" name="Immagine 13">
            <a:extLst>
              <a:ext uri="{FF2B5EF4-FFF2-40B4-BE49-F238E27FC236}">
                <a16:creationId xmlns:a16="http://schemas.microsoft.com/office/drawing/2014/main" id="{74541DB1-6A4F-FFDE-C351-084AA35A7B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5666359"/>
            <a:ext cx="336235" cy="336235"/>
          </a:xfrm>
          <a:prstGeom prst="rect">
            <a:avLst/>
          </a:prstGeom>
        </p:spPr>
      </p:pic>
      <p:sp>
        <p:nvSpPr>
          <p:cNvPr id="9" name="CasellaDiTesto 8">
            <a:extLst>
              <a:ext uri="{FF2B5EF4-FFF2-40B4-BE49-F238E27FC236}">
                <a16:creationId xmlns:a16="http://schemas.microsoft.com/office/drawing/2014/main" id="{64EFAF07-F415-B48E-E952-D3410542F2ED}"/>
              </a:ext>
            </a:extLst>
          </p:cNvPr>
          <p:cNvSpPr txBox="1"/>
          <p:nvPr/>
        </p:nvSpPr>
        <p:spPr>
          <a:xfrm>
            <a:off x="1940115" y="1448996"/>
            <a:ext cx="5263770" cy="400110"/>
          </a:xfrm>
          <a:prstGeom prst="rect">
            <a:avLst/>
          </a:prstGeom>
          <a:solidFill>
            <a:srgbClr val="82D0B8"/>
          </a:solidFill>
        </p:spPr>
        <p:txBody>
          <a:bodyPr wrap="square">
            <a:spAutoFit/>
          </a:bodyPr>
          <a:lstStyle/>
          <a:p>
            <a:pPr algn="just"/>
            <a:r>
              <a:rPr lang="it-IT" sz="2000" b="1" i="1" dirty="0">
                <a:latin typeface="Arial Narrow" panose="020B0606020202030204" pitchFamily="34" charset="0"/>
              </a:rPr>
              <a:t>I termini per la presentazione delle proposte</a:t>
            </a:r>
          </a:p>
        </p:txBody>
      </p:sp>
      <p:sp>
        <p:nvSpPr>
          <p:cNvPr id="18" name="CasellaDiTesto 17">
            <a:extLst>
              <a:ext uri="{FF2B5EF4-FFF2-40B4-BE49-F238E27FC236}">
                <a16:creationId xmlns:a16="http://schemas.microsoft.com/office/drawing/2014/main" id="{EE9A71C6-265E-1E4A-CC0A-47BE41219411}"/>
              </a:ext>
            </a:extLst>
          </p:cNvPr>
          <p:cNvSpPr txBox="1"/>
          <p:nvPr/>
        </p:nvSpPr>
        <p:spPr>
          <a:xfrm>
            <a:off x="950067" y="2975586"/>
            <a:ext cx="7763284" cy="1458926"/>
          </a:xfrm>
          <a:prstGeom prst="rect">
            <a:avLst/>
          </a:prstGeom>
          <a:noFill/>
        </p:spPr>
        <p:txBody>
          <a:bodyPr wrap="square">
            <a:spAutoFit/>
          </a:bodyPr>
          <a:lstStyle/>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I soggetti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sprovvisti di </a:t>
            </a:r>
            <a:r>
              <a:rPr lang="it-IT" sz="1600" b="1" dirty="0" err="1">
                <a:effectLst/>
                <a:latin typeface="Arial Narrow" panose="020B0606020202030204" pitchFamily="34" charset="0"/>
                <a:ea typeface="Calibri" panose="020F0502020204030204" pitchFamily="34" charset="0"/>
                <a:cs typeface="Times New Roman" panose="02020603050405020304" pitchFamily="18" charset="0"/>
              </a:rPr>
              <a:t>pec</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 </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potranno presentare la proposta cartacea, mediante consegna a mano o tramite posta ordinaria all'Ufficio URP del Comune di Pisa, presso la sede comunale posta in Pisa, Lungarno Galilei n. 43 con il seguente orario di apertura al pubblico:</a:t>
            </a:r>
          </a:p>
          <a:p>
            <a:pPr marL="342900" lvl="0" indent="-342900" algn="just">
              <a:lnSpc>
                <a:spcPts val="2000"/>
              </a:lnSpc>
              <a:buFont typeface="Arial Narrow" panose="020B0606020202030204" pitchFamily="34" charset="0"/>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da lunedì a venerdì: 	8.30 – 12.30</a:t>
            </a:r>
          </a:p>
          <a:p>
            <a:pPr marL="342900" lvl="0" indent="-342900" algn="just">
              <a:lnSpc>
                <a:spcPts val="2000"/>
              </a:lnSpc>
              <a:spcAft>
                <a:spcPts val="800"/>
              </a:spcAft>
              <a:buFont typeface="Arial Narrow" panose="020B0606020202030204" pitchFamily="34" charset="0"/>
              <a:buChar char="-"/>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martedì e giovedì: 		15.00 – 17.00</a:t>
            </a:r>
          </a:p>
        </p:txBody>
      </p:sp>
      <p:sp>
        <p:nvSpPr>
          <p:cNvPr id="20" name="CasellaDiTesto 19">
            <a:extLst>
              <a:ext uri="{FF2B5EF4-FFF2-40B4-BE49-F238E27FC236}">
                <a16:creationId xmlns:a16="http://schemas.microsoft.com/office/drawing/2014/main" id="{2921282C-9889-33D9-59B3-3B623120FA7C}"/>
              </a:ext>
            </a:extLst>
          </p:cNvPr>
          <p:cNvSpPr txBox="1"/>
          <p:nvPr/>
        </p:nvSpPr>
        <p:spPr>
          <a:xfrm>
            <a:off x="940128" y="5192082"/>
            <a:ext cx="7963728" cy="1836400"/>
          </a:xfrm>
          <a:prstGeom prst="rect">
            <a:avLst/>
          </a:prstGeom>
          <a:noFill/>
        </p:spPr>
        <p:txBody>
          <a:bodyPr wrap="square">
            <a:spAutoFit/>
          </a:bodyPr>
          <a:lstStyle/>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Non verranno prese in considerazione precedenti richieste e contributi inoltrati e pervenuti </a:t>
            </a:r>
            <a:r>
              <a:rPr lang="it-IT" sz="1600" b="1" dirty="0">
                <a:solidFill>
                  <a:srgbClr val="006666"/>
                </a:solidFill>
                <a:effectLst/>
                <a:latin typeface="Arial Narrow" panose="020B0606020202030204" pitchFamily="34" charset="0"/>
                <a:ea typeface="Calibri" panose="020F0502020204030204" pitchFamily="34" charset="0"/>
                <a:cs typeface="Times New Roman" panose="02020603050405020304" pitchFamily="18" charset="0"/>
              </a:rPr>
              <a:t>prima della pubblicazione del presente avviso pubblico</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 [….] </a:t>
            </a:r>
          </a:p>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Non verranno altresì prese in considerazione </a:t>
            </a:r>
            <a:r>
              <a:rPr lang="it-IT" sz="1600" b="1" dirty="0">
                <a:solidFill>
                  <a:srgbClr val="006666"/>
                </a:solidFill>
                <a:effectLst/>
                <a:latin typeface="Arial Narrow" panose="020B0606020202030204" pitchFamily="34" charset="0"/>
                <a:ea typeface="Calibri" panose="020F0502020204030204" pitchFamily="34" charset="0"/>
                <a:cs typeface="Times New Roman" panose="02020603050405020304" pitchFamily="18" charset="0"/>
              </a:rPr>
              <a:t>le proposte incomplete dei minimi requisiti </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atti ad individuare e comprendere la proposta presentata e le istanze non conformi alla normativa vigente ed ai disposti della pianificazione urbanistica sovraordinata.</a:t>
            </a:r>
          </a:p>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2" name="CasellaDiTesto 21">
            <a:extLst>
              <a:ext uri="{FF2B5EF4-FFF2-40B4-BE49-F238E27FC236}">
                <a16:creationId xmlns:a16="http://schemas.microsoft.com/office/drawing/2014/main" id="{522AF9D7-0268-75C9-8199-0B9EA1ACCCAD}"/>
              </a:ext>
            </a:extLst>
          </p:cNvPr>
          <p:cNvSpPr txBox="1"/>
          <p:nvPr/>
        </p:nvSpPr>
        <p:spPr>
          <a:xfrm>
            <a:off x="974953" y="2033084"/>
            <a:ext cx="7836910" cy="861774"/>
          </a:xfrm>
          <a:prstGeom prst="rect">
            <a:avLst/>
          </a:prstGeom>
          <a:noFill/>
        </p:spPr>
        <p:txBody>
          <a:bodyPr wrap="square">
            <a:spAutoFit/>
          </a:bodyPr>
          <a:lstStyle/>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La proposta dovrà essere trasmessa entro il giorno </a:t>
            </a:r>
            <a:r>
              <a:rPr lang="it-IT" sz="1600" b="1" dirty="0">
                <a:solidFill>
                  <a:srgbClr val="006666"/>
                </a:solidFill>
                <a:effectLst/>
                <a:latin typeface="Arial Narrow" panose="020B0606020202030204" pitchFamily="34" charset="0"/>
                <a:ea typeface="Calibri" panose="020F0502020204030204" pitchFamily="34" charset="0"/>
                <a:cs typeface="Times New Roman" panose="02020603050405020304" pitchFamily="18" charset="0"/>
              </a:rPr>
              <a:t>31/12/2022</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 all’indirizzo di posta elettronica certificata PEC: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comune.pisa@postacert.toscana.it</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 indicando come oggetto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“Avviso Pubblico: contributo Piano Operativo”.</a:t>
            </a:r>
            <a:endParaRPr lang="it-IT"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3" name="Picture 6" descr="Segno di spunta, si applicano, accettare Icona in Web UI color">
            <a:extLst>
              <a:ext uri="{FF2B5EF4-FFF2-40B4-BE49-F238E27FC236}">
                <a16:creationId xmlns:a16="http://schemas.microsoft.com/office/drawing/2014/main" id="{F080DB0B-ACC3-F469-CA79-9334E8353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779" y="4655300"/>
            <a:ext cx="510892" cy="510892"/>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23">
            <a:extLst>
              <a:ext uri="{FF2B5EF4-FFF2-40B4-BE49-F238E27FC236}">
                <a16:creationId xmlns:a16="http://schemas.microsoft.com/office/drawing/2014/main" id="{FBA06500-5599-8C4F-E509-E1C176364F3C}"/>
              </a:ext>
            </a:extLst>
          </p:cNvPr>
          <p:cNvSpPr txBox="1"/>
          <p:nvPr/>
        </p:nvSpPr>
        <p:spPr>
          <a:xfrm>
            <a:off x="1808055" y="4686079"/>
            <a:ext cx="5263770" cy="400110"/>
          </a:xfrm>
          <a:prstGeom prst="rect">
            <a:avLst/>
          </a:prstGeom>
          <a:solidFill>
            <a:srgbClr val="82D0B8"/>
          </a:solidFill>
        </p:spPr>
        <p:txBody>
          <a:bodyPr wrap="square">
            <a:spAutoFit/>
          </a:bodyPr>
          <a:lstStyle/>
          <a:p>
            <a:pPr algn="just"/>
            <a:r>
              <a:rPr lang="it-IT" sz="2000" b="1" i="1" dirty="0">
                <a:latin typeface="Arial Narrow" panose="020B0606020202030204" pitchFamily="34" charset="0"/>
              </a:rPr>
              <a:t>I casi di esclusione delle proposte</a:t>
            </a:r>
          </a:p>
        </p:txBody>
      </p:sp>
    </p:spTree>
    <p:extLst>
      <p:ext uri="{BB962C8B-B14F-4D97-AF65-F5344CB8AC3E}">
        <p14:creationId xmlns:p14="http://schemas.microsoft.com/office/powerpoint/2010/main" val="304715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5" name="Picture 6" descr="Segno di spunta, si applicano, accettare Icona in Web UI color">
            <a:extLst>
              <a:ext uri="{FF2B5EF4-FFF2-40B4-BE49-F238E27FC236}">
                <a16:creationId xmlns:a16="http://schemas.microsoft.com/office/drawing/2014/main" id="{E5CF9D06-E9A2-C148-1974-57B6C4916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163" y="1401708"/>
            <a:ext cx="510892" cy="510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D405FA85-B2E7-1C64-3F5F-D0086420C70C}"/>
              </a:ext>
            </a:extLst>
          </p:cNvPr>
          <p:cNvSpPr txBox="1">
            <a:spLocks noChangeArrowheads="1"/>
          </p:cNvSpPr>
          <p:nvPr/>
        </p:nvSpPr>
        <p:spPr bwMode="auto">
          <a:xfrm rot="16200000">
            <a:off x="-2535441" y="3109451"/>
            <a:ext cx="5861889"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L’AVVISO PUBBLICO DEL COMUNE DI PISA</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pic>
        <p:nvPicPr>
          <p:cNvPr id="14" name="Immagine 13">
            <a:extLst>
              <a:ext uri="{FF2B5EF4-FFF2-40B4-BE49-F238E27FC236}">
                <a16:creationId xmlns:a16="http://schemas.microsoft.com/office/drawing/2014/main" id="{74541DB1-6A4F-FFDE-C351-084AA35A7B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5666359"/>
            <a:ext cx="336235" cy="336235"/>
          </a:xfrm>
          <a:prstGeom prst="rect">
            <a:avLst/>
          </a:prstGeom>
        </p:spPr>
      </p:pic>
      <p:sp>
        <p:nvSpPr>
          <p:cNvPr id="9" name="CasellaDiTesto 8">
            <a:extLst>
              <a:ext uri="{FF2B5EF4-FFF2-40B4-BE49-F238E27FC236}">
                <a16:creationId xmlns:a16="http://schemas.microsoft.com/office/drawing/2014/main" id="{31C0871D-BD84-89CE-836B-71AC2F2CE2BE}"/>
              </a:ext>
            </a:extLst>
          </p:cNvPr>
          <p:cNvSpPr txBox="1"/>
          <p:nvPr/>
        </p:nvSpPr>
        <p:spPr>
          <a:xfrm>
            <a:off x="2067838" y="1457099"/>
            <a:ext cx="5263770" cy="400110"/>
          </a:xfrm>
          <a:prstGeom prst="rect">
            <a:avLst/>
          </a:prstGeom>
          <a:solidFill>
            <a:srgbClr val="82D0B8"/>
          </a:solidFill>
        </p:spPr>
        <p:txBody>
          <a:bodyPr wrap="square">
            <a:spAutoFit/>
          </a:bodyPr>
          <a:lstStyle/>
          <a:p>
            <a:pPr algn="just"/>
            <a:r>
              <a:rPr lang="it-IT" sz="2000" b="1" i="1" dirty="0">
                <a:latin typeface="Arial Narrow" panose="020B0606020202030204" pitchFamily="34" charset="0"/>
              </a:rPr>
              <a:t>Informazioni generali per la presentazione</a:t>
            </a:r>
          </a:p>
        </p:txBody>
      </p:sp>
      <p:sp>
        <p:nvSpPr>
          <p:cNvPr id="16" name="CasellaDiTesto 15">
            <a:extLst>
              <a:ext uri="{FF2B5EF4-FFF2-40B4-BE49-F238E27FC236}">
                <a16:creationId xmlns:a16="http://schemas.microsoft.com/office/drawing/2014/main" id="{5A72A5C3-2C65-6E14-2016-DDBDA403DC05}"/>
              </a:ext>
            </a:extLst>
          </p:cNvPr>
          <p:cNvSpPr txBox="1"/>
          <p:nvPr/>
        </p:nvSpPr>
        <p:spPr>
          <a:xfrm>
            <a:off x="1014709" y="1969989"/>
            <a:ext cx="7836910" cy="1292213"/>
          </a:xfrm>
          <a:prstGeom prst="rect">
            <a:avLst/>
          </a:prstGeom>
          <a:noFill/>
        </p:spPr>
        <p:txBody>
          <a:bodyPr wrap="square">
            <a:spAutoFit/>
          </a:bodyPr>
          <a:lstStyle/>
          <a:p>
            <a:pPr algn="just">
              <a:lnSpc>
                <a:spcPts val="2400"/>
              </a:lnSpc>
            </a:pPr>
            <a:r>
              <a:rPr lang="it-IT" sz="1600" dirty="0">
                <a:latin typeface="Arial Narrow" panose="020B0606020202030204" pitchFamily="34" charset="0"/>
                <a:ea typeface="Calibri" panose="020F0502020204030204" pitchFamily="34" charset="0"/>
                <a:cs typeface="Times New Roman" panose="02020603050405020304" pitchFamily="18" charset="0"/>
              </a:rPr>
              <a:t>Informazioni e chiarimenti possono essere richiesti contattando il settore Area Vasta e Paesaggio e il Garante dell’Informazione e della Partecipazione scrivendo ai seguenti indirizzi di posta elettronica: </a:t>
            </a:r>
          </a:p>
          <a:p>
            <a:pPr algn="just">
              <a:lnSpc>
                <a:spcPts val="2400"/>
              </a:lnSpc>
            </a:pPr>
            <a:r>
              <a:rPr lang="it-IT" sz="1600" dirty="0">
                <a:solidFill>
                  <a:srgbClr val="006666"/>
                </a:solidFill>
                <a:latin typeface="Arial Narrow" panose="020B0606020202030204" pitchFamily="34" charset="0"/>
                <a:ea typeface="Calibri" panose="020F0502020204030204" pitchFamily="34" charset="0"/>
                <a:cs typeface="Times New Roman" panose="02020603050405020304" pitchFamily="18" charset="0"/>
              </a:rPr>
              <a:t>s.ciabatti@comune.pisa.it </a:t>
            </a:r>
          </a:p>
          <a:p>
            <a:pPr algn="just">
              <a:lnSpc>
                <a:spcPts val="2400"/>
              </a:lnSpc>
            </a:pPr>
            <a:r>
              <a:rPr lang="it-IT" sz="1600" dirty="0">
                <a:solidFill>
                  <a:srgbClr val="006666"/>
                </a:solidFill>
                <a:latin typeface="Arial Narrow" panose="020B0606020202030204" pitchFamily="34" charset="0"/>
                <a:ea typeface="Calibri" panose="020F0502020204030204" pitchFamily="34" charset="0"/>
                <a:cs typeface="Times New Roman" panose="02020603050405020304" pitchFamily="18" charset="0"/>
              </a:rPr>
              <a:t>garantedellacomunicazione@comune.pisa.it </a:t>
            </a:r>
          </a:p>
        </p:txBody>
      </p:sp>
      <p:sp>
        <p:nvSpPr>
          <p:cNvPr id="18" name="CasellaDiTesto 17">
            <a:extLst>
              <a:ext uri="{FF2B5EF4-FFF2-40B4-BE49-F238E27FC236}">
                <a16:creationId xmlns:a16="http://schemas.microsoft.com/office/drawing/2014/main" id="{B3B29D12-F53D-EF0A-5B42-AC734AD29631}"/>
              </a:ext>
            </a:extLst>
          </p:cNvPr>
          <p:cNvSpPr txBox="1"/>
          <p:nvPr/>
        </p:nvSpPr>
        <p:spPr>
          <a:xfrm>
            <a:off x="1014709" y="3396303"/>
            <a:ext cx="7836910" cy="1971886"/>
          </a:xfrm>
          <a:prstGeom prst="rect">
            <a:avLst/>
          </a:prstGeom>
          <a:noFill/>
        </p:spPr>
        <p:txBody>
          <a:bodyPr wrap="square">
            <a:spAutoFit/>
          </a:bodyPr>
          <a:lstStyle/>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L’avviso </a:t>
            </a:r>
            <a:r>
              <a:rPr lang="it-IT" sz="1600" dirty="0">
                <a:latin typeface="Arial Narrow" panose="020B0606020202030204" pitchFamily="34" charset="0"/>
                <a:ea typeface="Calibri" panose="020F0502020204030204" pitchFamily="34" charset="0"/>
                <a:cs typeface="Times New Roman" panose="02020603050405020304" pitchFamily="18" charset="0"/>
              </a:rPr>
              <a:t>Pubblico unitamente al </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documento “</a:t>
            </a:r>
            <a:r>
              <a:rPr lang="it-IT" sz="1600" i="1" dirty="0">
                <a:effectLst/>
                <a:latin typeface="Arial Narrow" panose="020B0606020202030204" pitchFamily="34" charset="0"/>
                <a:ea typeface="Calibri" panose="020F0502020204030204" pitchFamily="34" charset="0"/>
                <a:cs typeface="Times New Roman" panose="02020603050405020304" pitchFamily="18" charset="0"/>
              </a:rPr>
              <a:t>Indicazioni, criteri e direttive per la redazione del Piano Operativo”</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 sono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consultabili sul sito del Comune di Pisa</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 al seguente indirizzo: </a:t>
            </a:r>
            <a:r>
              <a:rPr lang="it-IT" sz="1600" b="1" dirty="0">
                <a:solidFill>
                  <a:srgbClr val="006666"/>
                </a:solidFill>
                <a:latin typeface="Arial Narrow" panose="020B0606020202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https://www.comune.pisa.it/it/ufficio/avviso-pubblico-1</a:t>
            </a:r>
            <a:r>
              <a:rPr lang="it-IT" sz="1600" b="1" dirty="0">
                <a:solidFill>
                  <a:srgbClr val="006666"/>
                </a:solidFill>
                <a:latin typeface="Arial Narrow" panose="020B0606020202030204" pitchFamily="34" charset="0"/>
                <a:cs typeface="Times New Roman" panose="02020603050405020304" pitchFamily="18" charset="0"/>
              </a:rPr>
              <a:t> </a:t>
            </a:r>
            <a:r>
              <a:rPr lang="it-IT" sz="1600" dirty="0">
                <a:effectLst/>
                <a:latin typeface="Arial Narrow" panose="020B0606020202030204" pitchFamily="34" charset="0"/>
                <a:ea typeface="Calibri" panose="020F0502020204030204" pitchFamily="34" charset="0"/>
                <a:cs typeface="Times New Roman" panose="02020603050405020304" pitchFamily="18" charset="0"/>
              </a:rPr>
              <a:t>e nella sezione curata dal Garante </a:t>
            </a:r>
            <a:r>
              <a:rPr lang="it-IT" sz="1600" b="1" dirty="0">
                <a:solidFill>
                  <a:srgbClr val="006666"/>
                </a:solidFill>
                <a:latin typeface="Arial Narrow" panose="020B0606020202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https://www.comune.pisa.it/it/ufficio/piano-operativo-comunale-poc</a:t>
            </a:r>
            <a:r>
              <a:rPr lang="it-IT" sz="1600" b="1" dirty="0">
                <a:solidFill>
                  <a:srgbClr val="006666"/>
                </a:solidFill>
                <a:latin typeface="Arial Narrow" panose="020B0606020202030204" pitchFamily="34" charset="0"/>
                <a:cs typeface="Times New Roman" panose="02020603050405020304" pitchFamily="18" charset="0"/>
              </a:rPr>
              <a:t> </a:t>
            </a:r>
            <a:r>
              <a:rPr lang="it-IT" sz="1600" dirty="0">
                <a:latin typeface="Arial Narrow" panose="020B0606020202030204" pitchFamily="34" charset="0"/>
                <a:ea typeface="Calibri" panose="020F0502020204030204" pitchFamily="34" charset="0"/>
                <a:cs typeface="Times New Roman" panose="02020603050405020304" pitchFamily="18" charset="0"/>
              </a:rPr>
              <a:t>sono disponibili le presentazioni legate al calendario del ciclo di assemblee.</a:t>
            </a:r>
          </a:p>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Ogni documento relativo agli strumenti urbanistici vigenti potrà essere reperito sempre sul sito del Comune nelle sezioni appositamente dedicate.</a:t>
            </a:r>
          </a:p>
        </p:txBody>
      </p:sp>
      <p:sp>
        <p:nvSpPr>
          <p:cNvPr id="20" name="CasellaDiTesto 19">
            <a:extLst>
              <a:ext uri="{FF2B5EF4-FFF2-40B4-BE49-F238E27FC236}">
                <a16:creationId xmlns:a16="http://schemas.microsoft.com/office/drawing/2014/main" id="{5CF4C473-4C74-2AA9-9001-E27F145DDB59}"/>
              </a:ext>
            </a:extLst>
          </p:cNvPr>
          <p:cNvSpPr txBox="1"/>
          <p:nvPr/>
        </p:nvSpPr>
        <p:spPr>
          <a:xfrm>
            <a:off x="1070572" y="5523363"/>
            <a:ext cx="7836910" cy="689484"/>
          </a:xfrm>
          <a:prstGeom prst="rect">
            <a:avLst/>
          </a:prstGeom>
          <a:noFill/>
        </p:spPr>
        <p:txBody>
          <a:bodyPr wrap="square">
            <a:spAutoFit/>
          </a:bodyPr>
          <a:lstStyle/>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Ai sensi della L. 241/90, Responsabile del presente Procedimento è </a:t>
            </a:r>
            <a:r>
              <a:rPr lang="it-IT" sz="1600" b="1" dirty="0">
                <a:effectLst/>
                <a:latin typeface="Arial Narrow" panose="020B0606020202030204" pitchFamily="34" charset="0"/>
                <a:ea typeface="Calibri" panose="020F0502020204030204" pitchFamily="34" charset="0"/>
                <a:cs typeface="Times New Roman" panose="02020603050405020304" pitchFamily="18" charset="0"/>
              </a:rPr>
              <a:t>l’arch. Sandro Ciabatti</a:t>
            </a:r>
            <a:r>
              <a:rPr lang="it-IT" sz="1600" dirty="0">
                <a:latin typeface="Arial Narrow" panose="020B0606020202030204" pitchFamily="34" charset="0"/>
                <a:ea typeface="Calibri" panose="020F0502020204030204" pitchFamily="34" charset="0"/>
                <a:cs typeface="Times New Roman" panose="02020603050405020304" pitchFamily="18" charset="0"/>
              </a:rPr>
              <a:t> </a:t>
            </a:r>
          </a:p>
          <a:p>
            <a:pPr algn="just">
              <a:lnSpc>
                <a:spcPts val="2000"/>
              </a:lnSpc>
              <a:spcAft>
                <a:spcPts val="800"/>
              </a:spcAft>
            </a:pPr>
            <a:r>
              <a:rPr lang="it-IT" sz="1600" dirty="0">
                <a:effectLst/>
                <a:latin typeface="Arial Narrow" panose="020B0606020202030204" pitchFamily="34" charset="0"/>
                <a:ea typeface="Calibri" panose="020F0502020204030204" pitchFamily="34" charset="0"/>
                <a:cs typeface="Times New Roman" panose="02020603050405020304" pitchFamily="18" charset="0"/>
              </a:rPr>
              <a:t>mail: </a:t>
            </a:r>
            <a:r>
              <a:rPr lang="it-IT" sz="1600" dirty="0">
                <a:solidFill>
                  <a:srgbClr val="006666"/>
                </a:solidFill>
                <a:effectLst/>
                <a:latin typeface="Arial Narrow" panose="020B0606020202030204" pitchFamily="34" charset="0"/>
                <a:ea typeface="Calibri" panose="020F0502020204030204" pitchFamily="34" charset="0"/>
                <a:cs typeface="Times New Roman" panose="02020603050405020304" pitchFamily="18" charset="0"/>
              </a:rPr>
              <a:t>s.ciabatti@comune.pisa.it.</a:t>
            </a:r>
          </a:p>
        </p:txBody>
      </p:sp>
    </p:spTree>
    <p:extLst>
      <p:ext uri="{BB962C8B-B14F-4D97-AF65-F5344CB8AC3E}">
        <p14:creationId xmlns:p14="http://schemas.microsoft.com/office/powerpoint/2010/main" val="330177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5" name="Freccia a pentagono 4">
            <a:extLst>
              <a:ext uri="{FF2B5EF4-FFF2-40B4-BE49-F238E27FC236}">
                <a16:creationId xmlns:a16="http://schemas.microsoft.com/office/drawing/2014/main" id="{10512F9B-927A-7233-D29D-22C28908CE0E}"/>
              </a:ext>
            </a:extLst>
          </p:cNvPr>
          <p:cNvSpPr/>
          <p:nvPr/>
        </p:nvSpPr>
        <p:spPr>
          <a:xfrm>
            <a:off x="928490" y="1251150"/>
            <a:ext cx="7963728" cy="692204"/>
          </a:xfrm>
          <a:prstGeom prst="homePlat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6666"/>
              </a:solidFill>
            </a:endParaRPr>
          </a:p>
        </p:txBody>
      </p:sp>
      <p:pic>
        <p:nvPicPr>
          <p:cNvPr id="10" name="Immagine 9">
            <a:extLst>
              <a:ext uri="{FF2B5EF4-FFF2-40B4-BE49-F238E27FC236}">
                <a16:creationId xmlns:a16="http://schemas.microsoft.com/office/drawing/2014/main" id="{4229B2AC-FFF6-CA46-354A-CCD2F4A6209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709140">
            <a:off x="1094146" y="1429135"/>
            <a:ext cx="336235" cy="336235"/>
          </a:xfrm>
          <a:prstGeom prst="rect">
            <a:avLst/>
          </a:prstGeom>
        </p:spPr>
      </p:pic>
      <p:sp>
        <p:nvSpPr>
          <p:cNvPr id="14" name="Rettangolo 13">
            <a:extLst>
              <a:ext uri="{FF2B5EF4-FFF2-40B4-BE49-F238E27FC236}">
                <a16:creationId xmlns:a16="http://schemas.microsoft.com/office/drawing/2014/main" id="{D8A257DF-90D7-A677-F4B2-DA8AF847B365}"/>
              </a:ext>
            </a:extLst>
          </p:cNvPr>
          <p:cNvSpPr/>
          <p:nvPr/>
        </p:nvSpPr>
        <p:spPr>
          <a:xfrm>
            <a:off x="1499652" y="1259412"/>
            <a:ext cx="7488951" cy="954107"/>
          </a:xfrm>
          <a:prstGeom prst="rect">
            <a:avLst/>
          </a:prstGeom>
          <a:noFill/>
        </p:spPr>
        <p:txBody>
          <a:bodyPr wrap="square">
            <a:spAutoFit/>
          </a:bodyPr>
          <a:lstStyle/>
          <a:p>
            <a:r>
              <a:rPr lang="it-IT" altLang="it-IT" sz="2000" b="1" dirty="0">
                <a:solidFill>
                  <a:schemeClr val="bg1"/>
                </a:solidFill>
                <a:latin typeface="Arial Narrow" panose="020B0606020202030204" pitchFamily="34" charset="0"/>
              </a:rPr>
              <a:t>4. IL DOCUMENTO GUIDA </a:t>
            </a:r>
          </a:p>
          <a:p>
            <a:r>
              <a:rPr lang="it-IT" altLang="it-IT" b="1" dirty="0">
                <a:solidFill>
                  <a:schemeClr val="bg1"/>
                </a:solidFill>
                <a:latin typeface="Arial Narrow" panose="020B0606020202030204" pitchFamily="34" charset="0"/>
              </a:rPr>
              <a:t>«</a:t>
            </a:r>
            <a:r>
              <a:rPr lang="it-IT" i="1" dirty="0">
                <a:solidFill>
                  <a:schemeClr val="bg1"/>
                </a:solidFill>
                <a:latin typeface="Arial Narrow" panose="020B0606020202030204" pitchFamily="34" charset="0"/>
              </a:rPr>
              <a:t>Indicazioni, criteri e direttive per la redazione del Piano Operativo Comunale» Comunale</a:t>
            </a:r>
            <a:endParaRPr lang="it-IT" dirty="0">
              <a:solidFill>
                <a:schemeClr val="bg1"/>
              </a:solidFill>
              <a:latin typeface="Arial Narrow" panose="020B0606020202030204" pitchFamily="34" charset="0"/>
            </a:endParaRPr>
          </a:p>
        </p:txBody>
      </p:sp>
      <p:pic>
        <p:nvPicPr>
          <p:cNvPr id="15" name="Immagine 14">
            <a:extLst>
              <a:ext uri="{FF2B5EF4-FFF2-40B4-BE49-F238E27FC236}">
                <a16:creationId xmlns:a16="http://schemas.microsoft.com/office/drawing/2014/main" id="{9F52AEC7-0E21-E0D1-2257-483C015AF0BA}"/>
              </a:ext>
            </a:extLst>
          </p:cNvPr>
          <p:cNvPicPr>
            <a:picLocks noChangeAspect="1"/>
          </p:cNvPicPr>
          <p:nvPr/>
        </p:nvPicPr>
        <p:blipFill rotWithShape="1">
          <a:blip r:embed="rId4"/>
          <a:srcRect l="33368" t="18432" r="34446" b="14702"/>
          <a:stretch/>
        </p:blipFill>
        <p:spPr>
          <a:xfrm>
            <a:off x="964519" y="2043806"/>
            <a:ext cx="3945835" cy="4611105"/>
          </a:xfrm>
          <a:prstGeom prst="rect">
            <a:avLst/>
          </a:prstGeom>
          <a:ln>
            <a:solidFill>
              <a:schemeClr val="bg1">
                <a:lumMod val="65000"/>
              </a:schemeClr>
            </a:solidFill>
          </a:ln>
        </p:spPr>
      </p:pic>
      <p:sp>
        <p:nvSpPr>
          <p:cNvPr id="18" name="CasellaDiTesto 17">
            <a:extLst>
              <a:ext uri="{FF2B5EF4-FFF2-40B4-BE49-F238E27FC236}">
                <a16:creationId xmlns:a16="http://schemas.microsoft.com/office/drawing/2014/main" id="{CEAA14AA-EC6C-3D88-2AD6-C1E85C5C1D0E}"/>
              </a:ext>
            </a:extLst>
          </p:cNvPr>
          <p:cNvSpPr txBox="1"/>
          <p:nvPr/>
        </p:nvSpPr>
        <p:spPr>
          <a:xfrm>
            <a:off x="5065996" y="2123646"/>
            <a:ext cx="3941265" cy="1289712"/>
          </a:xfrm>
          <a:prstGeom prst="rect">
            <a:avLst/>
          </a:prstGeom>
          <a:noFill/>
        </p:spPr>
        <p:txBody>
          <a:bodyPr wrap="square">
            <a:spAutoFit/>
          </a:bodyPr>
          <a:lstStyle/>
          <a:p>
            <a:pPr algn="just">
              <a:lnSpc>
                <a:spcPts val="1900"/>
              </a:lnSpc>
            </a:pPr>
            <a:r>
              <a:rPr lang="it-IT" sz="1400" dirty="0">
                <a:effectLst/>
                <a:latin typeface="Arial Narrow" panose="020B0606020202030204" pitchFamily="34" charset="0"/>
                <a:ea typeface="Calibri" panose="020F0502020204030204" pitchFamily="34" charset="0"/>
                <a:cs typeface="Times New Roman" panose="02020603050405020304" pitchFamily="18" charset="0"/>
              </a:rPr>
              <a:t>ha lo scopo di riassumere ed evidenziare gli obiettivi, le strategie del Piano Strutturale Intercomunale oltre a comporre il quadro degli indirizzi rivolti al Piano Operativo al fine di orientare le proposte da valutare nell’ambito del processo di formazione la formazione del P.O. </a:t>
            </a:r>
          </a:p>
        </p:txBody>
      </p:sp>
      <p:sp>
        <p:nvSpPr>
          <p:cNvPr id="20" name="CasellaDiTesto 19">
            <a:extLst>
              <a:ext uri="{FF2B5EF4-FFF2-40B4-BE49-F238E27FC236}">
                <a16:creationId xmlns:a16="http://schemas.microsoft.com/office/drawing/2014/main" id="{115F821C-BDC8-E34A-52EF-A9A0C2EF3FF4}"/>
              </a:ext>
            </a:extLst>
          </p:cNvPr>
          <p:cNvSpPr txBox="1"/>
          <p:nvPr/>
        </p:nvSpPr>
        <p:spPr>
          <a:xfrm>
            <a:off x="4950953" y="3740345"/>
            <a:ext cx="3941265" cy="1289712"/>
          </a:xfrm>
          <a:prstGeom prst="rect">
            <a:avLst/>
          </a:prstGeom>
          <a:noFill/>
        </p:spPr>
        <p:txBody>
          <a:bodyPr wrap="square">
            <a:spAutoFit/>
          </a:bodyPr>
          <a:lstStyle/>
          <a:p>
            <a:pPr algn="just">
              <a:lnSpc>
                <a:spcPts val="1900"/>
              </a:lnSpc>
            </a:pPr>
            <a:r>
              <a:rPr lang="it-IT" sz="1400" dirty="0">
                <a:effectLst/>
                <a:latin typeface="Arial Narrow" panose="020B0606020202030204" pitchFamily="34" charset="0"/>
                <a:ea typeface="Calibri" panose="020F0502020204030204" pitchFamily="34" charset="0"/>
              </a:rPr>
              <a:t>si pone come un ulteriore strumento per </a:t>
            </a:r>
            <a:r>
              <a:rPr lang="it-IT" sz="1400" b="1" dirty="0">
                <a:effectLst/>
                <a:latin typeface="Arial Narrow" panose="020B0606020202030204" pitchFamily="34" charset="0"/>
                <a:ea typeface="Calibri" panose="020F0502020204030204" pitchFamily="34" charset="0"/>
              </a:rPr>
              <a:t>diffondere la conoscenza dei contenuti del Piano Strutturale Intercomunale, </a:t>
            </a:r>
            <a:r>
              <a:rPr lang="it-IT" sz="1400" dirty="0">
                <a:effectLst/>
                <a:latin typeface="Arial Narrow" panose="020B0606020202030204" pitchFamily="34" charset="0"/>
                <a:ea typeface="Calibri" panose="020F0502020204030204" pitchFamily="34" charset="0"/>
              </a:rPr>
              <a:t>sulla base del quale poter misurare la fattibilità tecnica e la sostenibilità economica di proposte nel primo quinquennio di validità del Piano Operativo.</a:t>
            </a:r>
            <a:endParaRPr lang="it-IT" sz="1400" dirty="0">
              <a:latin typeface="Arial Narrow" panose="020B0606020202030204" pitchFamily="34" charset="0"/>
            </a:endParaRPr>
          </a:p>
        </p:txBody>
      </p:sp>
      <p:sp>
        <p:nvSpPr>
          <p:cNvPr id="22" name="CasellaDiTesto 21">
            <a:extLst>
              <a:ext uri="{FF2B5EF4-FFF2-40B4-BE49-F238E27FC236}">
                <a16:creationId xmlns:a16="http://schemas.microsoft.com/office/drawing/2014/main" id="{47FDBD53-2A92-A51E-EDCF-96069C9462A6}"/>
              </a:ext>
            </a:extLst>
          </p:cNvPr>
          <p:cNvSpPr txBox="1"/>
          <p:nvPr/>
        </p:nvSpPr>
        <p:spPr>
          <a:xfrm>
            <a:off x="5021072" y="5357044"/>
            <a:ext cx="3941265" cy="1289712"/>
          </a:xfrm>
          <a:prstGeom prst="rect">
            <a:avLst/>
          </a:prstGeom>
          <a:noFill/>
        </p:spPr>
        <p:txBody>
          <a:bodyPr wrap="square">
            <a:spAutoFit/>
          </a:bodyPr>
          <a:lstStyle/>
          <a:p>
            <a:pPr algn="just">
              <a:lnSpc>
                <a:spcPts val="1900"/>
              </a:lnSpc>
            </a:pPr>
            <a:r>
              <a:rPr lang="it-IT" sz="1400" dirty="0">
                <a:effectLst/>
                <a:latin typeface="Arial Narrow" panose="020B0606020202030204" pitchFamily="34" charset="0"/>
                <a:ea typeface="Calibri" panose="020F0502020204030204" pitchFamily="34" charset="0"/>
              </a:rPr>
              <a:t>vuole costituire un ausilio ad una prima fase di partecipazione per guidare l’Amministrazione Comunale nelle scelte operative di una pianificazione urbanistica </a:t>
            </a:r>
            <a:r>
              <a:rPr lang="it-IT" sz="1400" b="1" dirty="0">
                <a:effectLst/>
                <a:latin typeface="Arial Narrow" panose="020B0606020202030204" pitchFamily="34" charset="0"/>
                <a:ea typeface="Calibri" panose="020F0502020204030204" pitchFamily="34" charset="0"/>
              </a:rPr>
              <a:t>che prenda le mosse dalle reali e contingenti esigenze del territorio.</a:t>
            </a:r>
            <a:endParaRPr lang="it-IT" sz="1400" b="1" dirty="0">
              <a:latin typeface="Arial Narrow" panose="020B0606020202030204" pitchFamily="34" charset="0"/>
            </a:endParaRPr>
          </a:p>
        </p:txBody>
      </p:sp>
      <p:pic>
        <p:nvPicPr>
          <p:cNvPr id="23" name="Picture 6" descr="Segno di spunta, si applicano, accettare Icona in Web UI color">
            <a:extLst>
              <a:ext uri="{FF2B5EF4-FFF2-40B4-BE49-F238E27FC236}">
                <a16:creationId xmlns:a16="http://schemas.microsoft.com/office/drawing/2014/main" id="{68A95085-DFDA-F4C2-3D9B-D9811F4A8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514" y="2304334"/>
            <a:ext cx="392482" cy="3924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Segno di spunta, si applicano, accettare Icona in Web UI color">
            <a:extLst>
              <a:ext uri="{FF2B5EF4-FFF2-40B4-BE49-F238E27FC236}">
                <a16:creationId xmlns:a16="http://schemas.microsoft.com/office/drawing/2014/main" id="{1D80C463-3697-6590-83D0-D3F362108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184" y="3768703"/>
            <a:ext cx="392482" cy="3924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Segno di spunta, si applicano, accettare Icona in Web UI color">
            <a:extLst>
              <a:ext uri="{FF2B5EF4-FFF2-40B4-BE49-F238E27FC236}">
                <a16:creationId xmlns:a16="http://schemas.microsoft.com/office/drawing/2014/main" id="{0F729BF7-CAE9-2C44-F67C-169EDB254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102" y="5410609"/>
            <a:ext cx="392482" cy="39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FILIERA STRATEGICA DEL PSI </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1779306" y="1188857"/>
            <a:ext cx="2593936" cy="338554"/>
          </a:xfrm>
          <a:prstGeom prst="rect">
            <a:avLst/>
          </a:prstGeom>
          <a:noFill/>
        </p:spPr>
        <p:txBody>
          <a:bodyPr wrap="square" rtlCol="0">
            <a:spAutoFit/>
          </a:bodyPr>
          <a:lstStyle/>
          <a:p>
            <a:pPr algn="just"/>
            <a:r>
              <a:rPr lang="it-IT" sz="1600" b="1" dirty="0">
                <a:solidFill>
                  <a:srgbClr val="006666"/>
                </a:solidFill>
                <a:latin typeface="Arial Narrow" panose="020B0606020202030204" pitchFamily="34" charset="0"/>
              </a:rPr>
              <a:t>ART. 57 Disciplina di Piano</a:t>
            </a:r>
          </a:p>
        </p:txBody>
      </p:sp>
      <p:grpSp>
        <p:nvGrpSpPr>
          <p:cNvPr id="14" name="Gruppo 13">
            <a:extLst>
              <a:ext uri="{FF2B5EF4-FFF2-40B4-BE49-F238E27FC236}">
                <a16:creationId xmlns:a16="http://schemas.microsoft.com/office/drawing/2014/main" id="{0EB77D7D-0AC9-315E-2BD4-31452CFB35A8}"/>
              </a:ext>
            </a:extLst>
          </p:cNvPr>
          <p:cNvGrpSpPr/>
          <p:nvPr/>
        </p:nvGrpSpPr>
        <p:grpSpPr>
          <a:xfrm>
            <a:off x="983934" y="1639251"/>
            <a:ext cx="3514973" cy="1169551"/>
            <a:chOff x="983934" y="1861677"/>
            <a:chExt cx="3514973" cy="1169551"/>
          </a:xfrm>
        </p:grpSpPr>
        <p:sp>
          <p:nvSpPr>
            <p:cNvPr id="15" name="CasellaDiTesto 14">
              <a:extLst>
                <a:ext uri="{FF2B5EF4-FFF2-40B4-BE49-F238E27FC236}">
                  <a16:creationId xmlns:a16="http://schemas.microsoft.com/office/drawing/2014/main" id="{A126411C-755E-F103-B219-797601D57D18}"/>
                </a:ext>
              </a:extLst>
            </p:cNvPr>
            <p:cNvSpPr txBox="1"/>
            <p:nvPr/>
          </p:nvSpPr>
          <p:spPr>
            <a:xfrm>
              <a:off x="1433379" y="1861677"/>
              <a:ext cx="3065528" cy="1169551"/>
            </a:xfrm>
            <a:prstGeom prst="rect">
              <a:avLst/>
            </a:prstGeom>
            <a:noFill/>
          </p:spPr>
          <p:txBody>
            <a:bodyPr wrap="square" rtlCol="0">
              <a:spAutoFit/>
            </a:bodyPr>
            <a:lstStyle/>
            <a:p>
              <a:pPr algn="just"/>
              <a:r>
                <a:rPr lang="it-IT" sz="1400" dirty="0">
                  <a:latin typeface="Arial Narrow" panose="020B0606020202030204" pitchFamily="34" charset="0"/>
                </a:rPr>
                <a:t>Valorizzare la risorse di rango e le capacità dei due territori per rafforzarne la competitività in una dimensione di sviluppo internazionale in un quadro sostenibilità ambientale ed economica.</a:t>
              </a:r>
            </a:p>
          </p:txBody>
        </p:sp>
        <p:grpSp>
          <p:nvGrpSpPr>
            <p:cNvPr id="16" name="Gruppo 15">
              <a:extLst>
                <a:ext uri="{FF2B5EF4-FFF2-40B4-BE49-F238E27FC236}">
                  <a16:creationId xmlns:a16="http://schemas.microsoft.com/office/drawing/2014/main" id="{835062EB-DAA2-CEB2-5D5A-860DAFA3ED56}"/>
                </a:ext>
              </a:extLst>
            </p:cNvPr>
            <p:cNvGrpSpPr/>
            <p:nvPr/>
          </p:nvGrpSpPr>
          <p:grpSpPr>
            <a:xfrm>
              <a:off x="983934" y="2069362"/>
              <a:ext cx="384594" cy="401112"/>
              <a:chOff x="1197071" y="1921958"/>
              <a:chExt cx="384594" cy="401112"/>
            </a:xfrm>
          </p:grpSpPr>
          <p:sp>
            <p:nvSpPr>
              <p:cNvPr id="17" name="Ovale 16">
                <a:extLst>
                  <a:ext uri="{FF2B5EF4-FFF2-40B4-BE49-F238E27FC236}">
                    <a16:creationId xmlns:a16="http://schemas.microsoft.com/office/drawing/2014/main" id="{D8DA62BC-31B1-BBF2-1DB4-233B825B9FF7}"/>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18" name="CasellaDiTesto 17">
                <a:extLst>
                  <a:ext uri="{FF2B5EF4-FFF2-40B4-BE49-F238E27FC236}">
                    <a16:creationId xmlns:a16="http://schemas.microsoft.com/office/drawing/2014/main" id="{B2DC5632-3B4E-6110-3AB7-8C3C30A4B543}"/>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1</a:t>
                </a:r>
              </a:p>
            </p:txBody>
          </p:sp>
        </p:grpSp>
      </p:grpSp>
      <p:grpSp>
        <p:nvGrpSpPr>
          <p:cNvPr id="19" name="Gruppo 18">
            <a:extLst>
              <a:ext uri="{FF2B5EF4-FFF2-40B4-BE49-F238E27FC236}">
                <a16:creationId xmlns:a16="http://schemas.microsoft.com/office/drawing/2014/main" id="{291F5088-9182-B8EE-95D7-F2ED5E423186}"/>
              </a:ext>
            </a:extLst>
          </p:cNvPr>
          <p:cNvGrpSpPr/>
          <p:nvPr/>
        </p:nvGrpSpPr>
        <p:grpSpPr>
          <a:xfrm>
            <a:off x="1048785" y="3311211"/>
            <a:ext cx="3514973" cy="954107"/>
            <a:chOff x="1048785" y="3311207"/>
            <a:chExt cx="3514973" cy="954107"/>
          </a:xfrm>
        </p:grpSpPr>
        <p:sp>
          <p:nvSpPr>
            <p:cNvPr id="20" name="CasellaDiTesto 19">
              <a:extLst>
                <a:ext uri="{FF2B5EF4-FFF2-40B4-BE49-F238E27FC236}">
                  <a16:creationId xmlns:a16="http://schemas.microsoft.com/office/drawing/2014/main" id="{1D7B9FB2-11DE-C3EE-CC0F-22EF10CEAAC3}"/>
                </a:ext>
              </a:extLst>
            </p:cNvPr>
            <p:cNvSpPr txBox="1"/>
            <p:nvPr/>
          </p:nvSpPr>
          <p:spPr>
            <a:xfrm>
              <a:off x="1498230" y="3311207"/>
              <a:ext cx="3065528" cy="954107"/>
            </a:xfrm>
            <a:prstGeom prst="rect">
              <a:avLst/>
            </a:prstGeom>
            <a:noFill/>
          </p:spPr>
          <p:txBody>
            <a:bodyPr wrap="square" rtlCol="0">
              <a:spAutoFit/>
            </a:bodyPr>
            <a:lstStyle/>
            <a:p>
              <a:pPr algn="just"/>
              <a:r>
                <a:rPr lang="it-IT" sz="1400" dirty="0">
                  <a:latin typeface="Arial Narrow" panose="020B0606020202030204" pitchFamily="34" charset="0"/>
                </a:rPr>
                <a:t>Mettere a sistema i valori, le eccellenze e le opportunità presenti sul territorio in un quadro sostenibilità ambientale ed economica.</a:t>
              </a:r>
            </a:p>
          </p:txBody>
        </p:sp>
        <p:grpSp>
          <p:nvGrpSpPr>
            <p:cNvPr id="21" name="Gruppo 20">
              <a:extLst>
                <a:ext uri="{FF2B5EF4-FFF2-40B4-BE49-F238E27FC236}">
                  <a16:creationId xmlns:a16="http://schemas.microsoft.com/office/drawing/2014/main" id="{D31FF15B-5ABA-EFFC-E895-80FDE8D77C0E}"/>
                </a:ext>
              </a:extLst>
            </p:cNvPr>
            <p:cNvGrpSpPr/>
            <p:nvPr/>
          </p:nvGrpSpPr>
          <p:grpSpPr>
            <a:xfrm>
              <a:off x="1048785" y="3444750"/>
              <a:ext cx="384594" cy="401112"/>
              <a:chOff x="1197071" y="1921958"/>
              <a:chExt cx="384594" cy="401112"/>
            </a:xfrm>
          </p:grpSpPr>
          <p:sp>
            <p:nvSpPr>
              <p:cNvPr id="22" name="Ovale 21">
                <a:extLst>
                  <a:ext uri="{FF2B5EF4-FFF2-40B4-BE49-F238E27FC236}">
                    <a16:creationId xmlns:a16="http://schemas.microsoft.com/office/drawing/2014/main" id="{39069865-5E90-D0A3-B2DE-9CBC4441D60B}"/>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23" name="CasellaDiTesto 22">
                <a:extLst>
                  <a:ext uri="{FF2B5EF4-FFF2-40B4-BE49-F238E27FC236}">
                    <a16:creationId xmlns:a16="http://schemas.microsoft.com/office/drawing/2014/main" id="{D3B86A11-CFE3-02D8-4A2A-8D1BC63B62EA}"/>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2</a:t>
                </a:r>
              </a:p>
            </p:txBody>
          </p:sp>
        </p:grpSp>
      </p:grpSp>
      <p:grpSp>
        <p:nvGrpSpPr>
          <p:cNvPr id="24" name="Gruppo 23">
            <a:extLst>
              <a:ext uri="{FF2B5EF4-FFF2-40B4-BE49-F238E27FC236}">
                <a16:creationId xmlns:a16="http://schemas.microsoft.com/office/drawing/2014/main" id="{6CA8C9A7-EDFB-E52A-18B3-96989543DAD8}"/>
              </a:ext>
            </a:extLst>
          </p:cNvPr>
          <p:cNvGrpSpPr/>
          <p:nvPr/>
        </p:nvGrpSpPr>
        <p:grpSpPr>
          <a:xfrm>
            <a:off x="1057624" y="4820269"/>
            <a:ext cx="3506134" cy="1169551"/>
            <a:chOff x="1205910" y="3751240"/>
            <a:chExt cx="3506134" cy="1169551"/>
          </a:xfrm>
        </p:grpSpPr>
        <p:sp>
          <p:nvSpPr>
            <p:cNvPr id="25" name="CasellaDiTesto 24">
              <a:extLst>
                <a:ext uri="{FF2B5EF4-FFF2-40B4-BE49-F238E27FC236}">
                  <a16:creationId xmlns:a16="http://schemas.microsoft.com/office/drawing/2014/main" id="{B156AF0D-7CA9-6C5F-EBE6-CE89591BB880}"/>
                </a:ext>
              </a:extLst>
            </p:cNvPr>
            <p:cNvSpPr txBox="1"/>
            <p:nvPr/>
          </p:nvSpPr>
          <p:spPr>
            <a:xfrm>
              <a:off x="1646516" y="3751240"/>
              <a:ext cx="3065528" cy="1169551"/>
            </a:xfrm>
            <a:prstGeom prst="rect">
              <a:avLst/>
            </a:prstGeom>
            <a:noFill/>
          </p:spPr>
          <p:txBody>
            <a:bodyPr wrap="square" rtlCol="0">
              <a:spAutoFit/>
            </a:bodyPr>
            <a:lstStyle/>
            <a:p>
              <a:pPr algn="just"/>
              <a:r>
                <a:rPr lang="it-IT" sz="1400" dirty="0">
                  <a:latin typeface="Arial Narrow" panose="020B0606020202030204" pitchFamily="34" charset="0"/>
                </a:rPr>
                <a:t>Attuare una programmazione territoriale ed urbanistica coordinata fondata sul riequilibrio, la tutela del paesaggio e delle risorse ambientali, il contenimento del consumo di suolo e il governo dei rischi.</a:t>
              </a:r>
            </a:p>
          </p:txBody>
        </p:sp>
        <p:grpSp>
          <p:nvGrpSpPr>
            <p:cNvPr id="26" name="Gruppo 25">
              <a:extLst>
                <a:ext uri="{FF2B5EF4-FFF2-40B4-BE49-F238E27FC236}">
                  <a16:creationId xmlns:a16="http://schemas.microsoft.com/office/drawing/2014/main" id="{372D13B8-40C9-D2DD-4407-608151FDE7CB}"/>
                </a:ext>
              </a:extLst>
            </p:cNvPr>
            <p:cNvGrpSpPr/>
            <p:nvPr/>
          </p:nvGrpSpPr>
          <p:grpSpPr>
            <a:xfrm>
              <a:off x="1205910" y="4068863"/>
              <a:ext cx="384594" cy="401112"/>
              <a:chOff x="1197071" y="1921958"/>
              <a:chExt cx="384594" cy="401112"/>
            </a:xfrm>
          </p:grpSpPr>
          <p:sp>
            <p:nvSpPr>
              <p:cNvPr id="27" name="Ovale 26">
                <a:extLst>
                  <a:ext uri="{FF2B5EF4-FFF2-40B4-BE49-F238E27FC236}">
                    <a16:creationId xmlns:a16="http://schemas.microsoft.com/office/drawing/2014/main" id="{8AD8B2B2-7982-8D74-EF26-3F7EF2593DC0}"/>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28" name="CasellaDiTesto 27">
                <a:extLst>
                  <a:ext uri="{FF2B5EF4-FFF2-40B4-BE49-F238E27FC236}">
                    <a16:creationId xmlns:a16="http://schemas.microsoft.com/office/drawing/2014/main" id="{1F70AB7D-35E6-5B89-97A5-678944381EF8}"/>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3</a:t>
                </a:r>
              </a:p>
            </p:txBody>
          </p:sp>
        </p:grpSp>
      </p:grpSp>
      <p:grpSp>
        <p:nvGrpSpPr>
          <p:cNvPr id="29" name="Gruppo 28">
            <a:extLst>
              <a:ext uri="{FF2B5EF4-FFF2-40B4-BE49-F238E27FC236}">
                <a16:creationId xmlns:a16="http://schemas.microsoft.com/office/drawing/2014/main" id="{BA668337-36EB-ABCE-47E0-9389C9F2D1BE}"/>
              </a:ext>
            </a:extLst>
          </p:cNvPr>
          <p:cNvGrpSpPr/>
          <p:nvPr/>
        </p:nvGrpSpPr>
        <p:grpSpPr>
          <a:xfrm>
            <a:off x="4770759" y="1299150"/>
            <a:ext cx="3448957" cy="1452282"/>
            <a:chOff x="4498907" y="1299150"/>
            <a:chExt cx="3448957" cy="1452282"/>
          </a:xfrm>
        </p:grpSpPr>
        <p:sp>
          <p:nvSpPr>
            <p:cNvPr id="30" name="CasellaDiTesto 29">
              <a:extLst>
                <a:ext uri="{FF2B5EF4-FFF2-40B4-BE49-F238E27FC236}">
                  <a16:creationId xmlns:a16="http://schemas.microsoft.com/office/drawing/2014/main" id="{9E95637D-C260-372E-2AA7-7BB14D4D31F6}"/>
                </a:ext>
              </a:extLst>
            </p:cNvPr>
            <p:cNvSpPr txBox="1"/>
            <p:nvPr/>
          </p:nvSpPr>
          <p:spPr>
            <a:xfrm>
              <a:off x="4557574" y="1453002"/>
              <a:ext cx="931898" cy="646331"/>
            </a:xfrm>
            <a:prstGeom prst="rect">
              <a:avLst/>
            </a:prstGeom>
            <a:noFill/>
          </p:spPr>
          <p:txBody>
            <a:bodyPr wrap="square" rtlCol="0">
              <a:spAutoFit/>
            </a:bodyPr>
            <a:lstStyle/>
            <a:p>
              <a:pPr algn="ctr"/>
              <a:r>
                <a:rPr lang="it-IT" sz="1200" b="1" dirty="0">
                  <a:solidFill>
                    <a:srgbClr val="006666"/>
                  </a:solidFill>
                  <a:latin typeface="Arial Narrow" panose="020B0606020202030204" pitchFamily="34" charset="0"/>
                </a:rPr>
                <a:t>3</a:t>
              </a:r>
            </a:p>
            <a:p>
              <a:pPr algn="ctr"/>
              <a:r>
                <a:rPr lang="it-IT" sz="1200" dirty="0">
                  <a:solidFill>
                    <a:srgbClr val="006666"/>
                  </a:solidFill>
                  <a:latin typeface="Arial Narrow" panose="020B0606020202030204" pitchFamily="34" charset="0"/>
                </a:rPr>
                <a:t>OBIETTIVI SPECIFICI</a:t>
              </a:r>
            </a:p>
          </p:txBody>
        </p:sp>
        <p:sp>
          <p:nvSpPr>
            <p:cNvPr id="31" name="CasellaDiTesto 30">
              <a:extLst>
                <a:ext uri="{FF2B5EF4-FFF2-40B4-BE49-F238E27FC236}">
                  <a16:creationId xmlns:a16="http://schemas.microsoft.com/office/drawing/2014/main" id="{04FBB5FE-E6D4-C2D3-F8BA-E918178FE37A}"/>
                </a:ext>
              </a:extLst>
            </p:cNvPr>
            <p:cNvSpPr txBox="1"/>
            <p:nvPr/>
          </p:nvSpPr>
          <p:spPr>
            <a:xfrm>
              <a:off x="5410162" y="1340340"/>
              <a:ext cx="384594" cy="307777"/>
            </a:xfrm>
            <a:prstGeom prst="rect">
              <a:avLst/>
            </a:prstGeom>
            <a:noFill/>
          </p:spPr>
          <p:txBody>
            <a:bodyPr wrap="square" rtlCol="0">
              <a:spAutoFit/>
            </a:bodyPr>
            <a:lstStyle/>
            <a:p>
              <a:pPr algn="just"/>
              <a:r>
                <a:rPr lang="it-IT" sz="1400" dirty="0">
                  <a:latin typeface="Arial Narrow" panose="020B0606020202030204" pitchFamily="34" charset="0"/>
                </a:rPr>
                <a:t>1a</a:t>
              </a:r>
            </a:p>
          </p:txBody>
        </p:sp>
        <p:sp>
          <p:nvSpPr>
            <p:cNvPr id="32" name="CasellaDiTesto 31">
              <a:extLst>
                <a:ext uri="{FF2B5EF4-FFF2-40B4-BE49-F238E27FC236}">
                  <a16:creationId xmlns:a16="http://schemas.microsoft.com/office/drawing/2014/main" id="{5FB0F9D8-9EA5-07DB-6F81-1C1921817CE2}"/>
                </a:ext>
              </a:extLst>
            </p:cNvPr>
            <p:cNvSpPr txBox="1"/>
            <p:nvPr/>
          </p:nvSpPr>
          <p:spPr>
            <a:xfrm>
              <a:off x="5410162" y="1738160"/>
              <a:ext cx="384594" cy="307777"/>
            </a:xfrm>
            <a:prstGeom prst="rect">
              <a:avLst/>
            </a:prstGeom>
            <a:noFill/>
          </p:spPr>
          <p:txBody>
            <a:bodyPr wrap="square" rtlCol="0">
              <a:spAutoFit/>
            </a:bodyPr>
            <a:lstStyle/>
            <a:p>
              <a:pPr algn="just"/>
              <a:r>
                <a:rPr lang="it-IT" sz="1400" dirty="0">
                  <a:latin typeface="Arial Narrow" panose="020B0606020202030204" pitchFamily="34" charset="0"/>
                </a:rPr>
                <a:t>1b</a:t>
              </a:r>
            </a:p>
          </p:txBody>
        </p:sp>
        <p:sp>
          <p:nvSpPr>
            <p:cNvPr id="33" name="CasellaDiTesto 32">
              <a:extLst>
                <a:ext uri="{FF2B5EF4-FFF2-40B4-BE49-F238E27FC236}">
                  <a16:creationId xmlns:a16="http://schemas.microsoft.com/office/drawing/2014/main" id="{2DF5D079-2553-F03B-34BB-C3265CAAE16E}"/>
                </a:ext>
              </a:extLst>
            </p:cNvPr>
            <p:cNvSpPr txBox="1"/>
            <p:nvPr/>
          </p:nvSpPr>
          <p:spPr>
            <a:xfrm>
              <a:off x="5422037" y="2168932"/>
              <a:ext cx="384594" cy="307777"/>
            </a:xfrm>
            <a:prstGeom prst="rect">
              <a:avLst/>
            </a:prstGeom>
            <a:noFill/>
          </p:spPr>
          <p:txBody>
            <a:bodyPr wrap="square" rtlCol="0">
              <a:spAutoFit/>
            </a:bodyPr>
            <a:lstStyle/>
            <a:p>
              <a:pPr algn="just"/>
              <a:r>
                <a:rPr lang="it-IT" sz="1400" dirty="0">
                  <a:latin typeface="Arial Narrow" panose="020B0606020202030204" pitchFamily="34" charset="0"/>
                </a:rPr>
                <a:t>1c</a:t>
              </a:r>
            </a:p>
          </p:txBody>
        </p:sp>
        <p:sp>
          <p:nvSpPr>
            <p:cNvPr id="34" name="Parentesi graffa aperta 33">
              <a:extLst>
                <a:ext uri="{FF2B5EF4-FFF2-40B4-BE49-F238E27FC236}">
                  <a16:creationId xmlns:a16="http://schemas.microsoft.com/office/drawing/2014/main" id="{67C69185-F727-6E7C-5543-9E6C20623C22}"/>
                </a:ext>
              </a:extLst>
            </p:cNvPr>
            <p:cNvSpPr/>
            <p:nvPr/>
          </p:nvSpPr>
          <p:spPr>
            <a:xfrm>
              <a:off x="4498907" y="1299150"/>
              <a:ext cx="246089" cy="1452282"/>
            </a:xfrm>
            <a:prstGeom prst="leftBrace">
              <a:avLst/>
            </a:prstGeom>
            <a:ln w="12700">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lumMod val="65000"/>
                    <a:lumOff val="35000"/>
                  </a:schemeClr>
                </a:solidFill>
                <a:latin typeface="Arial Narrow" panose="020B0606020202030204" pitchFamily="34" charset="0"/>
              </a:endParaRPr>
            </a:p>
          </p:txBody>
        </p:sp>
        <p:cxnSp>
          <p:nvCxnSpPr>
            <p:cNvPr id="35" name="Connettore 2 34">
              <a:extLst>
                <a:ext uri="{FF2B5EF4-FFF2-40B4-BE49-F238E27FC236}">
                  <a16:creationId xmlns:a16="http://schemas.microsoft.com/office/drawing/2014/main" id="{93E30F62-E731-3AB4-E5F9-89B998A63DFE}"/>
                </a:ext>
              </a:extLst>
            </p:cNvPr>
            <p:cNvCxnSpPr>
              <a:cxnSpLocks/>
            </p:cNvCxnSpPr>
            <p:nvPr/>
          </p:nvCxnSpPr>
          <p:spPr>
            <a:xfrm flipV="1">
              <a:off x="5495657" y="1622065"/>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CasellaDiTesto 35">
              <a:extLst>
                <a:ext uri="{FF2B5EF4-FFF2-40B4-BE49-F238E27FC236}">
                  <a16:creationId xmlns:a16="http://schemas.microsoft.com/office/drawing/2014/main" id="{F45964AB-999A-3009-DA04-735C99AAC62D}"/>
                </a:ext>
              </a:extLst>
            </p:cNvPr>
            <p:cNvSpPr txBox="1"/>
            <p:nvPr/>
          </p:nvSpPr>
          <p:spPr>
            <a:xfrm>
              <a:off x="6114733" y="1377721"/>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3 </a:t>
              </a:r>
              <a:r>
                <a:rPr lang="it-IT" sz="1400" dirty="0">
                  <a:solidFill>
                    <a:schemeClr val="tx1">
                      <a:lumMod val="50000"/>
                      <a:lumOff val="50000"/>
                    </a:schemeClr>
                  </a:solidFill>
                  <a:latin typeface="Arial Narrow" panose="020B0606020202030204" pitchFamily="34" charset="0"/>
                </a:rPr>
                <a:t>Strategie/azioni</a:t>
              </a:r>
            </a:p>
          </p:txBody>
        </p:sp>
        <p:cxnSp>
          <p:nvCxnSpPr>
            <p:cNvPr id="37" name="Connettore 2 36">
              <a:extLst>
                <a:ext uri="{FF2B5EF4-FFF2-40B4-BE49-F238E27FC236}">
                  <a16:creationId xmlns:a16="http://schemas.microsoft.com/office/drawing/2014/main" id="{75FF8BF9-E2BA-AAD5-FE0E-1D54B156F432}"/>
                </a:ext>
              </a:extLst>
            </p:cNvPr>
            <p:cNvCxnSpPr>
              <a:cxnSpLocks/>
            </p:cNvCxnSpPr>
            <p:nvPr/>
          </p:nvCxnSpPr>
          <p:spPr>
            <a:xfrm flipV="1">
              <a:off x="5495657" y="2054571"/>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ttore 2 37">
              <a:extLst>
                <a:ext uri="{FF2B5EF4-FFF2-40B4-BE49-F238E27FC236}">
                  <a16:creationId xmlns:a16="http://schemas.microsoft.com/office/drawing/2014/main" id="{780839EF-17E9-34E7-4DE9-6A1AB103D055}"/>
                </a:ext>
              </a:extLst>
            </p:cNvPr>
            <p:cNvCxnSpPr>
              <a:cxnSpLocks/>
            </p:cNvCxnSpPr>
            <p:nvPr/>
          </p:nvCxnSpPr>
          <p:spPr>
            <a:xfrm flipV="1">
              <a:off x="5495656" y="2501474"/>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CasellaDiTesto 38">
              <a:extLst>
                <a:ext uri="{FF2B5EF4-FFF2-40B4-BE49-F238E27FC236}">
                  <a16:creationId xmlns:a16="http://schemas.microsoft.com/office/drawing/2014/main" id="{EB06E5D5-83A9-C6E9-5861-435B936537D6}"/>
                </a:ext>
              </a:extLst>
            </p:cNvPr>
            <p:cNvSpPr txBox="1"/>
            <p:nvPr/>
          </p:nvSpPr>
          <p:spPr>
            <a:xfrm>
              <a:off x="6114732" y="1845622"/>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5 </a:t>
              </a:r>
              <a:r>
                <a:rPr lang="it-IT" sz="1400" dirty="0">
                  <a:solidFill>
                    <a:schemeClr val="tx1">
                      <a:lumMod val="50000"/>
                      <a:lumOff val="50000"/>
                    </a:schemeClr>
                  </a:solidFill>
                  <a:latin typeface="Arial Narrow" panose="020B0606020202030204" pitchFamily="34" charset="0"/>
                </a:rPr>
                <a:t>Strategie/azioni</a:t>
              </a:r>
            </a:p>
          </p:txBody>
        </p:sp>
        <p:sp>
          <p:nvSpPr>
            <p:cNvPr id="40" name="CasellaDiTesto 39">
              <a:extLst>
                <a:ext uri="{FF2B5EF4-FFF2-40B4-BE49-F238E27FC236}">
                  <a16:creationId xmlns:a16="http://schemas.microsoft.com/office/drawing/2014/main" id="{EEBDE1D4-2194-1563-B101-150A975872AA}"/>
                </a:ext>
              </a:extLst>
            </p:cNvPr>
            <p:cNvSpPr txBox="1"/>
            <p:nvPr/>
          </p:nvSpPr>
          <p:spPr>
            <a:xfrm>
              <a:off x="6114733" y="2304775"/>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3 </a:t>
              </a:r>
              <a:r>
                <a:rPr lang="it-IT" sz="1400" dirty="0">
                  <a:solidFill>
                    <a:schemeClr val="tx1">
                      <a:lumMod val="50000"/>
                      <a:lumOff val="50000"/>
                    </a:schemeClr>
                  </a:solidFill>
                  <a:latin typeface="Arial Narrow" panose="020B0606020202030204" pitchFamily="34" charset="0"/>
                </a:rPr>
                <a:t>Strategie/azioni</a:t>
              </a:r>
            </a:p>
          </p:txBody>
        </p:sp>
      </p:grpSp>
      <p:grpSp>
        <p:nvGrpSpPr>
          <p:cNvPr id="41" name="Gruppo 40">
            <a:extLst>
              <a:ext uri="{FF2B5EF4-FFF2-40B4-BE49-F238E27FC236}">
                <a16:creationId xmlns:a16="http://schemas.microsoft.com/office/drawing/2014/main" id="{6BCB116F-4BBF-70C9-479C-59179659B99A}"/>
              </a:ext>
            </a:extLst>
          </p:cNvPr>
          <p:cNvGrpSpPr/>
          <p:nvPr/>
        </p:nvGrpSpPr>
        <p:grpSpPr>
          <a:xfrm>
            <a:off x="4770759" y="2879537"/>
            <a:ext cx="3448957" cy="1482588"/>
            <a:chOff x="4498907" y="2879537"/>
            <a:chExt cx="3448957" cy="1482588"/>
          </a:xfrm>
        </p:grpSpPr>
        <p:sp>
          <p:nvSpPr>
            <p:cNvPr id="42" name="CasellaDiTesto 41">
              <a:extLst>
                <a:ext uri="{FF2B5EF4-FFF2-40B4-BE49-F238E27FC236}">
                  <a16:creationId xmlns:a16="http://schemas.microsoft.com/office/drawing/2014/main" id="{623C0FA1-E9CF-93B8-31DA-0A28C954C155}"/>
                </a:ext>
              </a:extLst>
            </p:cNvPr>
            <p:cNvSpPr txBox="1"/>
            <p:nvPr/>
          </p:nvSpPr>
          <p:spPr>
            <a:xfrm>
              <a:off x="4557574" y="3063695"/>
              <a:ext cx="931898" cy="646331"/>
            </a:xfrm>
            <a:prstGeom prst="rect">
              <a:avLst/>
            </a:prstGeom>
            <a:noFill/>
          </p:spPr>
          <p:txBody>
            <a:bodyPr wrap="square" rtlCol="0">
              <a:spAutoFit/>
            </a:bodyPr>
            <a:lstStyle/>
            <a:p>
              <a:pPr algn="ctr"/>
              <a:r>
                <a:rPr lang="it-IT" sz="1200" b="1" dirty="0">
                  <a:solidFill>
                    <a:srgbClr val="006666"/>
                  </a:solidFill>
                  <a:latin typeface="Arial Narrow" panose="020B0606020202030204" pitchFamily="34" charset="0"/>
                </a:rPr>
                <a:t>3</a:t>
              </a:r>
            </a:p>
            <a:p>
              <a:pPr algn="ctr"/>
              <a:r>
                <a:rPr lang="it-IT" sz="1200" dirty="0">
                  <a:solidFill>
                    <a:srgbClr val="006666"/>
                  </a:solidFill>
                  <a:latin typeface="Arial Narrow" panose="020B0606020202030204" pitchFamily="34" charset="0"/>
                </a:rPr>
                <a:t>OBIETTIVI SPECIFICI</a:t>
              </a:r>
            </a:p>
          </p:txBody>
        </p:sp>
        <p:sp>
          <p:nvSpPr>
            <p:cNvPr id="43" name="Parentesi graffa aperta 42">
              <a:extLst>
                <a:ext uri="{FF2B5EF4-FFF2-40B4-BE49-F238E27FC236}">
                  <a16:creationId xmlns:a16="http://schemas.microsoft.com/office/drawing/2014/main" id="{167A9FDB-6A3E-F7D9-AB8D-93615906B33A}"/>
                </a:ext>
              </a:extLst>
            </p:cNvPr>
            <p:cNvSpPr/>
            <p:nvPr/>
          </p:nvSpPr>
          <p:spPr>
            <a:xfrm>
              <a:off x="4498907" y="2909843"/>
              <a:ext cx="246089" cy="1452282"/>
            </a:xfrm>
            <a:prstGeom prst="leftBrace">
              <a:avLst/>
            </a:prstGeom>
            <a:ln w="12700">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lumMod val="65000"/>
                    <a:lumOff val="35000"/>
                  </a:schemeClr>
                </a:solidFill>
                <a:latin typeface="Arial Narrow" panose="020B0606020202030204" pitchFamily="34" charset="0"/>
              </a:endParaRPr>
            </a:p>
          </p:txBody>
        </p:sp>
        <p:sp>
          <p:nvSpPr>
            <p:cNvPr id="44" name="CasellaDiTesto 43">
              <a:extLst>
                <a:ext uri="{FF2B5EF4-FFF2-40B4-BE49-F238E27FC236}">
                  <a16:creationId xmlns:a16="http://schemas.microsoft.com/office/drawing/2014/main" id="{BEFBCFE1-9D70-3CE1-AA2F-2967782155A4}"/>
                </a:ext>
              </a:extLst>
            </p:cNvPr>
            <p:cNvSpPr txBox="1"/>
            <p:nvPr/>
          </p:nvSpPr>
          <p:spPr>
            <a:xfrm>
              <a:off x="5410161" y="2879537"/>
              <a:ext cx="384594" cy="307777"/>
            </a:xfrm>
            <a:prstGeom prst="rect">
              <a:avLst/>
            </a:prstGeom>
            <a:noFill/>
          </p:spPr>
          <p:txBody>
            <a:bodyPr wrap="square" rtlCol="0">
              <a:spAutoFit/>
            </a:bodyPr>
            <a:lstStyle/>
            <a:p>
              <a:pPr algn="just"/>
              <a:r>
                <a:rPr lang="it-IT" sz="1400" dirty="0">
                  <a:latin typeface="Arial Narrow" panose="020B0606020202030204" pitchFamily="34" charset="0"/>
                </a:rPr>
                <a:t>2a</a:t>
              </a:r>
            </a:p>
          </p:txBody>
        </p:sp>
        <p:sp>
          <p:nvSpPr>
            <p:cNvPr id="45" name="CasellaDiTesto 44">
              <a:extLst>
                <a:ext uri="{FF2B5EF4-FFF2-40B4-BE49-F238E27FC236}">
                  <a16:creationId xmlns:a16="http://schemas.microsoft.com/office/drawing/2014/main" id="{99CE7B99-7E77-5F1E-5A42-2641EC0ECDDC}"/>
                </a:ext>
              </a:extLst>
            </p:cNvPr>
            <p:cNvSpPr txBox="1"/>
            <p:nvPr/>
          </p:nvSpPr>
          <p:spPr>
            <a:xfrm>
              <a:off x="5410161" y="3302071"/>
              <a:ext cx="384594" cy="307777"/>
            </a:xfrm>
            <a:prstGeom prst="rect">
              <a:avLst/>
            </a:prstGeom>
            <a:noFill/>
          </p:spPr>
          <p:txBody>
            <a:bodyPr wrap="square" rtlCol="0">
              <a:spAutoFit/>
            </a:bodyPr>
            <a:lstStyle/>
            <a:p>
              <a:pPr algn="just"/>
              <a:r>
                <a:rPr lang="it-IT" sz="1400" dirty="0">
                  <a:latin typeface="Arial Narrow" panose="020B0606020202030204" pitchFamily="34" charset="0"/>
                </a:rPr>
                <a:t>2b</a:t>
              </a:r>
            </a:p>
          </p:txBody>
        </p:sp>
        <p:sp>
          <p:nvSpPr>
            <p:cNvPr id="46" name="CasellaDiTesto 45">
              <a:extLst>
                <a:ext uri="{FF2B5EF4-FFF2-40B4-BE49-F238E27FC236}">
                  <a16:creationId xmlns:a16="http://schemas.microsoft.com/office/drawing/2014/main" id="{2F1B664A-CE3F-A6AF-B2A4-81EDC8C71D4C}"/>
                </a:ext>
              </a:extLst>
            </p:cNvPr>
            <p:cNvSpPr txBox="1"/>
            <p:nvPr/>
          </p:nvSpPr>
          <p:spPr>
            <a:xfrm>
              <a:off x="5422036" y="3749319"/>
              <a:ext cx="384594" cy="307777"/>
            </a:xfrm>
            <a:prstGeom prst="rect">
              <a:avLst/>
            </a:prstGeom>
            <a:noFill/>
          </p:spPr>
          <p:txBody>
            <a:bodyPr wrap="square" rtlCol="0">
              <a:spAutoFit/>
            </a:bodyPr>
            <a:lstStyle/>
            <a:p>
              <a:pPr algn="just"/>
              <a:r>
                <a:rPr lang="it-IT" sz="1400" dirty="0">
                  <a:latin typeface="Arial Narrow" panose="020B0606020202030204" pitchFamily="34" charset="0"/>
                </a:rPr>
                <a:t>2c</a:t>
              </a:r>
            </a:p>
          </p:txBody>
        </p:sp>
        <p:cxnSp>
          <p:nvCxnSpPr>
            <p:cNvPr id="47" name="Connettore 2 46">
              <a:extLst>
                <a:ext uri="{FF2B5EF4-FFF2-40B4-BE49-F238E27FC236}">
                  <a16:creationId xmlns:a16="http://schemas.microsoft.com/office/drawing/2014/main" id="{07D218CB-2ACB-CD12-3B16-EF07BF3CCAE4}"/>
                </a:ext>
              </a:extLst>
            </p:cNvPr>
            <p:cNvCxnSpPr>
              <a:cxnSpLocks/>
            </p:cNvCxnSpPr>
            <p:nvPr/>
          </p:nvCxnSpPr>
          <p:spPr>
            <a:xfrm flipV="1">
              <a:off x="5495656" y="3161262"/>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Connettore 2 47">
              <a:extLst>
                <a:ext uri="{FF2B5EF4-FFF2-40B4-BE49-F238E27FC236}">
                  <a16:creationId xmlns:a16="http://schemas.microsoft.com/office/drawing/2014/main" id="{E124F75D-AA94-3C04-E6C3-2628D1F5B5E2}"/>
                </a:ext>
              </a:extLst>
            </p:cNvPr>
            <p:cNvCxnSpPr>
              <a:cxnSpLocks/>
            </p:cNvCxnSpPr>
            <p:nvPr/>
          </p:nvCxnSpPr>
          <p:spPr>
            <a:xfrm flipV="1">
              <a:off x="5495656" y="3618482"/>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Connettore 2 48">
              <a:extLst>
                <a:ext uri="{FF2B5EF4-FFF2-40B4-BE49-F238E27FC236}">
                  <a16:creationId xmlns:a16="http://schemas.microsoft.com/office/drawing/2014/main" id="{BC073143-1748-1795-1437-42FD20848AC6}"/>
                </a:ext>
              </a:extLst>
            </p:cNvPr>
            <p:cNvCxnSpPr>
              <a:cxnSpLocks/>
            </p:cNvCxnSpPr>
            <p:nvPr/>
          </p:nvCxnSpPr>
          <p:spPr>
            <a:xfrm flipV="1">
              <a:off x="5495655" y="4081861"/>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CasellaDiTesto 49">
              <a:extLst>
                <a:ext uri="{FF2B5EF4-FFF2-40B4-BE49-F238E27FC236}">
                  <a16:creationId xmlns:a16="http://schemas.microsoft.com/office/drawing/2014/main" id="{F7C7D954-C9E4-3D67-65E2-B8CA34987C8D}"/>
                </a:ext>
              </a:extLst>
            </p:cNvPr>
            <p:cNvSpPr txBox="1"/>
            <p:nvPr/>
          </p:nvSpPr>
          <p:spPr>
            <a:xfrm>
              <a:off x="6114733" y="2944465"/>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3 </a:t>
              </a:r>
              <a:r>
                <a:rPr lang="it-IT" sz="1400" dirty="0">
                  <a:solidFill>
                    <a:schemeClr val="tx1">
                      <a:lumMod val="50000"/>
                      <a:lumOff val="50000"/>
                    </a:schemeClr>
                  </a:solidFill>
                  <a:latin typeface="Arial Narrow" panose="020B0606020202030204" pitchFamily="34" charset="0"/>
                </a:rPr>
                <a:t>Strategie/azioni</a:t>
              </a:r>
            </a:p>
          </p:txBody>
        </p:sp>
        <p:sp>
          <p:nvSpPr>
            <p:cNvPr id="51" name="CasellaDiTesto 50">
              <a:extLst>
                <a:ext uri="{FF2B5EF4-FFF2-40B4-BE49-F238E27FC236}">
                  <a16:creationId xmlns:a16="http://schemas.microsoft.com/office/drawing/2014/main" id="{02E08787-D605-210C-3107-7953D8D7627A}"/>
                </a:ext>
              </a:extLst>
            </p:cNvPr>
            <p:cNvSpPr txBox="1"/>
            <p:nvPr/>
          </p:nvSpPr>
          <p:spPr>
            <a:xfrm>
              <a:off x="6114733" y="3416521"/>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10 </a:t>
              </a:r>
              <a:r>
                <a:rPr lang="it-IT" sz="1400" dirty="0">
                  <a:solidFill>
                    <a:schemeClr val="tx1">
                      <a:lumMod val="50000"/>
                      <a:lumOff val="50000"/>
                    </a:schemeClr>
                  </a:solidFill>
                  <a:latin typeface="Arial Narrow" panose="020B0606020202030204" pitchFamily="34" charset="0"/>
                </a:rPr>
                <a:t>Strategie/azioni</a:t>
              </a:r>
            </a:p>
          </p:txBody>
        </p:sp>
        <p:sp>
          <p:nvSpPr>
            <p:cNvPr id="52" name="CasellaDiTesto 51">
              <a:extLst>
                <a:ext uri="{FF2B5EF4-FFF2-40B4-BE49-F238E27FC236}">
                  <a16:creationId xmlns:a16="http://schemas.microsoft.com/office/drawing/2014/main" id="{A8A674DF-FEEB-D560-C8D0-A74CF6C6FEF8}"/>
                </a:ext>
              </a:extLst>
            </p:cNvPr>
            <p:cNvSpPr txBox="1"/>
            <p:nvPr/>
          </p:nvSpPr>
          <p:spPr>
            <a:xfrm>
              <a:off x="6114733" y="3882089"/>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7 </a:t>
              </a:r>
              <a:r>
                <a:rPr lang="it-IT" sz="1400" dirty="0">
                  <a:solidFill>
                    <a:schemeClr val="tx1">
                      <a:lumMod val="50000"/>
                      <a:lumOff val="50000"/>
                    </a:schemeClr>
                  </a:solidFill>
                  <a:latin typeface="Arial Narrow" panose="020B0606020202030204" pitchFamily="34" charset="0"/>
                </a:rPr>
                <a:t>Strategie/azioni</a:t>
              </a:r>
            </a:p>
          </p:txBody>
        </p:sp>
      </p:grpSp>
      <p:grpSp>
        <p:nvGrpSpPr>
          <p:cNvPr id="53" name="Gruppo 52">
            <a:extLst>
              <a:ext uri="{FF2B5EF4-FFF2-40B4-BE49-F238E27FC236}">
                <a16:creationId xmlns:a16="http://schemas.microsoft.com/office/drawing/2014/main" id="{B10B2F86-71B2-45FC-A47D-4685CA414B46}"/>
              </a:ext>
            </a:extLst>
          </p:cNvPr>
          <p:cNvGrpSpPr/>
          <p:nvPr/>
        </p:nvGrpSpPr>
        <p:grpSpPr>
          <a:xfrm>
            <a:off x="4776942" y="4479944"/>
            <a:ext cx="3442774" cy="2255560"/>
            <a:chOff x="4505090" y="4479944"/>
            <a:chExt cx="3442774" cy="2255560"/>
          </a:xfrm>
        </p:grpSpPr>
        <p:sp>
          <p:nvSpPr>
            <p:cNvPr id="54" name="CasellaDiTesto 53">
              <a:extLst>
                <a:ext uri="{FF2B5EF4-FFF2-40B4-BE49-F238E27FC236}">
                  <a16:creationId xmlns:a16="http://schemas.microsoft.com/office/drawing/2014/main" id="{D509A98D-3E94-750A-CDF5-747EDBF50D9E}"/>
                </a:ext>
              </a:extLst>
            </p:cNvPr>
            <p:cNvSpPr txBox="1"/>
            <p:nvPr/>
          </p:nvSpPr>
          <p:spPr>
            <a:xfrm>
              <a:off x="4563757" y="5020652"/>
              <a:ext cx="925715" cy="646331"/>
            </a:xfrm>
            <a:prstGeom prst="rect">
              <a:avLst/>
            </a:prstGeom>
            <a:noFill/>
          </p:spPr>
          <p:txBody>
            <a:bodyPr wrap="square" rtlCol="0">
              <a:spAutoFit/>
            </a:bodyPr>
            <a:lstStyle/>
            <a:p>
              <a:pPr algn="ctr"/>
              <a:r>
                <a:rPr lang="it-IT" sz="1200" b="1" dirty="0">
                  <a:solidFill>
                    <a:srgbClr val="006666"/>
                  </a:solidFill>
                  <a:latin typeface="Arial Narrow" panose="020B0606020202030204" pitchFamily="34" charset="0"/>
                </a:rPr>
                <a:t>5</a:t>
              </a:r>
            </a:p>
            <a:p>
              <a:pPr algn="ctr"/>
              <a:r>
                <a:rPr lang="it-IT" sz="1200" dirty="0">
                  <a:solidFill>
                    <a:srgbClr val="006666"/>
                  </a:solidFill>
                  <a:latin typeface="Arial Narrow" panose="020B0606020202030204" pitchFamily="34" charset="0"/>
                </a:rPr>
                <a:t>OBIETTIVI SPECIFICI</a:t>
              </a:r>
            </a:p>
          </p:txBody>
        </p:sp>
        <p:sp>
          <p:nvSpPr>
            <p:cNvPr id="55" name="Parentesi graffa aperta 54">
              <a:extLst>
                <a:ext uri="{FF2B5EF4-FFF2-40B4-BE49-F238E27FC236}">
                  <a16:creationId xmlns:a16="http://schemas.microsoft.com/office/drawing/2014/main" id="{C2EC5DFE-9D1C-BE6E-CF86-0F802B83B42F}"/>
                </a:ext>
              </a:extLst>
            </p:cNvPr>
            <p:cNvSpPr/>
            <p:nvPr/>
          </p:nvSpPr>
          <p:spPr>
            <a:xfrm>
              <a:off x="4505090" y="4547256"/>
              <a:ext cx="246089" cy="2188248"/>
            </a:xfrm>
            <a:prstGeom prst="leftBrace">
              <a:avLst/>
            </a:prstGeom>
            <a:ln w="12700">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lumMod val="65000"/>
                    <a:lumOff val="35000"/>
                  </a:schemeClr>
                </a:solidFill>
                <a:latin typeface="Arial Narrow" panose="020B0606020202030204" pitchFamily="34" charset="0"/>
              </a:endParaRPr>
            </a:p>
          </p:txBody>
        </p:sp>
        <p:sp>
          <p:nvSpPr>
            <p:cNvPr id="56" name="CasellaDiTesto 55">
              <a:extLst>
                <a:ext uri="{FF2B5EF4-FFF2-40B4-BE49-F238E27FC236}">
                  <a16:creationId xmlns:a16="http://schemas.microsoft.com/office/drawing/2014/main" id="{BBA79124-DC0D-FF1C-8513-E938B853E88F}"/>
                </a:ext>
              </a:extLst>
            </p:cNvPr>
            <p:cNvSpPr txBox="1"/>
            <p:nvPr/>
          </p:nvSpPr>
          <p:spPr>
            <a:xfrm>
              <a:off x="5403979" y="4479944"/>
              <a:ext cx="384594" cy="307777"/>
            </a:xfrm>
            <a:prstGeom prst="rect">
              <a:avLst/>
            </a:prstGeom>
            <a:noFill/>
          </p:spPr>
          <p:txBody>
            <a:bodyPr wrap="square" rtlCol="0">
              <a:spAutoFit/>
            </a:bodyPr>
            <a:lstStyle/>
            <a:p>
              <a:pPr algn="just"/>
              <a:r>
                <a:rPr lang="it-IT" sz="1400" dirty="0">
                  <a:latin typeface="Arial Narrow" panose="020B0606020202030204" pitchFamily="34" charset="0"/>
                </a:rPr>
                <a:t>3a</a:t>
              </a:r>
            </a:p>
          </p:txBody>
        </p:sp>
        <p:sp>
          <p:nvSpPr>
            <p:cNvPr id="57" name="CasellaDiTesto 56">
              <a:extLst>
                <a:ext uri="{FF2B5EF4-FFF2-40B4-BE49-F238E27FC236}">
                  <a16:creationId xmlns:a16="http://schemas.microsoft.com/office/drawing/2014/main" id="{BDCF9994-E38C-F6DB-0E11-2AD701252097}"/>
                </a:ext>
              </a:extLst>
            </p:cNvPr>
            <p:cNvSpPr txBox="1"/>
            <p:nvPr/>
          </p:nvSpPr>
          <p:spPr>
            <a:xfrm>
              <a:off x="5403979" y="4918954"/>
              <a:ext cx="384594" cy="307777"/>
            </a:xfrm>
            <a:prstGeom prst="rect">
              <a:avLst/>
            </a:prstGeom>
            <a:noFill/>
          </p:spPr>
          <p:txBody>
            <a:bodyPr wrap="square" rtlCol="0">
              <a:spAutoFit/>
            </a:bodyPr>
            <a:lstStyle/>
            <a:p>
              <a:pPr algn="just"/>
              <a:r>
                <a:rPr lang="it-IT" sz="1400" dirty="0">
                  <a:latin typeface="Arial Narrow" panose="020B0606020202030204" pitchFamily="34" charset="0"/>
                </a:rPr>
                <a:t>3b</a:t>
              </a:r>
            </a:p>
          </p:txBody>
        </p:sp>
        <p:sp>
          <p:nvSpPr>
            <p:cNvPr id="58" name="CasellaDiTesto 57">
              <a:extLst>
                <a:ext uri="{FF2B5EF4-FFF2-40B4-BE49-F238E27FC236}">
                  <a16:creationId xmlns:a16="http://schemas.microsoft.com/office/drawing/2014/main" id="{D0363715-2FA9-AA45-7119-76332BDDD8D0}"/>
                </a:ext>
              </a:extLst>
            </p:cNvPr>
            <p:cNvSpPr txBox="1"/>
            <p:nvPr/>
          </p:nvSpPr>
          <p:spPr>
            <a:xfrm>
              <a:off x="5415854" y="5341488"/>
              <a:ext cx="384594" cy="307777"/>
            </a:xfrm>
            <a:prstGeom prst="rect">
              <a:avLst/>
            </a:prstGeom>
            <a:noFill/>
          </p:spPr>
          <p:txBody>
            <a:bodyPr wrap="square" rtlCol="0">
              <a:spAutoFit/>
            </a:bodyPr>
            <a:lstStyle/>
            <a:p>
              <a:pPr algn="just"/>
              <a:r>
                <a:rPr lang="it-IT" sz="1400" dirty="0">
                  <a:latin typeface="Arial Narrow" panose="020B0606020202030204" pitchFamily="34" charset="0"/>
                </a:rPr>
                <a:t>3c</a:t>
              </a:r>
            </a:p>
          </p:txBody>
        </p:sp>
        <p:cxnSp>
          <p:nvCxnSpPr>
            <p:cNvPr id="59" name="Connettore 2 58">
              <a:extLst>
                <a:ext uri="{FF2B5EF4-FFF2-40B4-BE49-F238E27FC236}">
                  <a16:creationId xmlns:a16="http://schemas.microsoft.com/office/drawing/2014/main" id="{358147AB-E78D-CF55-239B-EF9FBBACBCE6}"/>
                </a:ext>
              </a:extLst>
            </p:cNvPr>
            <p:cNvCxnSpPr>
              <a:cxnSpLocks/>
            </p:cNvCxnSpPr>
            <p:nvPr/>
          </p:nvCxnSpPr>
          <p:spPr>
            <a:xfrm flipV="1">
              <a:off x="5489474" y="4761669"/>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onnettore 2 59">
              <a:extLst>
                <a:ext uri="{FF2B5EF4-FFF2-40B4-BE49-F238E27FC236}">
                  <a16:creationId xmlns:a16="http://schemas.microsoft.com/office/drawing/2014/main" id="{0937549C-7F6E-9F65-CA93-33BC0E1E59F5}"/>
                </a:ext>
              </a:extLst>
            </p:cNvPr>
            <p:cNvCxnSpPr>
              <a:cxnSpLocks/>
            </p:cNvCxnSpPr>
            <p:nvPr/>
          </p:nvCxnSpPr>
          <p:spPr>
            <a:xfrm flipV="1">
              <a:off x="5489474" y="5235365"/>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onnettore 2 60">
              <a:extLst>
                <a:ext uri="{FF2B5EF4-FFF2-40B4-BE49-F238E27FC236}">
                  <a16:creationId xmlns:a16="http://schemas.microsoft.com/office/drawing/2014/main" id="{5EA213FF-5F57-B447-6F91-D2DF19D9063F}"/>
                </a:ext>
              </a:extLst>
            </p:cNvPr>
            <p:cNvCxnSpPr>
              <a:cxnSpLocks/>
            </p:cNvCxnSpPr>
            <p:nvPr/>
          </p:nvCxnSpPr>
          <p:spPr>
            <a:xfrm flipV="1">
              <a:off x="5489473" y="5674030"/>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CasellaDiTesto 61">
              <a:extLst>
                <a:ext uri="{FF2B5EF4-FFF2-40B4-BE49-F238E27FC236}">
                  <a16:creationId xmlns:a16="http://schemas.microsoft.com/office/drawing/2014/main" id="{7B7E5858-5219-55A6-40B0-15515151F152}"/>
                </a:ext>
              </a:extLst>
            </p:cNvPr>
            <p:cNvSpPr txBox="1"/>
            <p:nvPr/>
          </p:nvSpPr>
          <p:spPr>
            <a:xfrm>
              <a:off x="5403978" y="5790092"/>
              <a:ext cx="384594" cy="307777"/>
            </a:xfrm>
            <a:prstGeom prst="rect">
              <a:avLst/>
            </a:prstGeom>
            <a:noFill/>
          </p:spPr>
          <p:txBody>
            <a:bodyPr wrap="square" rtlCol="0">
              <a:spAutoFit/>
            </a:bodyPr>
            <a:lstStyle/>
            <a:p>
              <a:pPr algn="just"/>
              <a:r>
                <a:rPr lang="it-IT" sz="1400" dirty="0">
                  <a:latin typeface="Arial Narrow" panose="020B0606020202030204" pitchFamily="34" charset="0"/>
                </a:rPr>
                <a:t>3d</a:t>
              </a:r>
            </a:p>
          </p:txBody>
        </p:sp>
        <p:sp>
          <p:nvSpPr>
            <p:cNvPr id="63" name="CasellaDiTesto 62">
              <a:extLst>
                <a:ext uri="{FF2B5EF4-FFF2-40B4-BE49-F238E27FC236}">
                  <a16:creationId xmlns:a16="http://schemas.microsoft.com/office/drawing/2014/main" id="{70164896-3777-3195-6CB3-7420D07B80AA}"/>
                </a:ext>
              </a:extLst>
            </p:cNvPr>
            <p:cNvSpPr txBox="1"/>
            <p:nvPr/>
          </p:nvSpPr>
          <p:spPr>
            <a:xfrm>
              <a:off x="5415853" y="6245578"/>
              <a:ext cx="384594" cy="307777"/>
            </a:xfrm>
            <a:prstGeom prst="rect">
              <a:avLst/>
            </a:prstGeom>
            <a:noFill/>
          </p:spPr>
          <p:txBody>
            <a:bodyPr wrap="square" rtlCol="0">
              <a:spAutoFit/>
            </a:bodyPr>
            <a:lstStyle/>
            <a:p>
              <a:pPr algn="just"/>
              <a:r>
                <a:rPr lang="it-IT" sz="1400" dirty="0">
                  <a:latin typeface="Arial Narrow" panose="020B0606020202030204" pitchFamily="34" charset="0"/>
                </a:rPr>
                <a:t>3e</a:t>
              </a:r>
            </a:p>
          </p:txBody>
        </p:sp>
        <p:cxnSp>
          <p:nvCxnSpPr>
            <p:cNvPr id="64" name="Connettore 2 63">
              <a:extLst>
                <a:ext uri="{FF2B5EF4-FFF2-40B4-BE49-F238E27FC236}">
                  <a16:creationId xmlns:a16="http://schemas.microsoft.com/office/drawing/2014/main" id="{217EF055-1C16-946B-6DD1-FAC567FE4FA5}"/>
                </a:ext>
              </a:extLst>
            </p:cNvPr>
            <p:cNvCxnSpPr>
              <a:cxnSpLocks/>
            </p:cNvCxnSpPr>
            <p:nvPr/>
          </p:nvCxnSpPr>
          <p:spPr>
            <a:xfrm flipV="1">
              <a:off x="5489473" y="6106503"/>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Connettore 2 64">
              <a:extLst>
                <a:ext uri="{FF2B5EF4-FFF2-40B4-BE49-F238E27FC236}">
                  <a16:creationId xmlns:a16="http://schemas.microsoft.com/office/drawing/2014/main" id="{A6365425-8B80-4BBD-3C11-0B618EB29506}"/>
                </a:ext>
              </a:extLst>
            </p:cNvPr>
            <p:cNvCxnSpPr>
              <a:cxnSpLocks/>
            </p:cNvCxnSpPr>
            <p:nvPr/>
          </p:nvCxnSpPr>
          <p:spPr>
            <a:xfrm flipV="1">
              <a:off x="5489472" y="6578120"/>
              <a:ext cx="82276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6" name="CasellaDiTesto 65">
              <a:extLst>
                <a:ext uri="{FF2B5EF4-FFF2-40B4-BE49-F238E27FC236}">
                  <a16:creationId xmlns:a16="http://schemas.microsoft.com/office/drawing/2014/main" id="{5A7EFEC2-8A5E-D554-B613-650D29D6338A}"/>
                </a:ext>
              </a:extLst>
            </p:cNvPr>
            <p:cNvSpPr txBox="1"/>
            <p:nvPr/>
          </p:nvSpPr>
          <p:spPr>
            <a:xfrm>
              <a:off x="6114733" y="4561263"/>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4 </a:t>
              </a:r>
              <a:r>
                <a:rPr lang="it-IT" sz="1400" dirty="0">
                  <a:solidFill>
                    <a:schemeClr val="tx1">
                      <a:lumMod val="50000"/>
                      <a:lumOff val="50000"/>
                    </a:schemeClr>
                  </a:solidFill>
                  <a:latin typeface="Arial Narrow" panose="020B0606020202030204" pitchFamily="34" charset="0"/>
                </a:rPr>
                <a:t>Strategie/azioni</a:t>
              </a:r>
            </a:p>
          </p:txBody>
        </p:sp>
        <p:sp>
          <p:nvSpPr>
            <p:cNvPr id="67" name="CasellaDiTesto 66">
              <a:extLst>
                <a:ext uri="{FF2B5EF4-FFF2-40B4-BE49-F238E27FC236}">
                  <a16:creationId xmlns:a16="http://schemas.microsoft.com/office/drawing/2014/main" id="{44965DFD-8F20-2571-4459-0B67BCD78D96}"/>
                </a:ext>
              </a:extLst>
            </p:cNvPr>
            <p:cNvSpPr txBox="1"/>
            <p:nvPr/>
          </p:nvSpPr>
          <p:spPr>
            <a:xfrm>
              <a:off x="6114731" y="5048362"/>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5 </a:t>
              </a:r>
              <a:r>
                <a:rPr lang="it-IT" sz="1400" dirty="0">
                  <a:solidFill>
                    <a:schemeClr val="tx1">
                      <a:lumMod val="50000"/>
                      <a:lumOff val="50000"/>
                    </a:schemeClr>
                  </a:solidFill>
                  <a:latin typeface="Arial Narrow" panose="020B0606020202030204" pitchFamily="34" charset="0"/>
                </a:rPr>
                <a:t>Strategie/azioni</a:t>
              </a:r>
            </a:p>
          </p:txBody>
        </p:sp>
        <p:sp>
          <p:nvSpPr>
            <p:cNvPr id="68" name="CasellaDiTesto 67">
              <a:extLst>
                <a:ext uri="{FF2B5EF4-FFF2-40B4-BE49-F238E27FC236}">
                  <a16:creationId xmlns:a16="http://schemas.microsoft.com/office/drawing/2014/main" id="{4BDB6ABE-46D2-E230-64F5-C346B63F37B6}"/>
                </a:ext>
              </a:extLst>
            </p:cNvPr>
            <p:cNvSpPr txBox="1"/>
            <p:nvPr/>
          </p:nvSpPr>
          <p:spPr>
            <a:xfrm>
              <a:off x="6114730" y="5480279"/>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3 </a:t>
              </a:r>
              <a:r>
                <a:rPr lang="it-IT" sz="1400" dirty="0">
                  <a:solidFill>
                    <a:schemeClr val="tx1">
                      <a:lumMod val="50000"/>
                      <a:lumOff val="50000"/>
                    </a:schemeClr>
                  </a:solidFill>
                  <a:latin typeface="Arial Narrow" panose="020B0606020202030204" pitchFamily="34" charset="0"/>
                </a:rPr>
                <a:t>Strategie/azioni</a:t>
              </a:r>
            </a:p>
          </p:txBody>
        </p:sp>
        <p:sp>
          <p:nvSpPr>
            <p:cNvPr id="69" name="CasellaDiTesto 68">
              <a:extLst>
                <a:ext uri="{FF2B5EF4-FFF2-40B4-BE49-F238E27FC236}">
                  <a16:creationId xmlns:a16="http://schemas.microsoft.com/office/drawing/2014/main" id="{9574154E-EB57-64FB-AAE7-16D02EFEED6D}"/>
                </a:ext>
              </a:extLst>
            </p:cNvPr>
            <p:cNvSpPr txBox="1"/>
            <p:nvPr/>
          </p:nvSpPr>
          <p:spPr>
            <a:xfrm>
              <a:off x="6114728" y="5894469"/>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4 </a:t>
              </a:r>
              <a:r>
                <a:rPr lang="it-IT" sz="1400" dirty="0">
                  <a:solidFill>
                    <a:schemeClr val="tx1">
                      <a:lumMod val="50000"/>
                      <a:lumOff val="50000"/>
                    </a:schemeClr>
                  </a:solidFill>
                  <a:latin typeface="Arial Narrow" panose="020B0606020202030204" pitchFamily="34" charset="0"/>
                </a:rPr>
                <a:t>Strategie/azioni</a:t>
              </a:r>
            </a:p>
          </p:txBody>
        </p:sp>
        <p:sp>
          <p:nvSpPr>
            <p:cNvPr id="70" name="CasellaDiTesto 69">
              <a:extLst>
                <a:ext uri="{FF2B5EF4-FFF2-40B4-BE49-F238E27FC236}">
                  <a16:creationId xmlns:a16="http://schemas.microsoft.com/office/drawing/2014/main" id="{F3CFD2CF-050F-F66E-BE06-133728CEAAB1}"/>
                </a:ext>
              </a:extLst>
            </p:cNvPr>
            <p:cNvSpPr txBox="1"/>
            <p:nvPr/>
          </p:nvSpPr>
          <p:spPr>
            <a:xfrm>
              <a:off x="6114729" y="6382418"/>
              <a:ext cx="1833131" cy="338554"/>
            </a:xfrm>
            <a:prstGeom prst="rect">
              <a:avLst/>
            </a:prstGeom>
            <a:noFill/>
          </p:spPr>
          <p:txBody>
            <a:bodyPr wrap="square" rtlCol="0">
              <a:spAutoFit/>
            </a:bodyPr>
            <a:lstStyle/>
            <a:p>
              <a:pPr algn="ctr"/>
              <a:r>
                <a:rPr lang="it-IT" sz="1600" dirty="0">
                  <a:solidFill>
                    <a:schemeClr val="tx1">
                      <a:lumMod val="50000"/>
                      <a:lumOff val="50000"/>
                    </a:schemeClr>
                  </a:solidFill>
                  <a:latin typeface="Arial Narrow" panose="020B0606020202030204" pitchFamily="34" charset="0"/>
                </a:rPr>
                <a:t>6 </a:t>
              </a:r>
              <a:r>
                <a:rPr lang="it-IT" sz="1400" dirty="0">
                  <a:solidFill>
                    <a:schemeClr val="tx1">
                      <a:lumMod val="50000"/>
                      <a:lumOff val="50000"/>
                    </a:schemeClr>
                  </a:solidFill>
                  <a:latin typeface="Arial Narrow" panose="020B0606020202030204" pitchFamily="34" charset="0"/>
                </a:rPr>
                <a:t>Strategie/azioni</a:t>
              </a:r>
            </a:p>
          </p:txBody>
        </p:sp>
      </p:grpSp>
    </p:spTree>
    <p:extLst>
      <p:ext uri="{BB962C8B-B14F-4D97-AF65-F5344CB8AC3E}">
        <p14:creationId xmlns:p14="http://schemas.microsoft.com/office/powerpoint/2010/main" val="383009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I PROGETTI STRATEGICI TERRITORIALI</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876895" y="1219377"/>
            <a:ext cx="2593936" cy="338554"/>
          </a:xfrm>
          <a:prstGeom prst="rect">
            <a:avLst/>
          </a:prstGeom>
          <a:noFill/>
        </p:spPr>
        <p:txBody>
          <a:bodyPr wrap="square" rtlCol="0">
            <a:spAutoFit/>
          </a:bodyPr>
          <a:lstStyle/>
          <a:p>
            <a:pPr algn="just"/>
            <a:r>
              <a:rPr lang="it-IT" sz="1600" b="1" dirty="0">
                <a:solidFill>
                  <a:srgbClr val="006666"/>
                </a:solidFill>
                <a:latin typeface="Arial Narrow" panose="020B0606020202030204" pitchFamily="34" charset="0"/>
              </a:rPr>
              <a:t>ART. 58 Disciplina di Piano</a:t>
            </a:r>
          </a:p>
        </p:txBody>
      </p:sp>
      <p:grpSp>
        <p:nvGrpSpPr>
          <p:cNvPr id="14" name="Gruppo 13">
            <a:extLst>
              <a:ext uri="{FF2B5EF4-FFF2-40B4-BE49-F238E27FC236}">
                <a16:creationId xmlns:a16="http://schemas.microsoft.com/office/drawing/2014/main" id="{0EB77D7D-0AC9-315E-2BD4-31452CFB35A8}"/>
              </a:ext>
            </a:extLst>
          </p:cNvPr>
          <p:cNvGrpSpPr/>
          <p:nvPr/>
        </p:nvGrpSpPr>
        <p:grpSpPr>
          <a:xfrm>
            <a:off x="940128" y="1572132"/>
            <a:ext cx="3523812" cy="523220"/>
            <a:chOff x="983934" y="1973783"/>
            <a:chExt cx="3523812" cy="523220"/>
          </a:xfrm>
        </p:grpSpPr>
        <p:sp>
          <p:nvSpPr>
            <p:cNvPr id="15" name="CasellaDiTesto 14">
              <a:extLst>
                <a:ext uri="{FF2B5EF4-FFF2-40B4-BE49-F238E27FC236}">
                  <a16:creationId xmlns:a16="http://schemas.microsoft.com/office/drawing/2014/main" id="{A126411C-755E-F103-B219-797601D57D18}"/>
                </a:ext>
              </a:extLst>
            </p:cNvPr>
            <p:cNvSpPr txBox="1"/>
            <p:nvPr/>
          </p:nvSpPr>
          <p:spPr>
            <a:xfrm>
              <a:off x="1442218" y="1973783"/>
              <a:ext cx="3065528" cy="523220"/>
            </a:xfrm>
            <a:prstGeom prst="rect">
              <a:avLst/>
            </a:prstGeom>
            <a:noFill/>
          </p:spPr>
          <p:txBody>
            <a:bodyPr wrap="square" rtlCol="0">
              <a:spAutoFit/>
            </a:bodyPr>
            <a:lstStyle/>
            <a:p>
              <a:pPr algn="just"/>
              <a:r>
                <a:rPr lang="it-IT" sz="1400" b="1" dirty="0">
                  <a:latin typeface="Arial Narrow" panose="020B0606020202030204" pitchFamily="34" charset="0"/>
                </a:rPr>
                <a:t>VIE D’ACQUA</a:t>
              </a:r>
              <a:r>
                <a:rPr lang="it-IT" sz="1400" dirty="0">
                  <a:latin typeface="Arial Narrow" panose="020B0606020202030204" pitchFamily="34" charset="0"/>
                </a:rPr>
                <a:t>: Nuove capacità fruitive e di accessibilità</a:t>
              </a:r>
            </a:p>
          </p:txBody>
        </p:sp>
        <p:grpSp>
          <p:nvGrpSpPr>
            <p:cNvPr id="16" name="Gruppo 15">
              <a:extLst>
                <a:ext uri="{FF2B5EF4-FFF2-40B4-BE49-F238E27FC236}">
                  <a16:creationId xmlns:a16="http://schemas.microsoft.com/office/drawing/2014/main" id="{835062EB-DAA2-CEB2-5D5A-860DAFA3ED56}"/>
                </a:ext>
              </a:extLst>
            </p:cNvPr>
            <p:cNvGrpSpPr/>
            <p:nvPr/>
          </p:nvGrpSpPr>
          <p:grpSpPr>
            <a:xfrm>
              <a:off x="983934" y="2069362"/>
              <a:ext cx="384594" cy="401112"/>
              <a:chOff x="1197071" y="1921958"/>
              <a:chExt cx="384594" cy="401112"/>
            </a:xfrm>
          </p:grpSpPr>
          <p:sp>
            <p:nvSpPr>
              <p:cNvPr id="17" name="Ovale 16">
                <a:extLst>
                  <a:ext uri="{FF2B5EF4-FFF2-40B4-BE49-F238E27FC236}">
                    <a16:creationId xmlns:a16="http://schemas.microsoft.com/office/drawing/2014/main" id="{D8DA62BC-31B1-BBF2-1DB4-233B825B9FF7}"/>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18" name="CasellaDiTesto 17">
                <a:extLst>
                  <a:ext uri="{FF2B5EF4-FFF2-40B4-BE49-F238E27FC236}">
                    <a16:creationId xmlns:a16="http://schemas.microsoft.com/office/drawing/2014/main" id="{B2DC5632-3B4E-6110-3AB7-8C3C30A4B543}"/>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1</a:t>
                </a:r>
              </a:p>
            </p:txBody>
          </p:sp>
        </p:grpSp>
      </p:grpSp>
      <p:grpSp>
        <p:nvGrpSpPr>
          <p:cNvPr id="19" name="Gruppo 18">
            <a:extLst>
              <a:ext uri="{FF2B5EF4-FFF2-40B4-BE49-F238E27FC236}">
                <a16:creationId xmlns:a16="http://schemas.microsoft.com/office/drawing/2014/main" id="{291F5088-9182-B8EE-95D7-F2ED5E423186}"/>
              </a:ext>
            </a:extLst>
          </p:cNvPr>
          <p:cNvGrpSpPr/>
          <p:nvPr/>
        </p:nvGrpSpPr>
        <p:grpSpPr>
          <a:xfrm>
            <a:off x="937336" y="2194800"/>
            <a:ext cx="3514973" cy="534655"/>
            <a:chOff x="1048785" y="3311207"/>
            <a:chExt cx="3514973" cy="534655"/>
          </a:xfrm>
        </p:grpSpPr>
        <p:sp>
          <p:nvSpPr>
            <p:cNvPr id="20" name="CasellaDiTesto 19">
              <a:extLst>
                <a:ext uri="{FF2B5EF4-FFF2-40B4-BE49-F238E27FC236}">
                  <a16:creationId xmlns:a16="http://schemas.microsoft.com/office/drawing/2014/main" id="{1D7B9FB2-11DE-C3EE-CC0F-22EF10CEAAC3}"/>
                </a:ext>
              </a:extLst>
            </p:cNvPr>
            <p:cNvSpPr txBox="1"/>
            <p:nvPr/>
          </p:nvSpPr>
          <p:spPr>
            <a:xfrm>
              <a:off x="1498230" y="3311207"/>
              <a:ext cx="3065528" cy="523220"/>
            </a:xfrm>
            <a:prstGeom prst="rect">
              <a:avLst/>
            </a:prstGeom>
            <a:noFill/>
          </p:spPr>
          <p:txBody>
            <a:bodyPr wrap="square" rtlCol="0">
              <a:spAutoFit/>
            </a:bodyPr>
            <a:lstStyle/>
            <a:p>
              <a:pPr algn="just"/>
              <a:r>
                <a:rPr lang="it-IT" sz="1400" b="1" dirty="0">
                  <a:latin typeface="Arial Narrow" panose="020B0606020202030204" pitchFamily="34" charset="0"/>
                </a:rPr>
                <a:t>PARCHI IN RETE</a:t>
              </a:r>
              <a:r>
                <a:rPr lang="it-IT" sz="1400" dirty="0">
                  <a:latin typeface="Arial Narrow" panose="020B0606020202030204" pitchFamily="34" charset="0"/>
                </a:rPr>
                <a:t>: Parchi territoriali-ambientali e parchi urbani.</a:t>
              </a:r>
            </a:p>
          </p:txBody>
        </p:sp>
        <p:grpSp>
          <p:nvGrpSpPr>
            <p:cNvPr id="21" name="Gruppo 20">
              <a:extLst>
                <a:ext uri="{FF2B5EF4-FFF2-40B4-BE49-F238E27FC236}">
                  <a16:creationId xmlns:a16="http://schemas.microsoft.com/office/drawing/2014/main" id="{D31FF15B-5ABA-EFFC-E895-80FDE8D77C0E}"/>
                </a:ext>
              </a:extLst>
            </p:cNvPr>
            <p:cNvGrpSpPr/>
            <p:nvPr/>
          </p:nvGrpSpPr>
          <p:grpSpPr>
            <a:xfrm>
              <a:off x="1048785" y="3444750"/>
              <a:ext cx="384594" cy="401112"/>
              <a:chOff x="1197071" y="1921958"/>
              <a:chExt cx="384594" cy="401112"/>
            </a:xfrm>
          </p:grpSpPr>
          <p:sp>
            <p:nvSpPr>
              <p:cNvPr id="22" name="Ovale 21">
                <a:extLst>
                  <a:ext uri="{FF2B5EF4-FFF2-40B4-BE49-F238E27FC236}">
                    <a16:creationId xmlns:a16="http://schemas.microsoft.com/office/drawing/2014/main" id="{39069865-5E90-D0A3-B2DE-9CBC4441D60B}"/>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23" name="CasellaDiTesto 22">
                <a:extLst>
                  <a:ext uri="{FF2B5EF4-FFF2-40B4-BE49-F238E27FC236}">
                    <a16:creationId xmlns:a16="http://schemas.microsoft.com/office/drawing/2014/main" id="{D3B86A11-CFE3-02D8-4A2A-8D1BC63B62EA}"/>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2</a:t>
                </a:r>
              </a:p>
            </p:txBody>
          </p:sp>
        </p:grpSp>
      </p:grpSp>
      <p:grpSp>
        <p:nvGrpSpPr>
          <p:cNvPr id="24" name="Gruppo 23">
            <a:extLst>
              <a:ext uri="{FF2B5EF4-FFF2-40B4-BE49-F238E27FC236}">
                <a16:creationId xmlns:a16="http://schemas.microsoft.com/office/drawing/2014/main" id="{6CA8C9A7-EDFB-E52A-18B3-96989543DAD8}"/>
              </a:ext>
            </a:extLst>
          </p:cNvPr>
          <p:cNvGrpSpPr/>
          <p:nvPr/>
        </p:nvGrpSpPr>
        <p:grpSpPr>
          <a:xfrm>
            <a:off x="5123428" y="1296321"/>
            <a:ext cx="3514972" cy="523220"/>
            <a:chOff x="1205910" y="4007809"/>
            <a:chExt cx="3514972" cy="523220"/>
          </a:xfrm>
        </p:grpSpPr>
        <p:sp>
          <p:nvSpPr>
            <p:cNvPr id="25" name="CasellaDiTesto 24">
              <a:extLst>
                <a:ext uri="{FF2B5EF4-FFF2-40B4-BE49-F238E27FC236}">
                  <a16:creationId xmlns:a16="http://schemas.microsoft.com/office/drawing/2014/main" id="{B156AF0D-7CA9-6C5F-EBE6-CE89591BB880}"/>
                </a:ext>
              </a:extLst>
            </p:cNvPr>
            <p:cNvSpPr txBox="1"/>
            <p:nvPr/>
          </p:nvSpPr>
          <p:spPr>
            <a:xfrm>
              <a:off x="1655354" y="4007809"/>
              <a:ext cx="3065528" cy="523220"/>
            </a:xfrm>
            <a:prstGeom prst="rect">
              <a:avLst/>
            </a:prstGeom>
            <a:noFill/>
          </p:spPr>
          <p:txBody>
            <a:bodyPr wrap="square" rtlCol="0">
              <a:spAutoFit/>
            </a:bodyPr>
            <a:lstStyle/>
            <a:p>
              <a:pPr algn="just"/>
              <a:r>
                <a:rPr lang="it-IT" sz="1400" b="1" dirty="0">
                  <a:latin typeface="Arial Narrow" panose="020B0606020202030204" pitchFamily="34" charset="0"/>
                </a:rPr>
                <a:t>RIGENERAZIONI: </a:t>
              </a:r>
              <a:r>
                <a:rPr lang="it-IT" sz="1400" dirty="0">
                  <a:latin typeface="Arial Narrow" panose="020B0606020202030204" pitchFamily="34" charset="0"/>
                </a:rPr>
                <a:t>Attrattività, riqualificazione, riordino.</a:t>
              </a:r>
            </a:p>
          </p:txBody>
        </p:sp>
        <p:grpSp>
          <p:nvGrpSpPr>
            <p:cNvPr id="26" name="Gruppo 25">
              <a:extLst>
                <a:ext uri="{FF2B5EF4-FFF2-40B4-BE49-F238E27FC236}">
                  <a16:creationId xmlns:a16="http://schemas.microsoft.com/office/drawing/2014/main" id="{372D13B8-40C9-D2DD-4407-608151FDE7CB}"/>
                </a:ext>
              </a:extLst>
            </p:cNvPr>
            <p:cNvGrpSpPr/>
            <p:nvPr/>
          </p:nvGrpSpPr>
          <p:grpSpPr>
            <a:xfrm>
              <a:off x="1205910" y="4068863"/>
              <a:ext cx="384594" cy="401112"/>
              <a:chOff x="1197071" y="1921958"/>
              <a:chExt cx="384594" cy="401112"/>
            </a:xfrm>
          </p:grpSpPr>
          <p:sp>
            <p:nvSpPr>
              <p:cNvPr id="27" name="Ovale 26">
                <a:extLst>
                  <a:ext uri="{FF2B5EF4-FFF2-40B4-BE49-F238E27FC236}">
                    <a16:creationId xmlns:a16="http://schemas.microsoft.com/office/drawing/2014/main" id="{8AD8B2B2-7982-8D74-EF26-3F7EF2593DC0}"/>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28" name="CasellaDiTesto 27">
                <a:extLst>
                  <a:ext uri="{FF2B5EF4-FFF2-40B4-BE49-F238E27FC236}">
                    <a16:creationId xmlns:a16="http://schemas.microsoft.com/office/drawing/2014/main" id="{1F70AB7D-35E6-5B89-97A5-678944381EF8}"/>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3</a:t>
                </a:r>
              </a:p>
            </p:txBody>
          </p:sp>
        </p:grpSp>
      </p:grpSp>
      <p:grpSp>
        <p:nvGrpSpPr>
          <p:cNvPr id="5" name="Gruppo 4">
            <a:extLst>
              <a:ext uri="{FF2B5EF4-FFF2-40B4-BE49-F238E27FC236}">
                <a16:creationId xmlns:a16="http://schemas.microsoft.com/office/drawing/2014/main" id="{88522F4D-F235-7B38-9CAB-9104A7AD11FD}"/>
              </a:ext>
            </a:extLst>
          </p:cNvPr>
          <p:cNvGrpSpPr/>
          <p:nvPr/>
        </p:nvGrpSpPr>
        <p:grpSpPr>
          <a:xfrm>
            <a:off x="5123428" y="1865494"/>
            <a:ext cx="3514972" cy="523220"/>
            <a:chOff x="1205910" y="4007809"/>
            <a:chExt cx="3514972" cy="523220"/>
          </a:xfrm>
        </p:grpSpPr>
        <p:sp>
          <p:nvSpPr>
            <p:cNvPr id="71" name="CasellaDiTesto 70">
              <a:extLst>
                <a:ext uri="{FF2B5EF4-FFF2-40B4-BE49-F238E27FC236}">
                  <a16:creationId xmlns:a16="http://schemas.microsoft.com/office/drawing/2014/main" id="{E3E58529-6D8D-14BD-25AF-602FED4591BA}"/>
                </a:ext>
              </a:extLst>
            </p:cNvPr>
            <p:cNvSpPr txBox="1"/>
            <p:nvPr/>
          </p:nvSpPr>
          <p:spPr>
            <a:xfrm>
              <a:off x="1655354" y="4007809"/>
              <a:ext cx="3065528" cy="523220"/>
            </a:xfrm>
            <a:prstGeom prst="rect">
              <a:avLst/>
            </a:prstGeom>
            <a:noFill/>
          </p:spPr>
          <p:txBody>
            <a:bodyPr wrap="square" rtlCol="0">
              <a:spAutoFit/>
            </a:bodyPr>
            <a:lstStyle/>
            <a:p>
              <a:pPr algn="just"/>
              <a:r>
                <a:rPr lang="it-IT" sz="1400" b="1" dirty="0">
                  <a:latin typeface="Arial Narrow" panose="020B0606020202030204" pitchFamily="34" charset="0"/>
                </a:rPr>
                <a:t>NUOVA RURALITA’: </a:t>
              </a:r>
              <a:r>
                <a:rPr lang="it-IT" sz="1400" dirty="0">
                  <a:latin typeface="Arial Narrow" panose="020B0606020202030204" pitchFamily="34" charset="0"/>
                </a:rPr>
                <a:t>Multifunzionalità e produzioni di qualità.</a:t>
              </a:r>
            </a:p>
          </p:txBody>
        </p:sp>
        <p:grpSp>
          <p:nvGrpSpPr>
            <p:cNvPr id="72" name="Gruppo 71">
              <a:extLst>
                <a:ext uri="{FF2B5EF4-FFF2-40B4-BE49-F238E27FC236}">
                  <a16:creationId xmlns:a16="http://schemas.microsoft.com/office/drawing/2014/main" id="{2B69BE47-6B40-5B3C-CD11-353B83D407AE}"/>
                </a:ext>
              </a:extLst>
            </p:cNvPr>
            <p:cNvGrpSpPr/>
            <p:nvPr/>
          </p:nvGrpSpPr>
          <p:grpSpPr>
            <a:xfrm>
              <a:off x="1205910" y="4068863"/>
              <a:ext cx="384594" cy="401112"/>
              <a:chOff x="1197071" y="1921958"/>
              <a:chExt cx="384594" cy="401112"/>
            </a:xfrm>
          </p:grpSpPr>
          <p:sp>
            <p:nvSpPr>
              <p:cNvPr id="73" name="Ovale 72">
                <a:extLst>
                  <a:ext uri="{FF2B5EF4-FFF2-40B4-BE49-F238E27FC236}">
                    <a16:creationId xmlns:a16="http://schemas.microsoft.com/office/drawing/2014/main" id="{243CBA25-2853-7CD9-5906-AA308ED2B0CC}"/>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74" name="CasellaDiTesto 73">
                <a:extLst>
                  <a:ext uri="{FF2B5EF4-FFF2-40B4-BE49-F238E27FC236}">
                    <a16:creationId xmlns:a16="http://schemas.microsoft.com/office/drawing/2014/main" id="{86F608FA-06E4-5233-8B04-5FF9C896BDC8}"/>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4</a:t>
                </a:r>
              </a:p>
            </p:txBody>
          </p:sp>
        </p:grpSp>
      </p:grpSp>
      <p:grpSp>
        <p:nvGrpSpPr>
          <p:cNvPr id="75" name="Gruppo 74">
            <a:extLst>
              <a:ext uri="{FF2B5EF4-FFF2-40B4-BE49-F238E27FC236}">
                <a16:creationId xmlns:a16="http://schemas.microsoft.com/office/drawing/2014/main" id="{F1EDE2EA-41F9-166B-944D-189551ACC294}"/>
              </a:ext>
            </a:extLst>
          </p:cNvPr>
          <p:cNvGrpSpPr/>
          <p:nvPr/>
        </p:nvGrpSpPr>
        <p:grpSpPr>
          <a:xfrm>
            <a:off x="5123428" y="2420392"/>
            <a:ext cx="3514972" cy="523220"/>
            <a:chOff x="1205910" y="4007809"/>
            <a:chExt cx="3514972" cy="523220"/>
          </a:xfrm>
        </p:grpSpPr>
        <p:sp>
          <p:nvSpPr>
            <p:cNvPr id="76" name="CasellaDiTesto 75">
              <a:extLst>
                <a:ext uri="{FF2B5EF4-FFF2-40B4-BE49-F238E27FC236}">
                  <a16:creationId xmlns:a16="http://schemas.microsoft.com/office/drawing/2014/main" id="{3A10641C-777A-6392-031B-BC89C48F98CB}"/>
                </a:ext>
              </a:extLst>
            </p:cNvPr>
            <p:cNvSpPr txBox="1"/>
            <p:nvPr/>
          </p:nvSpPr>
          <p:spPr>
            <a:xfrm>
              <a:off x="1655354" y="4007809"/>
              <a:ext cx="3065528" cy="523220"/>
            </a:xfrm>
            <a:prstGeom prst="rect">
              <a:avLst/>
            </a:prstGeom>
            <a:noFill/>
          </p:spPr>
          <p:txBody>
            <a:bodyPr wrap="square" rtlCol="0">
              <a:spAutoFit/>
            </a:bodyPr>
            <a:lstStyle/>
            <a:p>
              <a:pPr algn="just"/>
              <a:r>
                <a:rPr lang="it-IT" sz="1400" b="1" dirty="0">
                  <a:latin typeface="Arial Narrow" panose="020B0606020202030204" pitchFamily="34" charset="0"/>
                </a:rPr>
                <a:t>PROGETTI DI PAESAGGIO: </a:t>
              </a:r>
              <a:r>
                <a:rPr lang="it-IT" sz="1400" dirty="0">
                  <a:latin typeface="Arial Narrow" panose="020B0606020202030204" pitchFamily="34" charset="0"/>
                </a:rPr>
                <a:t>Valorizzazione infrastrutture storiche.</a:t>
              </a:r>
            </a:p>
          </p:txBody>
        </p:sp>
        <p:grpSp>
          <p:nvGrpSpPr>
            <p:cNvPr id="77" name="Gruppo 76">
              <a:extLst>
                <a:ext uri="{FF2B5EF4-FFF2-40B4-BE49-F238E27FC236}">
                  <a16:creationId xmlns:a16="http://schemas.microsoft.com/office/drawing/2014/main" id="{E9EFF1A9-AD42-D663-E0E5-71134A0B2C02}"/>
                </a:ext>
              </a:extLst>
            </p:cNvPr>
            <p:cNvGrpSpPr/>
            <p:nvPr/>
          </p:nvGrpSpPr>
          <p:grpSpPr>
            <a:xfrm>
              <a:off x="1205910" y="4068863"/>
              <a:ext cx="384594" cy="401112"/>
              <a:chOff x="1197071" y="1921958"/>
              <a:chExt cx="384594" cy="401112"/>
            </a:xfrm>
          </p:grpSpPr>
          <p:sp>
            <p:nvSpPr>
              <p:cNvPr id="78" name="Ovale 77">
                <a:extLst>
                  <a:ext uri="{FF2B5EF4-FFF2-40B4-BE49-F238E27FC236}">
                    <a16:creationId xmlns:a16="http://schemas.microsoft.com/office/drawing/2014/main" id="{53303AB3-C7D9-85C3-8BE5-6715F0F71E7B}"/>
                  </a:ext>
                </a:extLst>
              </p:cNvPr>
              <p:cNvSpPr/>
              <p:nvPr/>
            </p:nvSpPr>
            <p:spPr>
              <a:xfrm>
                <a:off x="1197071" y="1921958"/>
                <a:ext cx="384594" cy="401112"/>
              </a:xfrm>
              <a:prstGeom prst="ellipse">
                <a:avLst/>
              </a:prstGeom>
              <a:noFill/>
              <a:ln w="127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Narrow" panose="020B0606020202030204" pitchFamily="34" charset="0"/>
                </a:endParaRPr>
              </a:p>
            </p:txBody>
          </p:sp>
          <p:sp>
            <p:nvSpPr>
              <p:cNvPr id="79" name="CasellaDiTesto 78">
                <a:extLst>
                  <a:ext uri="{FF2B5EF4-FFF2-40B4-BE49-F238E27FC236}">
                    <a16:creationId xmlns:a16="http://schemas.microsoft.com/office/drawing/2014/main" id="{620F6327-342D-9987-9D99-5A5C159292CD}"/>
                  </a:ext>
                </a:extLst>
              </p:cNvPr>
              <p:cNvSpPr txBox="1"/>
              <p:nvPr/>
            </p:nvSpPr>
            <p:spPr>
              <a:xfrm>
                <a:off x="1261921" y="1953237"/>
                <a:ext cx="273382" cy="338554"/>
              </a:xfrm>
              <a:prstGeom prst="rect">
                <a:avLst/>
              </a:prstGeom>
              <a:noFill/>
            </p:spPr>
            <p:txBody>
              <a:bodyPr wrap="square" rtlCol="0">
                <a:spAutoFit/>
              </a:bodyPr>
              <a:lstStyle/>
              <a:p>
                <a:pPr algn="just"/>
                <a:r>
                  <a:rPr lang="it-IT" sz="1600" dirty="0">
                    <a:solidFill>
                      <a:srgbClr val="009900"/>
                    </a:solidFill>
                    <a:latin typeface="Arial Narrow" panose="020B0606020202030204" pitchFamily="34" charset="0"/>
                  </a:rPr>
                  <a:t>5</a:t>
                </a:r>
              </a:p>
            </p:txBody>
          </p:sp>
        </p:grpSp>
      </p:grpSp>
      <p:pic>
        <p:nvPicPr>
          <p:cNvPr id="81" name="Immagine 80">
            <a:extLst>
              <a:ext uri="{FF2B5EF4-FFF2-40B4-BE49-F238E27FC236}">
                <a16:creationId xmlns:a16="http://schemas.microsoft.com/office/drawing/2014/main" id="{B3AE7BEC-3BCB-0968-069F-984550271BF7}"/>
              </a:ext>
            </a:extLst>
          </p:cNvPr>
          <p:cNvPicPr>
            <a:picLocks noChangeAspect="1"/>
          </p:cNvPicPr>
          <p:nvPr/>
        </p:nvPicPr>
        <p:blipFill rotWithShape="1">
          <a:blip r:embed="rId4"/>
          <a:srcRect l="22566" t="18286" r="23021" b="19211"/>
          <a:stretch/>
        </p:blipFill>
        <p:spPr>
          <a:xfrm>
            <a:off x="1642480" y="2974891"/>
            <a:ext cx="5847721" cy="3778335"/>
          </a:xfrm>
          <a:prstGeom prst="rect">
            <a:avLst/>
          </a:prstGeom>
        </p:spPr>
      </p:pic>
    </p:spTree>
    <p:extLst>
      <p:ext uri="{BB962C8B-B14F-4D97-AF65-F5344CB8AC3E}">
        <p14:creationId xmlns:p14="http://schemas.microsoft.com/office/powerpoint/2010/main" val="244541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887891" y="1260708"/>
            <a:ext cx="7474175" cy="338554"/>
          </a:xfrm>
          <a:prstGeom prst="rect">
            <a:avLst/>
          </a:prstGeom>
          <a:noFill/>
        </p:spPr>
        <p:txBody>
          <a:bodyPr wrap="square" rtlCol="0">
            <a:spAutoFit/>
          </a:bodyPr>
          <a:lstStyle/>
          <a:p>
            <a:pPr algn="just"/>
            <a:r>
              <a:rPr lang="it-IT" sz="1600" b="1" dirty="0">
                <a:solidFill>
                  <a:srgbClr val="006666"/>
                </a:solidFill>
                <a:latin typeface="Arial Narrow" panose="020B0606020202030204" pitchFamily="34" charset="0"/>
              </a:rPr>
              <a:t>UTOE 8P. Riglione-Oratoio:  IL PERIMETRO DEL TERRITORIO URBANIZZATO </a:t>
            </a:r>
          </a:p>
        </p:txBody>
      </p:sp>
      <p:pic>
        <p:nvPicPr>
          <p:cNvPr id="14" name="Immagine 13">
            <a:extLst>
              <a:ext uri="{FF2B5EF4-FFF2-40B4-BE49-F238E27FC236}">
                <a16:creationId xmlns:a16="http://schemas.microsoft.com/office/drawing/2014/main" id="{10DF4FA3-EA99-43D4-B3E8-76ECF6688F25}"/>
              </a:ext>
            </a:extLst>
          </p:cNvPr>
          <p:cNvPicPr/>
          <p:nvPr/>
        </p:nvPicPr>
        <p:blipFill>
          <a:blip r:embed="rId4">
            <a:extLst>
              <a:ext uri="{28A0092B-C50C-407E-A947-70E740481C1C}">
                <a14:useLocalDpi xmlns:a14="http://schemas.microsoft.com/office/drawing/2010/main" val="0"/>
              </a:ext>
            </a:extLst>
          </a:blip>
          <a:stretch>
            <a:fillRect/>
          </a:stretch>
        </p:blipFill>
        <p:spPr>
          <a:xfrm>
            <a:off x="3128574" y="2002249"/>
            <a:ext cx="3142298" cy="4616023"/>
          </a:xfrm>
          <a:prstGeom prst="rect">
            <a:avLst/>
          </a:prstGeom>
          <a:ln>
            <a:solidFill>
              <a:sysClr val="window" lastClr="FFFFFF">
                <a:lumMod val="75000"/>
              </a:sysClr>
            </a:solidFill>
          </a:ln>
        </p:spPr>
      </p:pic>
    </p:spTree>
    <p:extLst>
      <p:ext uri="{BB962C8B-B14F-4D97-AF65-F5344CB8AC3E}">
        <p14:creationId xmlns:p14="http://schemas.microsoft.com/office/powerpoint/2010/main" val="57864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4" name="CasellaDiTesto 13">
            <a:extLst>
              <a:ext uri="{FF2B5EF4-FFF2-40B4-BE49-F238E27FC236}">
                <a16:creationId xmlns:a16="http://schemas.microsoft.com/office/drawing/2014/main" id="{39038781-2D94-4BEB-843D-735F853AD927}"/>
              </a:ext>
            </a:extLst>
          </p:cNvPr>
          <p:cNvSpPr txBox="1"/>
          <p:nvPr/>
        </p:nvSpPr>
        <p:spPr>
          <a:xfrm>
            <a:off x="2463022" y="1159375"/>
            <a:ext cx="4409480" cy="338554"/>
          </a:xfrm>
          <a:prstGeom prst="rect">
            <a:avLst/>
          </a:prstGeom>
          <a:noFill/>
        </p:spPr>
        <p:txBody>
          <a:bodyPr wrap="square" rtlCol="0">
            <a:spAutoFit/>
          </a:bodyPr>
          <a:lstStyle/>
          <a:p>
            <a:pPr algn="ctr"/>
            <a:r>
              <a:rPr lang="it-IT" sz="1600" b="1" dirty="0">
                <a:solidFill>
                  <a:srgbClr val="006666"/>
                </a:solidFill>
                <a:latin typeface="Arial Narrow" panose="020B0606020202030204" pitchFamily="34" charset="0"/>
              </a:rPr>
              <a:t>GLI OBIETTIVI DELL’UTOE 8P</a:t>
            </a:r>
          </a:p>
        </p:txBody>
      </p:sp>
      <p:graphicFrame>
        <p:nvGraphicFramePr>
          <p:cNvPr id="10" name="Oggetto 9">
            <a:extLst>
              <a:ext uri="{FF2B5EF4-FFF2-40B4-BE49-F238E27FC236}">
                <a16:creationId xmlns:a16="http://schemas.microsoft.com/office/drawing/2014/main" id="{529756EB-B113-4F84-B352-FCCAC2186208}"/>
              </a:ext>
            </a:extLst>
          </p:cNvPr>
          <p:cNvGraphicFramePr>
            <a:graphicFrameLocks noChangeAspect="1"/>
          </p:cNvGraphicFramePr>
          <p:nvPr>
            <p:extLst>
              <p:ext uri="{D42A27DB-BD31-4B8C-83A1-F6EECF244321}">
                <p14:modId xmlns:p14="http://schemas.microsoft.com/office/powerpoint/2010/main" val="3216936747"/>
              </p:ext>
            </p:extLst>
          </p:nvPr>
        </p:nvGraphicFramePr>
        <p:xfrm>
          <a:off x="1609443" y="1508186"/>
          <a:ext cx="6116638" cy="5524500"/>
        </p:xfrm>
        <a:graphic>
          <a:graphicData uri="http://schemas.openxmlformats.org/presentationml/2006/ole">
            <mc:AlternateContent xmlns:mc="http://schemas.openxmlformats.org/markup-compatibility/2006">
              <mc:Choice xmlns:v="urn:schemas-microsoft-com:vml" Requires="v">
                <p:oleObj spid="_x0000_s2075" name="Document" r:id="rId5" imgW="6116755" imgH="5524758" progId="Word.Document.12">
                  <p:embed/>
                </p:oleObj>
              </mc:Choice>
              <mc:Fallback>
                <p:oleObj name="Document" r:id="rId5" imgW="6116755" imgH="5524758" progId="Word.Document.12">
                  <p:embed/>
                  <p:pic>
                    <p:nvPicPr>
                      <p:cNvPr id="0" name=""/>
                      <p:cNvPicPr/>
                      <p:nvPr/>
                    </p:nvPicPr>
                    <p:blipFill>
                      <a:blip r:embed="rId6"/>
                      <a:stretch>
                        <a:fillRect/>
                      </a:stretch>
                    </p:blipFill>
                    <p:spPr>
                      <a:xfrm>
                        <a:off x="1609443" y="1508186"/>
                        <a:ext cx="6116638" cy="5524500"/>
                      </a:xfrm>
                      <a:prstGeom prst="rect">
                        <a:avLst/>
                      </a:prstGeom>
                    </p:spPr>
                  </p:pic>
                </p:oleObj>
              </mc:Fallback>
            </mc:AlternateContent>
          </a:graphicData>
        </a:graphic>
      </p:graphicFrame>
    </p:spTree>
    <p:extLst>
      <p:ext uri="{BB962C8B-B14F-4D97-AF65-F5344CB8AC3E}">
        <p14:creationId xmlns:p14="http://schemas.microsoft.com/office/powerpoint/2010/main" val="292850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1126448" y="1220186"/>
            <a:ext cx="7273926" cy="338554"/>
          </a:xfrm>
          <a:prstGeom prst="rect">
            <a:avLst/>
          </a:prstGeom>
          <a:noFill/>
        </p:spPr>
        <p:txBody>
          <a:bodyPr wrap="square" rtlCol="0">
            <a:spAutoFit/>
          </a:bodyPr>
          <a:lstStyle/>
          <a:p>
            <a:pPr algn="ctr"/>
            <a:r>
              <a:rPr lang="it-IT" sz="1600" b="1" dirty="0">
                <a:solidFill>
                  <a:srgbClr val="006666"/>
                </a:solidFill>
                <a:latin typeface="Arial Narrow" panose="020B0606020202030204" pitchFamily="34" charset="0"/>
              </a:rPr>
              <a:t>IL DIMENSIONAMENTO DELL’UTOE 8P.</a:t>
            </a:r>
          </a:p>
        </p:txBody>
      </p:sp>
      <p:graphicFrame>
        <p:nvGraphicFramePr>
          <p:cNvPr id="5" name="Tabella 4">
            <a:extLst>
              <a:ext uri="{FF2B5EF4-FFF2-40B4-BE49-F238E27FC236}">
                <a16:creationId xmlns:a16="http://schemas.microsoft.com/office/drawing/2014/main" id="{87052014-09D2-465A-A10D-F0E697A2633B}"/>
              </a:ext>
            </a:extLst>
          </p:cNvPr>
          <p:cNvGraphicFramePr>
            <a:graphicFrameLocks noGrp="1"/>
          </p:cNvGraphicFramePr>
          <p:nvPr>
            <p:extLst>
              <p:ext uri="{D42A27DB-BD31-4B8C-83A1-F6EECF244321}">
                <p14:modId xmlns:p14="http://schemas.microsoft.com/office/powerpoint/2010/main" val="2612719769"/>
              </p:ext>
            </p:extLst>
          </p:nvPr>
        </p:nvGraphicFramePr>
        <p:xfrm>
          <a:off x="1596347" y="2013259"/>
          <a:ext cx="6334127" cy="3736788"/>
        </p:xfrm>
        <a:graphic>
          <a:graphicData uri="http://schemas.openxmlformats.org/drawingml/2006/table">
            <a:tbl>
              <a:tblPr bandRow="1"/>
              <a:tblGrid>
                <a:gridCol w="1347335">
                  <a:extLst>
                    <a:ext uri="{9D8B030D-6E8A-4147-A177-3AD203B41FA5}">
                      <a16:colId xmlns:a16="http://schemas.microsoft.com/office/drawing/2014/main" val="2530352321"/>
                    </a:ext>
                  </a:extLst>
                </a:gridCol>
                <a:gridCol w="831132">
                  <a:extLst>
                    <a:ext uri="{9D8B030D-6E8A-4147-A177-3AD203B41FA5}">
                      <a16:colId xmlns:a16="http://schemas.microsoft.com/office/drawing/2014/main" val="3030489463"/>
                    </a:ext>
                  </a:extLst>
                </a:gridCol>
                <a:gridCol w="831132">
                  <a:extLst>
                    <a:ext uri="{9D8B030D-6E8A-4147-A177-3AD203B41FA5}">
                      <a16:colId xmlns:a16="http://schemas.microsoft.com/office/drawing/2014/main" val="167048507"/>
                    </a:ext>
                  </a:extLst>
                </a:gridCol>
                <a:gridCol w="831132">
                  <a:extLst>
                    <a:ext uri="{9D8B030D-6E8A-4147-A177-3AD203B41FA5}">
                      <a16:colId xmlns:a16="http://schemas.microsoft.com/office/drawing/2014/main" val="3252629852"/>
                    </a:ext>
                  </a:extLst>
                </a:gridCol>
                <a:gridCol w="831132">
                  <a:extLst>
                    <a:ext uri="{9D8B030D-6E8A-4147-A177-3AD203B41FA5}">
                      <a16:colId xmlns:a16="http://schemas.microsoft.com/office/drawing/2014/main" val="491770631"/>
                    </a:ext>
                  </a:extLst>
                </a:gridCol>
                <a:gridCol w="831132">
                  <a:extLst>
                    <a:ext uri="{9D8B030D-6E8A-4147-A177-3AD203B41FA5}">
                      <a16:colId xmlns:a16="http://schemas.microsoft.com/office/drawing/2014/main" val="2824905981"/>
                    </a:ext>
                  </a:extLst>
                </a:gridCol>
                <a:gridCol w="831132">
                  <a:extLst>
                    <a:ext uri="{9D8B030D-6E8A-4147-A177-3AD203B41FA5}">
                      <a16:colId xmlns:a16="http://schemas.microsoft.com/office/drawing/2014/main" val="4077856038"/>
                    </a:ext>
                  </a:extLst>
                </a:gridCol>
              </a:tblGrid>
              <a:tr h="0">
                <a:tc rowSpan="2">
                  <a:txBody>
                    <a:bodyPr/>
                    <a:lstStyle/>
                    <a:p>
                      <a:pPr algn="ctr">
                        <a:lnSpc>
                          <a:spcPct val="150000"/>
                        </a:lnSpc>
                        <a:spcAft>
                          <a:spcPts val="800"/>
                        </a:spcAft>
                      </a:pPr>
                      <a:r>
                        <a:rPr lang="it-IT" sz="1000" b="1">
                          <a:effectLst/>
                          <a:latin typeface="Arial Narrow" panose="020B0606020202030204" pitchFamily="34" charset="0"/>
                          <a:ea typeface="Arial Narrow" panose="020B0606020202030204" pitchFamily="34" charset="0"/>
                          <a:cs typeface="Arial Narrow" panose="020B0606020202030204" pitchFamily="34" charset="0"/>
                        </a:rPr>
                        <a:t>Categorie funzionali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800"/>
                        </a:spcAft>
                      </a:pPr>
                      <a:r>
                        <a:rPr lang="it-IT" sz="10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Dimensionamento Previsioni interne al perimetro del territorio urbanizzato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gridSpan="3">
                  <a:txBody>
                    <a:bodyPr/>
                    <a:lstStyle/>
                    <a:p>
                      <a:pPr algn="ctr">
                        <a:lnSpc>
                          <a:spcPct val="150000"/>
                        </a:lnSpc>
                        <a:spcAft>
                          <a:spcPts val="800"/>
                        </a:spcAft>
                      </a:pPr>
                      <a:r>
                        <a:rPr lang="it-IT" sz="10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Dimensionamento Previsioni esterne al perimetro del territorio urbanizzato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57478902"/>
                  </a:ext>
                </a:extLst>
              </a:tr>
              <a:tr h="0">
                <a:tc vMerge="1">
                  <a:txBody>
                    <a:bodyPr/>
                    <a:lstStyle/>
                    <a:p>
                      <a:endParaRPr lang="it-IT"/>
                    </a:p>
                  </a:txBody>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Riuso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 subordinata a conferenza art. 25 LR 65/2014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 non subordinata a conferenza art. 25 LR 65/2014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Riuso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613013"/>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Residenziale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5.000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8.000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747224"/>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Industriale/artigianale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973889"/>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Commerciale al dettaglio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2.000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2.000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4.000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391480"/>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Turistico - ricettiva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1.500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1.500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079502"/>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Direzionale e di servizio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2.000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2.000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326957"/>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Commerciale all’ingrosso e depositi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45786"/>
                  </a:ext>
                </a:extLst>
              </a:tr>
              <a:tr h="0">
                <a:tc>
                  <a:txBody>
                    <a:bodyPr/>
                    <a:lstStyle/>
                    <a:p>
                      <a:pPr algn="just">
                        <a:lnSpc>
                          <a:spcPts val="1600"/>
                        </a:lnSpc>
                        <a:spcAft>
                          <a:spcPts val="0"/>
                        </a:spcAft>
                      </a:pPr>
                      <a:r>
                        <a:rPr lang="it-IT" sz="1000" b="1">
                          <a:effectLst/>
                          <a:latin typeface="Arial Narrow" panose="020B0606020202030204" pitchFamily="34" charset="0"/>
                          <a:ea typeface="Arial Narrow" panose="020B0606020202030204" pitchFamily="34" charset="0"/>
                          <a:cs typeface="Arial Narrow" panose="020B0606020202030204" pitchFamily="34"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10.500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5.000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dirty="0">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723934"/>
                  </a:ext>
                </a:extLst>
              </a:tr>
            </a:tbl>
          </a:graphicData>
        </a:graphic>
      </p:graphicFrame>
    </p:spTree>
    <p:extLst>
      <p:ext uri="{BB962C8B-B14F-4D97-AF65-F5344CB8AC3E}">
        <p14:creationId xmlns:p14="http://schemas.microsoft.com/office/powerpoint/2010/main" val="188610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14" name="Rettangolo 13">
            <a:extLst>
              <a:ext uri="{FF2B5EF4-FFF2-40B4-BE49-F238E27FC236}">
                <a16:creationId xmlns:a16="http://schemas.microsoft.com/office/drawing/2014/main" id="{D8A257DF-90D7-A677-F4B2-DA8AF847B365}"/>
              </a:ext>
            </a:extLst>
          </p:cNvPr>
          <p:cNvSpPr/>
          <p:nvPr/>
        </p:nvSpPr>
        <p:spPr>
          <a:xfrm>
            <a:off x="1564446" y="2480563"/>
            <a:ext cx="4507324" cy="400110"/>
          </a:xfrm>
          <a:prstGeom prst="rect">
            <a:avLst/>
          </a:prstGeom>
        </p:spPr>
        <p:txBody>
          <a:bodyPr wrap="none">
            <a:spAutoFit/>
          </a:bodyPr>
          <a:lstStyle/>
          <a:p>
            <a:r>
              <a:rPr lang="it-IT" altLang="it-IT" sz="2000" b="1" dirty="0">
                <a:solidFill>
                  <a:schemeClr val="bg1"/>
                </a:solidFill>
                <a:latin typeface="Arial Narrow" panose="020B0606020202030204" pitchFamily="34" charset="0"/>
              </a:rPr>
              <a:t>1. PERCHE’ INFORMARE E PARTECIPARE</a:t>
            </a:r>
            <a:endParaRPr lang="it-IT" sz="2000" dirty="0">
              <a:solidFill>
                <a:schemeClr val="bg1"/>
              </a:solidFill>
              <a:latin typeface="Arial Narrow" panose="020B0606020202030204" pitchFamily="34" charset="0"/>
            </a:endParaRPr>
          </a:p>
        </p:txBody>
      </p:sp>
      <p:sp>
        <p:nvSpPr>
          <p:cNvPr id="15" name="CasellaDiTesto 14">
            <a:extLst>
              <a:ext uri="{FF2B5EF4-FFF2-40B4-BE49-F238E27FC236}">
                <a16:creationId xmlns:a16="http://schemas.microsoft.com/office/drawing/2014/main" id="{3264F002-E6A5-4B08-9EA7-05103B7278F7}"/>
              </a:ext>
            </a:extLst>
          </p:cNvPr>
          <p:cNvSpPr txBox="1"/>
          <p:nvPr/>
        </p:nvSpPr>
        <p:spPr>
          <a:xfrm>
            <a:off x="1329063" y="796296"/>
            <a:ext cx="2785383" cy="400110"/>
          </a:xfrm>
          <a:prstGeom prst="rect">
            <a:avLst/>
          </a:prstGeom>
          <a:noFill/>
        </p:spPr>
        <p:txBody>
          <a:bodyPr wrap="square" rtlCol="0">
            <a:spAutoFit/>
          </a:bodyPr>
          <a:lstStyle/>
          <a:p>
            <a:r>
              <a:rPr lang="it-IT" sz="2000" dirty="0">
                <a:solidFill>
                  <a:srgbClr val="006666"/>
                </a:solidFill>
              </a:rPr>
              <a:t>UTOE 8, 9 </a:t>
            </a:r>
            <a:r>
              <a:rPr lang="it-IT" sz="1400" dirty="0">
                <a:solidFill>
                  <a:srgbClr val="006666"/>
                </a:solidFill>
              </a:rPr>
              <a:t>(parte)</a:t>
            </a:r>
            <a:r>
              <a:rPr lang="it-IT" sz="2000" dirty="0">
                <a:solidFill>
                  <a:srgbClr val="006666"/>
                </a:solidFill>
              </a:rPr>
              <a:t>, 10, 11. </a:t>
            </a:r>
          </a:p>
        </p:txBody>
      </p:sp>
      <p:pic>
        <p:nvPicPr>
          <p:cNvPr id="9" name="Immagine 8">
            <a:extLst>
              <a:ext uri="{FF2B5EF4-FFF2-40B4-BE49-F238E27FC236}">
                <a16:creationId xmlns:a16="http://schemas.microsoft.com/office/drawing/2014/main" id="{0E1067E2-F5EB-4260-B1FC-106418DA8E26}"/>
              </a:ext>
            </a:extLst>
          </p:cNvPr>
          <p:cNvPicPr>
            <a:picLocks noChangeAspect="1"/>
          </p:cNvPicPr>
          <p:nvPr/>
        </p:nvPicPr>
        <p:blipFill rotWithShape="1">
          <a:blip r:embed="rId3">
            <a:extLst>
              <a:ext uri="{28A0092B-C50C-407E-A947-70E740481C1C}">
                <a14:useLocalDpi xmlns:a14="http://schemas.microsoft.com/office/drawing/2010/main" val="0"/>
              </a:ext>
            </a:extLst>
          </a:blip>
          <a:srcRect t="7352"/>
          <a:stretch/>
        </p:blipFill>
        <p:spPr>
          <a:xfrm>
            <a:off x="2497764" y="1256099"/>
            <a:ext cx="4227776" cy="5546497"/>
          </a:xfrm>
          <a:prstGeom prst="rect">
            <a:avLst/>
          </a:prstGeom>
          <a:ln>
            <a:solidFill>
              <a:schemeClr val="bg1">
                <a:lumMod val="75000"/>
              </a:schemeClr>
            </a:solidFill>
          </a:ln>
        </p:spPr>
      </p:pic>
    </p:spTree>
    <p:extLst>
      <p:ext uri="{BB962C8B-B14F-4D97-AF65-F5344CB8AC3E}">
        <p14:creationId xmlns:p14="http://schemas.microsoft.com/office/powerpoint/2010/main" val="49240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887891" y="1260708"/>
            <a:ext cx="8141559" cy="338554"/>
          </a:xfrm>
          <a:prstGeom prst="rect">
            <a:avLst/>
          </a:prstGeom>
          <a:noFill/>
        </p:spPr>
        <p:txBody>
          <a:bodyPr wrap="square" rtlCol="0">
            <a:spAutoFit/>
          </a:bodyPr>
          <a:lstStyle/>
          <a:p>
            <a:pPr algn="just"/>
            <a:r>
              <a:rPr lang="it-IT" sz="1600" b="1" dirty="0">
                <a:solidFill>
                  <a:srgbClr val="006666"/>
                </a:solidFill>
                <a:latin typeface="Arial Narrow" panose="020B0606020202030204" pitchFamily="34" charset="0"/>
              </a:rPr>
              <a:t>UTOE 9P. Putignano - </a:t>
            </a:r>
            <a:r>
              <a:rPr lang="it-IT" sz="1600" b="1" dirty="0" err="1">
                <a:solidFill>
                  <a:srgbClr val="006666"/>
                </a:solidFill>
                <a:latin typeface="Arial Narrow" panose="020B0606020202030204" pitchFamily="34" charset="0"/>
              </a:rPr>
              <a:t>S.Ermete</a:t>
            </a:r>
            <a:r>
              <a:rPr lang="it-IT" sz="1600" b="1" dirty="0">
                <a:solidFill>
                  <a:srgbClr val="006666"/>
                </a:solidFill>
                <a:latin typeface="Arial Narrow" panose="020B0606020202030204" pitchFamily="34" charset="0"/>
              </a:rPr>
              <a:t> (parte) :  IL PERIMETRO DEL TERRITORIO URBANIZZATO </a:t>
            </a:r>
          </a:p>
        </p:txBody>
      </p:sp>
      <p:pic>
        <p:nvPicPr>
          <p:cNvPr id="15" name="Immagine 14">
            <a:extLst>
              <a:ext uri="{FF2B5EF4-FFF2-40B4-BE49-F238E27FC236}">
                <a16:creationId xmlns:a16="http://schemas.microsoft.com/office/drawing/2014/main" id="{77A10382-1145-47D5-BFEA-EFF8D9FA4EE4}"/>
              </a:ext>
            </a:extLst>
          </p:cNvPr>
          <p:cNvPicPr/>
          <p:nvPr/>
        </p:nvPicPr>
        <p:blipFill>
          <a:blip r:embed="rId4">
            <a:extLst>
              <a:ext uri="{28A0092B-C50C-407E-A947-70E740481C1C}">
                <a14:useLocalDpi xmlns:a14="http://schemas.microsoft.com/office/drawing/2010/main" val="0"/>
              </a:ext>
            </a:extLst>
          </a:blip>
          <a:stretch>
            <a:fillRect/>
          </a:stretch>
        </p:blipFill>
        <p:spPr>
          <a:xfrm>
            <a:off x="2004665" y="1955405"/>
            <a:ext cx="5592404" cy="4029547"/>
          </a:xfrm>
          <a:prstGeom prst="rect">
            <a:avLst/>
          </a:prstGeom>
        </p:spPr>
      </p:pic>
    </p:spTree>
    <p:extLst>
      <p:ext uri="{BB962C8B-B14F-4D97-AF65-F5344CB8AC3E}">
        <p14:creationId xmlns:p14="http://schemas.microsoft.com/office/powerpoint/2010/main" val="179584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4" name="CasellaDiTesto 13">
            <a:extLst>
              <a:ext uri="{FF2B5EF4-FFF2-40B4-BE49-F238E27FC236}">
                <a16:creationId xmlns:a16="http://schemas.microsoft.com/office/drawing/2014/main" id="{BA4AA35C-CF7F-4DD9-82C2-8ACD7465164B}"/>
              </a:ext>
            </a:extLst>
          </p:cNvPr>
          <p:cNvSpPr txBox="1"/>
          <p:nvPr/>
        </p:nvSpPr>
        <p:spPr>
          <a:xfrm>
            <a:off x="743626" y="1275031"/>
            <a:ext cx="3255805" cy="338554"/>
          </a:xfrm>
          <a:prstGeom prst="rect">
            <a:avLst/>
          </a:prstGeom>
          <a:noFill/>
        </p:spPr>
        <p:txBody>
          <a:bodyPr wrap="square" rtlCol="0">
            <a:spAutoFit/>
          </a:bodyPr>
          <a:lstStyle/>
          <a:p>
            <a:pPr algn="ctr"/>
            <a:r>
              <a:rPr lang="it-IT" sz="1600" b="1" dirty="0">
                <a:solidFill>
                  <a:srgbClr val="006666"/>
                </a:solidFill>
                <a:latin typeface="Arial Narrow" panose="020B0606020202030204" pitchFamily="34" charset="0"/>
              </a:rPr>
              <a:t>GLI OBIETTIVI DELL’UTOE 9P (parte)</a:t>
            </a:r>
          </a:p>
        </p:txBody>
      </p:sp>
      <p:graphicFrame>
        <p:nvGraphicFramePr>
          <p:cNvPr id="10" name="Tabella 9">
            <a:extLst>
              <a:ext uri="{FF2B5EF4-FFF2-40B4-BE49-F238E27FC236}">
                <a16:creationId xmlns:a16="http://schemas.microsoft.com/office/drawing/2014/main" id="{7865FF7C-27F5-4913-A684-C3B25BB8FD4B}"/>
              </a:ext>
            </a:extLst>
          </p:cNvPr>
          <p:cNvGraphicFramePr>
            <a:graphicFrameLocks noGrp="1"/>
          </p:cNvGraphicFramePr>
          <p:nvPr>
            <p:extLst>
              <p:ext uri="{D42A27DB-BD31-4B8C-83A1-F6EECF244321}">
                <p14:modId xmlns:p14="http://schemas.microsoft.com/office/powerpoint/2010/main" val="148956654"/>
              </p:ext>
            </p:extLst>
          </p:nvPr>
        </p:nvGraphicFramePr>
        <p:xfrm>
          <a:off x="1642833" y="2171973"/>
          <a:ext cx="6113780" cy="2132331"/>
        </p:xfrm>
        <a:graphic>
          <a:graphicData uri="http://schemas.openxmlformats.org/drawingml/2006/table">
            <a:tbl>
              <a:tblPr firstRow="1" firstCol="1" bandRow="1"/>
              <a:tblGrid>
                <a:gridCol w="3056890">
                  <a:extLst>
                    <a:ext uri="{9D8B030D-6E8A-4147-A177-3AD203B41FA5}">
                      <a16:colId xmlns:a16="http://schemas.microsoft.com/office/drawing/2014/main" val="266168194"/>
                    </a:ext>
                  </a:extLst>
                </a:gridCol>
                <a:gridCol w="3056890">
                  <a:extLst>
                    <a:ext uri="{9D8B030D-6E8A-4147-A177-3AD203B41FA5}">
                      <a16:colId xmlns:a16="http://schemas.microsoft.com/office/drawing/2014/main" val="3612656590"/>
                    </a:ext>
                  </a:extLst>
                </a:gridCol>
              </a:tblGrid>
              <a:tr h="0">
                <a:tc>
                  <a:txBody>
                    <a:bodyPr/>
                    <a:lstStyle/>
                    <a:p>
                      <a:pPr algn="just">
                        <a:lnSpc>
                          <a:spcPts val="1800"/>
                        </a:lnSpc>
                        <a:spcAft>
                          <a:spcPts val="0"/>
                        </a:spcAft>
                      </a:pPr>
                      <a:r>
                        <a:rPr lang="it-IT" sz="1000" b="1">
                          <a:effectLst/>
                          <a:latin typeface="Times New Roman" panose="02020603050405020304" pitchFamily="18" charset="0"/>
                          <a:ea typeface="Calibri" panose="020F0502020204030204" pitchFamily="34" charset="0"/>
                          <a:cs typeface="Times New Roman" panose="02020603050405020304" pitchFamily="18" charset="0"/>
                        </a:rPr>
                        <a:t>Obiettivi di qualità, strategie, azioni riferite al sistema insediativo all’interno del TU.</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800"/>
                        </a:lnSpc>
                        <a:spcAft>
                          <a:spcPts val="0"/>
                        </a:spcAft>
                      </a:pPr>
                      <a:r>
                        <a:rPr lang="it-IT" sz="1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Obiettivi di qualità, strategie, azioni riferite al Territorio Rurale.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52548098"/>
                  </a:ext>
                </a:extLst>
              </a:tr>
              <a:tr h="0">
                <a:tc>
                  <a:txBody>
                    <a:bodyPr/>
                    <a:lstStyle/>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riorganizzare il sistema degli spazi di sosta prevedendo un incremento della dotazione complessiva dei parcheggi;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riordinare le aree dismesse lungo la Tosco Romagnola riqualificandole con progetti di rigenerazione urbana e di qualificazione in termini di servizi;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completare gli interventi di riqualificazione degli insediamenti popolari di S. Ermete.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preservare parte degli spazi rurali liberi compresi all’interno dell’abitato di Putignano ai margini delle infrastrutture stradali e ferroviarie da destinare prevalentemente a forme di agricoltura amatoriale ovvero a spazi per la fruizione collettiva.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176952"/>
                  </a:ext>
                </a:extLst>
              </a:tr>
            </a:tbl>
          </a:graphicData>
        </a:graphic>
      </p:graphicFrame>
    </p:spTree>
    <p:extLst>
      <p:ext uri="{BB962C8B-B14F-4D97-AF65-F5344CB8AC3E}">
        <p14:creationId xmlns:p14="http://schemas.microsoft.com/office/powerpoint/2010/main" val="6115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4" name="CasellaDiTesto 13">
            <a:extLst>
              <a:ext uri="{FF2B5EF4-FFF2-40B4-BE49-F238E27FC236}">
                <a16:creationId xmlns:a16="http://schemas.microsoft.com/office/drawing/2014/main" id="{1C3AA510-37A8-40E6-B77C-9E8D3943DD72}"/>
              </a:ext>
            </a:extLst>
          </p:cNvPr>
          <p:cNvSpPr txBox="1"/>
          <p:nvPr/>
        </p:nvSpPr>
        <p:spPr>
          <a:xfrm>
            <a:off x="1126448" y="1220186"/>
            <a:ext cx="7273926" cy="338554"/>
          </a:xfrm>
          <a:prstGeom prst="rect">
            <a:avLst/>
          </a:prstGeom>
          <a:noFill/>
        </p:spPr>
        <p:txBody>
          <a:bodyPr wrap="square" rtlCol="0">
            <a:spAutoFit/>
          </a:bodyPr>
          <a:lstStyle/>
          <a:p>
            <a:pPr algn="ctr"/>
            <a:r>
              <a:rPr lang="it-IT" sz="1600" b="1" dirty="0">
                <a:solidFill>
                  <a:srgbClr val="006666"/>
                </a:solidFill>
                <a:latin typeface="Arial Narrow" panose="020B0606020202030204" pitchFamily="34" charset="0"/>
              </a:rPr>
              <a:t>IL DIMENSIONAMENTO DELL’UTOE 9P (parte)</a:t>
            </a:r>
          </a:p>
        </p:txBody>
      </p:sp>
      <p:graphicFrame>
        <p:nvGraphicFramePr>
          <p:cNvPr id="10" name="Tabella 9">
            <a:extLst>
              <a:ext uri="{FF2B5EF4-FFF2-40B4-BE49-F238E27FC236}">
                <a16:creationId xmlns:a16="http://schemas.microsoft.com/office/drawing/2014/main" id="{1CD6D787-5E2C-4EED-B6D8-4E13273C297C}"/>
              </a:ext>
            </a:extLst>
          </p:cNvPr>
          <p:cNvGraphicFramePr>
            <a:graphicFrameLocks noGrp="1"/>
          </p:cNvGraphicFramePr>
          <p:nvPr>
            <p:extLst>
              <p:ext uri="{D42A27DB-BD31-4B8C-83A1-F6EECF244321}">
                <p14:modId xmlns:p14="http://schemas.microsoft.com/office/powerpoint/2010/main" val="3986427541"/>
              </p:ext>
            </p:extLst>
          </p:nvPr>
        </p:nvGraphicFramePr>
        <p:xfrm>
          <a:off x="1660384" y="2168835"/>
          <a:ext cx="6334124" cy="2930528"/>
        </p:xfrm>
        <a:graphic>
          <a:graphicData uri="http://schemas.openxmlformats.org/drawingml/2006/table">
            <a:tbl>
              <a:tblPr bandRow="1"/>
              <a:tblGrid>
                <a:gridCol w="1332277">
                  <a:extLst>
                    <a:ext uri="{9D8B030D-6E8A-4147-A177-3AD203B41FA5}">
                      <a16:colId xmlns:a16="http://schemas.microsoft.com/office/drawing/2014/main" val="3838206188"/>
                    </a:ext>
                  </a:extLst>
                </a:gridCol>
                <a:gridCol w="890697">
                  <a:extLst>
                    <a:ext uri="{9D8B030D-6E8A-4147-A177-3AD203B41FA5}">
                      <a16:colId xmlns:a16="http://schemas.microsoft.com/office/drawing/2014/main" val="1977098247"/>
                    </a:ext>
                  </a:extLst>
                </a:gridCol>
                <a:gridCol w="822230">
                  <a:extLst>
                    <a:ext uri="{9D8B030D-6E8A-4147-A177-3AD203B41FA5}">
                      <a16:colId xmlns:a16="http://schemas.microsoft.com/office/drawing/2014/main" val="3481531358"/>
                    </a:ext>
                  </a:extLst>
                </a:gridCol>
                <a:gridCol w="822230">
                  <a:extLst>
                    <a:ext uri="{9D8B030D-6E8A-4147-A177-3AD203B41FA5}">
                      <a16:colId xmlns:a16="http://schemas.microsoft.com/office/drawing/2014/main" val="746070880"/>
                    </a:ext>
                  </a:extLst>
                </a:gridCol>
                <a:gridCol w="822230">
                  <a:extLst>
                    <a:ext uri="{9D8B030D-6E8A-4147-A177-3AD203B41FA5}">
                      <a16:colId xmlns:a16="http://schemas.microsoft.com/office/drawing/2014/main" val="1523825268"/>
                    </a:ext>
                  </a:extLst>
                </a:gridCol>
                <a:gridCol w="822230">
                  <a:extLst>
                    <a:ext uri="{9D8B030D-6E8A-4147-A177-3AD203B41FA5}">
                      <a16:colId xmlns:a16="http://schemas.microsoft.com/office/drawing/2014/main" val="3187954518"/>
                    </a:ext>
                  </a:extLst>
                </a:gridCol>
                <a:gridCol w="822230">
                  <a:extLst>
                    <a:ext uri="{9D8B030D-6E8A-4147-A177-3AD203B41FA5}">
                      <a16:colId xmlns:a16="http://schemas.microsoft.com/office/drawing/2014/main" val="990081925"/>
                    </a:ext>
                  </a:extLst>
                </a:gridCol>
              </a:tblGrid>
              <a:tr h="0">
                <a:tc rowSpan="2">
                  <a:txBody>
                    <a:bodyPr/>
                    <a:lstStyle/>
                    <a:p>
                      <a:pPr algn="ctr">
                        <a:lnSpc>
                          <a:spcPct val="150000"/>
                        </a:lnSpc>
                        <a:spcAft>
                          <a:spcPts val="800"/>
                        </a:spcAft>
                      </a:pPr>
                      <a:r>
                        <a:rPr lang="it-IT" sz="1000" b="1">
                          <a:effectLst/>
                          <a:latin typeface="Arial Narrow" panose="020B0606020202030204" pitchFamily="34" charset="0"/>
                          <a:ea typeface="Arial Narrow" panose="020B0606020202030204" pitchFamily="34" charset="0"/>
                          <a:cs typeface="Arial Narrow" panose="020B0606020202030204" pitchFamily="34" charset="0"/>
                        </a:rPr>
                        <a:t>Categorie funzionali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800"/>
                        </a:spcAft>
                      </a:pPr>
                      <a:r>
                        <a:rPr lang="it-IT" sz="10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Dimensionamento Previsioni interne al perimetro del territorio urbanizzato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gridSpan="3">
                  <a:txBody>
                    <a:bodyPr/>
                    <a:lstStyle/>
                    <a:p>
                      <a:pPr algn="ctr">
                        <a:lnSpc>
                          <a:spcPct val="150000"/>
                        </a:lnSpc>
                        <a:spcAft>
                          <a:spcPts val="800"/>
                        </a:spcAft>
                      </a:pPr>
                      <a:r>
                        <a:rPr lang="it-IT" sz="10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Dimensionamento Previsioni esterne al perimetro del territorio urbanizzato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663128"/>
                  </a:ext>
                </a:extLst>
              </a:tr>
              <a:tr h="0">
                <a:tc vMerge="1">
                  <a:txBody>
                    <a:bodyPr/>
                    <a:lstStyle/>
                    <a:p>
                      <a:endParaRPr lang="it-IT"/>
                    </a:p>
                  </a:txBody>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Riuso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 subordinata a conferenza art. 25 LR 65/2014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 non subordinata a conferenza art. 25 LR 65/2014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Riuso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10707"/>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Residenziale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7.000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7.000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85368"/>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Industriale/artigianale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3.000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724819"/>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Commerciale al dettaglio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2.000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2.500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4.500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81272"/>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Turistico - ricettiva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40951"/>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Direzionale e di servizio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6.000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900"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9.000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987918"/>
                  </a:ext>
                </a:extLst>
              </a:tr>
              <a:tr h="0">
                <a:tc>
                  <a:txBody>
                    <a:bodyPr/>
                    <a:lstStyle/>
                    <a:p>
                      <a:pPr algn="just">
                        <a:lnSpc>
                          <a:spcPts val="1600"/>
                        </a:lnSpc>
                        <a:spcAft>
                          <a:spcPts val="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Commerciale all’ingrosso e depositi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504967"/>
                  </a:ext>
                </a:extLst>
              </a:tr>
              <a:tr h="0">
                <a:tc>
                  <a:txBody>
                    <a:bodyPr/>
                    <a:lstStyle/>
                    <a:p>
                      <a:pPr algn="just">
                        <a:lnSpc>
                          <a:spcPts val="1600"/>
                        </a:lnSpc>
                        <a:spcAft>
                          <a:spcPts val="0"/>
                        </a:spcAft>
                      </a:pPr>
                      <a:r>
                        <a:rPr lang="it-IT" sz="1000" b="1">
                          <a:effectLst/>
                          <a:latin typeface="Arial Narrow" panose="020B0606020202030204" pitchFamily="34" charset="0"/>
                          <a:ea typeface="Arial Narrow" panose="020B0606020202030204" pitchFamily="34" charset="0"/>
                          <a:cs typeface="Arial Narrow" panose="020B0606020202030204" pitchFamily="34"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15.000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8.500</a:t>
                      </a:r>
                      <a:r>
                        <a:rPr lang="it-IT" sz="900" b="1" cap="small">
                          <a:effectLst/>
                          <a:latin typeface="Arial Narrow" panose="020B0606020202030204" pitchFamily="34" charset="0"/>
                          <a:ea typeface="Arial Narrow" panose="020B0606020202030204" pitchFamily="34" charset="0"/>
                          <a:cs typeface="Arial Narrow" panose="020B0606020202030204" pitchFamily="34" charset="0"/>
                        </a:rPr>
                        <a:t>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100" b="1" cap="small" dirty="0">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503660"/>
                  </a:ext>
                </a:extLst>
              </a:tr>
            </a:tbl>
          </a:graphicData>
        </a:graphic>
      </p:graphicFrame>
    </p:spTree>
    <p:extLst>
      <p:ext uri="{BB962C8B-B14F-4D97-AF65-F5344CB8AC3E}">
        <p14:creationId xmlns:p14="http://schemas.microsoft.com/office/powerpoint/2010/main" val="286497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845582" y="1251802"/>
            <a:ext cx="7963728" cy="338554"/>
          </a:xfrm>
          <a:prstGeom prst="rect">
            <a:avLst/>
          </a:prstGeom>
          <a:noFill/>
        </p:spPr>
        <p:txBody>
          <a:bodyPr wrap="square" rtlCol="0">
            <a:spAutoFit/>
          </a:bodyPr>
          <a:lstStyle/>
          <a:p>
            <a:pPr algn="just"/>
            <a:r>
              <a:rPr lang="it-IT" sz="1600" b="1" dirty="0">
                <a:solidFill>
                  <a:srgbClr val="006666"/>
                </a:solidFill>
                <a:latin typeface="Arial Narrow" panose="020B0606020202030204" pitchFamily="34" charset="0"/>
              </a:rPr>
              <a:t>UTOE 10P. Ospedaletto-Montacchiello:  IL PERIMETRO DEL TERRITORIO URBANIZZATO </a:t>
            </a:r>
          </a:p>
        </p:txBody>
      </p:sp>
      <p:pic>
        <p:nvPicPr>
          <p:cNvPr id="15" name="Immagine 14">
            <a:extLst>
              <a:ext uri="{FF2B5EF4-FFF2-40B4-BE49-F238E27FC236}">
                <a16:creationId xmlns:a16="http://schemas.microsoft.com/office/drawing/2014/main" id="{9350A7E9-21F8-4E28-8908-753AE63A28F2}"/>
              </a:ext>
            </a:extLst>
          </p:cNvPr>
          <p:cNvPicPr/>
          <p:nvPr/>
        </p:nvPicPr>
        <p:blipFill>
          <a:blip r:embed="rId4">
            <a:extLst>
              <a:ext uri="{28A0092B-C50C-407E-A947-70E740481C1C}">
                <a14:useLocalDpi xmlns:a14="http://schemas.microsoft.com/office/drawing/2010/main" val="0"/>
              </a:ext>
            </a:extLst>
          </a:blip>
          <a:stretch>
            <a:fillRect/>
          </a:stretch>
        </p:blipFill>
        <p:spPr>
          <a:xfrm>
            <a:off x="2961410" y="1645752"/>
            <a:ext cx="3217199" cy="5037059"/>
          </a:xfrm>
          <a:prstGeom prst="rect">
            <a:avLst/>
          </a:prstGeom>
          <a:ln>
            <a:solidFill>
              <a:sysClr val="window" lastClr="FFFFFF">
                <a:lumMod val="75000"/>
              </a:sysClr>
            </a:solidFill>
          </a:ln>
        </p:spPr>
      </p:pic>
    </p:spTree>
    <p:extLst>
      <p:ext uri="{BB962C8B-B14F-4D97-AF65-F5344CB8AC3E}">
        <p14:creationId xmlns:p14="http://schemas.microsoft.com/office/powerpoint/2010/main" val="337322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114513" y="1232431"/>
            <a:ext cx="4409480" cy="338554"/>
          </a:xfrm>
          <a:prstGeom prst="rect">
            <a:avLst/>
          </a:prstGeom>
          <a:noFill/>
        </p:spPr>
        <p:txBody>
          <a:bodyPr wrap="square" rtlCol="0">
            <a:spAutoFit/>
          </a:bodyPr>
          <a:lstStyle/>
          <a:p>
            <a:pPr algn="ctr"/>
            <a:r>
              <a:rPr lang="it-IT" sz="1600" b="1" dirty="0">
                <a:solidFill>
                  <a:srgbClr val="006666"/>
                </a:solidFill>
                <a:latin typeface="Arial Narrow" panose="020B0606020202030204" pitchFamily="34" charset="0"/>
              </a:rPr>
              <a:t>GLI OBIETTIVI DELL’UTOE 10P.</a:t>
            </a:r>
          </a:p>
        </p:txBody>
      </p:sp>
      <p:sp>
        <p:nvSpPr>
          <p:cNvPr id="15" name="CasellaDiTesto 14">
            <a:extLst>
              <a:ext uri="{FF2B5EF4-FFF2-40B4-BE49-F238E27FC236}">
                <a16:creationId xmlns:a16="http://schemas.microsoft.com/office/drawing/2014/main" id="{DCD9C9EB-E71A-4F97-86C7-C4B87C2103D5}"/>
              </a:ext>
            </a:extLst>
          </p:cNvPr>
          <p:cNvSpPr txBox="1"/>
          <p:nvPr/>
        </p:nvSpPr>
        <p:spPr>
          <a:xfrm>
            <a:off x="6294418" y="1465608"/>
            <a:ext cx="2694054" cy="646331"/>
          </a:xfrm>
          <a:prstGeom prst="rect">
            <a:avLst/>
          </a:prstGeom>
          <a:noFill/>
        </p:spPr>
        <p:txBody>
          <a:bodyPr wrap="square" rtlCol="0">
            <a:spAutoFit/>
          </a:bodyPr>
          <a:lstStyle/>
          <a:p>
            <a:pPr algn="just"/>
            <a:r>
              <a:rPr lang="it-IT" sz="1200" b="1" dirty="0">
                <a:solidFill>
                  <a:srgbClr val="006666"/>
                </a:solidFill>
                <a:latin typeface="Arial Narrow" panose="020B0606020202030204" pitchFamily="34" charset="0"/>
              </a:rPr>
              <a:t>GLI INTERVENTI VALUTATI CONFORMI DALLA CONFERENZA DI COPIANIFICAZIONE</a:t>
            </a:r>
          </a:p>
        </p:txBody>
      </p:sp>
      <p:sp>
        <p:nvSpPr>
          <p:cNvPr id="16" name="Rettangolo 15">
            <a:extLst>
              <a:ext uri="{FF2B5EF4-FFF2-40B4-BE49-F238E27FC236}">
                <a16:creationId xmlns:a16="http://schemas.microsoft.com/office/drawing/2014/main" id="{A9335395-643A-4905-B71B-145F60E9488F}"/>
              </a:ext>
            </a:extLst>
          </p:cNvPr>
          <p:cNvSpPr/>
          <p:nvPr/>
        </p:nvSpPr>
        <p:spPr>
          <a:xfrm>
            <a:off x="6431271" y="2111939"/>
            <a:ext cx="2541337" cy="4682757"/>
          </a:xfrm>
          <a:prstGeom prst="rect">
            <a:avLst/>
          </a:prstGeom>
        </p:spPr>
        <p:txBody>
          <a:bodyPr wrap="square">
            <a:spAutoFit/>
          </a:bodyPr>
          <a:lstStyle/>
          <a:p>
            <a:pPr algn="just">
              <a:lnSpc>
                <a:spcPts val="1800"/>
              </a:lnSpc>
              <a:spcAft>
                <a:spcPts val="0"/>
              </a:spcAft>
            </a:pPr>
            <a:r>
              <a:rPr lang="it-IT" sz="1100" b="1" dirty="0">
                <a:latin typeface="Arial Narrow" panose="020B0606020202030204" pitchFamily="34" charset="0"/>
                <a:ea typeface="Calibri" panose="020F0502020204030204" pitchFamily="34" charset="0"/>
                <a:cs typeface="Times New Roman" panose="02020603050405020304" pitchFamily="18" charset="0"/>
              </a:rPr>
              <a:t>STP.1a </a:t>
            </a:r>
            <a:r>
              <a:rPr lang="it-IT" sz="1100" dirty="0">
                <a:latin typeface="Arial Narrow" panose="020B0606020202030204" pitchFamily="34" charset="0"/>
                <a:ea typeface="Calibri" panose="020F0502020204030204" pitchFamily="34" charset="0"/>
                <a:cs typeface="Times New Roman" panose="02020603050405020304" pitchFamily="18" charset="0"/>
              </a:rPr>
              <a:t>Completare l’area produttiva di Ospedaletto anche con l’integrazione di funzioni di supporto, quali quella logistica, alle funzioni produttive e di servizio dell’area, tenuto conto del Protocollo di Intesa sottoscritto da Regione Toscana, Comune di Pisa ed altri soggetti</a:t>
            </a:r>
            <a:r>
              <a:rPr lang="it-IT" sz="1100" b="1" dirty="0">
                <a:latin typeface="Arial Narrow" panose="020B0606020202030204" pitchFamily="34" charset="0"/>
                <a:ea typeface="Calibri" panose="020F0502020204030204" pitchFamily="34" charset="0"/>
                <a:cs typeface="Times New Roman" panose="02020603050405020304" pitchFamily="18" charset="0"/>
              </a:rPr>
              <a:t>.</a:t>
            </a:r>
          </a:p>
          <a:p>
            <a:pPr algn="just">
              <a:lnSpc>
                <a:spcPts val="1800"/>
              </a:lnSpc>
              <a:spcAft>
                <a:spcPts val="0"/>
              </a:spcAft>
            </a:pPr>
            <a:r>
              <a:rPr lang="it-IT" sz="1100" b="1" dirty="0">
                <a:latin typeface="Arial Narrow" panose="020B0606020202030204" pitchFamily="34" charset="0"/>
                <a:ea typeface="Calibri" panose="020F0502020204030204" pitchFamily="34" charset="0"/>
                <a:cs typeface="Times New Roman" panose="02020603050405020304" pitchFamily="18" charset="0"/>
              </a:rPr>
              <a:t>STP.2 </a:t>
            </a:r>
            <a:r>
              <a:rPr lang="it-IT" sz="1100" dirty="0">
                <a:latin typeface="Arial Narrow" panose="020B0606020202030204" pitchFamily="34" charset="0"/>
                <a:ea typeface="Calibri" panose="020F0502020204030204" pitchFamily="34" charset="0"/>
                <a:cs typeface="Times New Roman" panose="02020603050405020304" pitchFamily="18" charset="0"/>
              </a:rPr>
              <a:t>Revisione della previsione del Piano Particolareggiato per l’ampliamento dell’area produttiva Pisa-Cascina valutando le possibili alternative alla localizzazione delle previsioni in altra area, al fine di consolidare il sistema produttivo esistente. Fermo restando la possibilità di ampliamento del sistema produttivo esistente, nell’area compresa tra via Bellatalla e Via delle Vacche sono ammessi interventi finalizzati a consentire connessioni infrastrutturali, funzionali e ambientali tra l’area di Ospedaletto e l’adiacente area di sviluppo di Cascina.</a:t>
            </a:r>
          </a:p>
        </p:txBody>
      </p:sp>
      <p:graphicFrame>
        <p:nvGraphicFramePr>
          <p:cNvPr id="5" name="Tabella 4">
            <a:extLst>
              <a:ext uri="{FF2B5EF4-FFF2-40B4-BE49-F238E27FC236}">
                <a16:creationId xmlns:a16="http://schemas.microsoft.com/office/drawing/2014/main" id="{17ED0779-45F8-49FE-AF9E-27DBD519E783}"/>
              </a:ext>
            </a:extLst>
          </p:cNvPr>
          <p:cNvGraphicFramePr>
            <a:graphicFrameLocks noGrp="1"/>
          </p:cNvGraphicFramePr>
          <p:nvPr>
            <p:extLst>
              <p:ext uri="{D42A27DB-BD31-4B8C-83A1-F6EECF244321}">
                <p14:modId xmlns:p14="http://schemas.microsoft.com/office/powerpoint/2010/main" val="2216571219"/>
              </p:ext>
            </p:extLst>
          </p:nvPr>
        </p:nvGraphicFramePr>
        <p:xfrm>
          <a:off x="940128" y="1606135"/>
          <a:ext cx="5354290" cy="5180331"/>
        </p:xfrm>
        <a:graphic>
          <a:graphicData uri="http://schemas.openxmlformats.org/drawingml/2006/table">
            <a:tbl>
              <a:tblPr firstRow="1" firstCol="1" bandRow="1"/>
              <a:tblGrid>
                <a:gridCol w="2677145">
                  <a:extLst>
                    <a:ext uri="{9D8B030D-6E8A-4147-A177-3AD203B41FA5}">
                      <a16:colId xmlns:a16="http://schemas.microsoft.com/office/drawing/2014/main" val="1527247608"/>
                    </a:ext>
                  </a:extLst>
                </a:gridCol>
                <a:gridCol w="2677145">
                  <a:extLst>
                    <a:ext uri="{9D8B030D-6E8A-4147-A177-3AD203B41FA5}">
                      <a16:colId xmlns:a16="http://schemas.microsoft.com/office/drawing/2014/main" val="2995973843"/>
                    </a:ext>
                  </a:extLst>
                </a:gridCol>
              </a:tblGrid>
              <a:tr h="411750">
                <a:tc>
                  <a:txBody>
                    <a:bodyPr/>
                    <a:lstStyle/>
                    <a:p>
                      <a:pPr algn="just">
                        <a:lnSpc>
                          <a:spcPts val="1800"/>
                        </a:lnSpc>
                        <a:spcAft>
                          <a:spcPts val="0"/>
                        </a:spcAft>
                      </a:pPr>
                      <a:r>
                        <a:rPr lang="it-IT" sz="1000" b="1">
                          <a:effectLst/>
                          <a:latin typeface="Times New Roman" panose="02020603050405020304" pitchFamily="18" charset="0"/>
                          <a:ea typeface="Calibri" panose="020F0502020204030204" pitchFamily="34" charset="0"/>
                          <a:cs typeface="Times New Roman" panose="02020603050405020304" pitchFamily="18" charset="0"/>
                        </a:rPr>
                        <a:t>Obiettivi di qualità, strategie, azioni </a:t>
                      </a:r>
                      <a:r>
                        <a:rPr lang="it-IT"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riferite al sistema insediativo all’interno del TU.</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800"/>
                        </a:lnSpc>
                        <a:spcAft>
                          <a:spcPts val="0"/>
                        </a:spcAft>
                      </a:pPr>
                      <a:r>
                        <a:rPr lang="it-IT"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Obiettivi di qualità, strategie, azioni riferite al Territorio Rurale.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8897636"/>
                  </a:ext>
                </a:extLst>
              </a:tr>
              <a:tr h="4335913">
                <a:tc>
                  <a:txBody>
                    <a:bodyPr/>
                    <a:lstStyle/>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individuare, a margine delle proprietà regionali, spazi a supporto della Protezione Civile quali aree di attesa della popolazione e di ammassamento soccorritori;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recupero di edifici non utilizzati da riconvertire per funzioni compatibili e utilizzo di lotti liberi per il completamento dell’area produttiva di Ospedaletto in un’ottica di innalzamento della qualità urbanistica ed edilizia, prevedendo la contestuale qualificazione del verde e dei servizi;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mettere in sicurezza l’immissione stradale all’area di Montacchiello dalla Via Emilia, prevedendo una eventuale rotatoria;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completamento delle previsioni del comparto produttivo Pisa-Cascina in località Ospedaletto del vigente Regolamento Urbanistico;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a:effectLst/>
                          <a:latin typeface="Times New Roman" panose="02020603050405020304" pitchFamily="18" charset="0"/>
                          <a:ea typeface="Calibri" panose="020F0502020204030204" pitchFamily="34" charset="0"/>
                          <a:cs typeface="Times New Roman" panose="02020603050405020304" pitchFamily="18" charset="0"/>
                        </a:rPr>
                        <a:t>recepimento della previsione di collegamento ferroviario della linea Collesalvetti-Vada con la linea Firenze-Pisa sulla base di quanto indicato dal PRIIM regionale.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sostenere e valorizzare il ruolo paesaggistico ed economico dell’attività agricola anche nelle sue forme multifunzionali, consentendo il pieno sviluppo della programmazione aziendale, anche attraverso idonee discipline urbanistico-edilizie del Piano Operativo con particolare riferimento alle aree comprese tra la Via Emilia ed il ramo ferroviario Pisa- Collesalvetti-Vada;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individuare ambiti del territorio rurale a maggior contatto con gli insediamenti produttivi esistenti da valorizzare come ambiti di compensazione ambientale e di connessione funzionale, nell’ambito del progetto di riordino e riconfigurazione dell’intero insediamento produttivo di Ospedaletto;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promuovere un progetto complessivo di recupero con possibilità di rifunzionalizzazione del comparto afferente il termovalorizzatore.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944123"/>
                  </a:ext>
                </a:extLst>
              </a:tr>
            </a:tbl>
          </a:graphicData>
        </a:graphic>
      </p:graphicFrame>
    </p:spTree>
    <p:extLst>
      <p:ext uri="{BB962C8B-B14F-4D97-AF65-F5344CB8AC3E}">
        <p14:creationId xmlns:p14="http://schemas.microsoft.com/office/powerpoint/2010/main" val="259974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1126448" y="1220186"/>
            <a:ext cx="7273926" cy="338554"/>
          </a:xfrm>
          <a:prstGeom prst="rect">
            <a:avLst/>
          </a:prstGeom>
          <a:noFill/>
        </p:spPr>
        <p:txBody>
          <a:bodyPr wrap="square" rtlCol="0">
            <a:spAutoFit/>
          </a:bodyPr>
          <a:lstStyle/>
          <a:p>
            <a:pPr algn="ctr"/>
            <a:r>
              <a:rPr lang="it-IT" sz="1600" b="1" dirty="0">
                <a:solidFill>
                  <a:srgbClr val="006666"/>
                </a:solidFill>
                <a:latin typeface="Arial Narrow" panose="020B0606020202030204" pitchFamily="34" charset="0"/>
              </a:rPr>
              <a:t>IL DIMENSIONAMENTO DELL’UTOE 10P.</a:t>
            </a:r>
          </a:p>
        </p:txBody>
      </p:sp>
      <p:graphicFrame>
        <p:nvGraphicFramePr>
          <p:cNvPr id="14" name="Tabella 13">
            <a:extLst>
              <a:ext uri="{FF2B5EF4-FFF2-40B4-BE49-F238E27FC236}">
                <a16:creationId xmlns:a16="http://schemas.microsoft.com/office/drawing/2014/main" id="{4C8CC3B6-9257-4E48-BA7A-D698F7981CC0}"/>
              </a:ext>
            </a:extLst>
          </p:cNvPr>
          <p:cNvGraphicFramePr>
            <a:graphicFrameLocks noGrp="1"/>
          </p:cNvGraphicFramePr>
          <p:nvPr>
            <p:extLst>
              <p:ext uri="{D42A27DB-BD31-4B8C-83A1-F6EECF244321}">
                <p14:modId xmlns:p14="http://schemas.microsoft.com/office/powerpoint/2010/main" val="2431603611"/>
              </p:ext>
            </p:extLst>
          </p:nvPr>
        </p:nvGraphicFramePr>
        <p:xfrm>
          <a:off x="1660383" y="1736776"/>
          <a:ext cx="6334127" cy="3933701"/>
        </p:xfrm>
        <a:graphic>
          <a:graphicData uri="http://schemas.openxmlformats.org/drawingml/2006/table">
            <a:tbl>
              <a:tblPr bandRow="1"/>
              <a:tblGrid>
                <a:gridCol w="1347335">
                  <a:extLst>
                    <a:ext uri="{9D8B030D-6E8A-4147-A177-3AD203B41FA5}">
                      <a16:colId xmlns:a16="http://schemas.microsoft.com/office/drawing/2014/main" val="2558872365"/>
                    </a:ext>
                  </a:extLst>
                </a:gridCol>
                <a:gridCol w="831132">
                  <a:extLst>
                    <a:ext uri="{9D8B030D-6E8A-4147-A177-3AD203B41FA5}">
                      <a16:colId xmlns:a16="http://schemas.microsoft.com/office/drawing/2014/main" val="1869814281"/>
                    </a:ext>
                  </a:extLst>
                </a:gridCol>
                <a:gridCol w="831132">
                  <a:extLst>
                    <a:ext uri="{9D8B030D-6E8A-4147-A177-3AD203B41FA5}">
                      <a16:colId xmlns:a16="http://schemas.microsoft.com/office/drawing/2014/main" val="1108526564"/>
                    </a:ext>
                  </a:extLst>
                </a:gridCol>
                <a:gridCol w="831132">
                  <a:extLst>
                    <a:ext uri="{9D8B030D-6E8A-4147-A177-3AD203B41FA5}">
                      <a16:colId xmlns:a16="http://schemas.microsoft.com/office/drawing/2014/main" val="3212054931"/>
                    </a:ext>
                  </a:extLst>
                </a:gridCol>
                <a:gridCol w="831132">
                  <a:extLst>
                    <a:ext uri="{9D8B030D-6E8A-4147-A177-3AD203B41FA5}">
                      <a16:colId xmlns:a16="http://schemas.microsoft.com/office/drawing/2014/main" val="2131228879"/>
                    </a:ext>
                  </a:extLst>
                </a:gridCol>
                <a:gridCol w="831132">
                  <a:extLst>
                    <a:ext uri="{9D8B030D-6E8A-4147-A177-3AD203B41FA5}">
                      <a16:colId xmlns:a16="http://schemas.microsoft.com/office/drawing/2014/main" val="3982465728"/>
                    </a:ext>
                  </a:extLst>
                </a:gridCol>
                <a:gridCol w="831132">
                  <a:extLst>
                    <a:ext uri="{9D8B030D-6E8A-4147-A177-3AD203B41FA5}">
                      <a16:colId xmlns:a16="http://schemas.microsoft.com/office/drawing/2014/main" val="3254938123"/>
                    </a:ext>
                  </a:extLst>
                </a:gridCol>
              </a:tblGrid>
              <a:tr h="0">
                <a:tc rowSpan="2">
                  <a:txBody>
                    <a:bodyPr/>
                    <a:lstStyle/>
                    <a:p>
                      <a:pPr algn="ctr">
                        <a:lnSpc>
                          <a:spcPct val="150000"/>
                        </a:lnSpc>
                        <a:spcAft>
                          <a:spcPts val="800"/>
                        </a:spcAft>
                      </a:pPr>
                      <a:r>
                        <a:rPr lang="it-IT" sz="1000" b="1">
                          <a:effectLst/>
                          <a:latin typeface="Arial Narrow" panose="020B0606020202030204" pitchFamily="34" charset="0"/>
                          <a:ea typeface="Arial Narrow" panose="020B0606020202030204" pitchFamily="34" charset="0"/>
                          <a:cs typeface="Arial Narrow" panose="020B0606020202030204" pitchFamily="34" charset="0"/>
                        </a:rPr>
                        <a:t>Categorie funzionali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800"/>
                        </a:spcAft>
                      </a:pPr>
                      <a:r>
                        <a:rPr lang="it-IT" sz="10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Dimensionamento Previsioni interne al perimetro del territorio urbanizzato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gridSpan="3">
                  <a:txBody>
                    <a:bodyPr/>
                    <a:lstStyle/>
                    <a:p>
                      <a:pPr algn="ctr">
                        <a:lnSpc>
                          <a:spcPct val="150000"/>
                        </a:lnSpc>
                        <a:spcAft>
                          <a:spcPts val="800"/>
                        </a:spcAft>
                      </a:pPr>
                      <a:r>
                        <a:rPr lang="it-IT" sz="10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Dimensionamento Previsioni esterne al perimetro del territorio urbanizzato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762707980"/>
                  </a:ext>
                </a:extLst>
              </a:tr>
              <a:tr h="0">
                <a:tc vMerge="1">
                  <a:txBody>
                    <a:bodyPr/>
                    <a:lstStyle/>
                    <a:p>
                      <a:endParaRPr lang="it-IT"/>
                    </a:p>
                  </a:txBody>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Riuso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 subordinata a conferenza art. 25 LR 65/2014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nuova edificazione non subordinata a conferenza art. 25 LR 65/2014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6000"/>
                        </a:lnSpc>
                        <a:spcAft>
                          <a:spcPts val="800"/>
                        </a:spcAft>
                      </a:pPr>
                      <a:r>
                        <a:rPr lang="it-IT" sz="900">
                          <a:effectLst/>
                          <a:latin typeface="Arial Narrow" panose="020B0606020202030204" pitchFamily="34" charset="0"/>
                          <a:ea typeface="Arial Narrow" panose="020B0606020202030204" pitchFamily="34" charset="0"/>
                          <a:cs typeface="Arial Narrow" panose="020B0606020202030204" pitchFamily="34" charset="0"/>
                        </a:rPr>
                        <a:t>Riuso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116516"/>
                  </a:ext>
                </a:extLst>
              </a:tr>
              <a:tr h="0">
                <a:tc>
                  <a:txBody>
                    <a:bodyPr/>
                    <a:lstStyle/>
                    <a:p>
                      <a:pPr algn="just">
                        <a:lnSpc>
                          <a:spcPct val="116000"/>
                        </a:lnSpc>
                        <a:spcAft>
                          <a:spcPts val="80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Residenziale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5.000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8.000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510893"/>
                  </a:ext>
                </a:extLst>
              </a:tr>
              <a:tr h="0">
                <a:tc>
                  <a:txBody>
                    <a:bodyPr/>
                    <a:lstStyle/>
                    <a:p>
                      <a:pPr algn="just">
                        <a:lnSpc>
                          <a:spcPct val="116000"/>
                        </a:lnSpc>
                        <a:spcAft>
                          <a:spcPts val="80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Industriale/artigianale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58.000 MQ SUL</a:t>
                      </a:r>
                      <a:r>
                        <a:rPr lang="it-IT" sz="1000" cap="small">
                          <a:effectLst/>
                          <a:highlight>
                            <a:srgbClr val="FFFF00"/>
                          </a:highligh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highlight>
                            <a:srgbClr val="FFFF00"/>
                          </a:highligh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559026"/>
                  </a:ext>
                </a:extLst>
              </a:tr>
              <a:tr h="0">
                <a:tc>
                  <a:txBody>
                    <a:bodyPr/>
                    <a:lstStyle/>
                    <a:p>
                      <a:pPr algn="just">
                        <a:lnSpc>
                          <a:spcPct val="116000"/>
                        </a:lnSpc>
                        <a:spcAft>
                          <a:spcPts val="80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Commerciale al dettaglio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10.000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10.000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505765"/>
                  </a:ext>
                </a:extLst>
              </a:tr>
              <a:tr h="0">
                <a:tc>
                  <a:txBody>
                    <a:bodyPr/>
                    <a:lstStyle/>
                    <a:p>
                      <a:pPr algn="just">
                        <a:lnSpc>
                          <a:spcPct val="116000"/>
                        </a:lnSpc>
                        <a:spcAft>
                          <a:spcPts val="80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Turistico - ricettiva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258697"/>
                  </a:ext>
                </a:extLst>
              </a:tr>
              <a:tr h="0">
                <a:tc>
                  <a:txBody>
                    <a:bodyPr/>
                    <a:lstStyle/>
                    <a:p>
                      <a:pPr algn="just">
                        <a:lnSpc>
                          <a:spcPct val="116000"/>
                        </a:lnSpc>
                        <a:spcAft>
                          <a:spcPts val="80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Direzionale e di servizio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7.000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7.000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601201"/>
                  </a:ext>
                </a:extLst>
              </a:tr>
              <a:tr h="0">
                <a:tc>
                  <a:txBody>
                    <a:bodyPr/>
                    <a:lstStyle/>
                    <a:p>
                      <a:pPr algn="just">
                        <a:lnSpc>
                          <a:spcPct val="116000"/>
                        </a:lnSpc>
                        <a:spcAft>
                          <a:spcPts val="800"/>
                        </a:spcAft>
                      </a:pPr>
                      <a:r>
                        <a:rPr lang="it-IT" sz="1000">
                          <a:effectLst/>
                          <a:latin typeface="Arial Narrow" panose="020B0606020202030204" pitchFamily="34" charset="0"/>
                          <a:ea typeface="Arial Narrow" panose="020B0606020202030204" pitchFamily="34" charset="0"/>
                          <a:cs typeface="Arial Narrow" panose="020B0606020202030204" pitchFamily="34" charset="0"/>
                        </a:rPr>
                        <a:t>Commerciale all’ingrosso e depositi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cap="small">
                          <a:effectLst/>
                          <a:latin typeface="Arial Narrow" panose="020B0606020202030204" pitchFamily="34" charset="0"/>
                          <a:ea typeface="Arial Narrow" panose="020B0606020202030204" pitchFamily="34" charset="0"/>
                          <a:cs typeface="Arial Narrow" panose="020B0606020202030204" pitchFamily="34" charset="0"/>
                        </a:rPr>
                        <a:t>10.000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10.000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606065"/>
                  </a:ext>
                </a:extLst>
              </a:tr>
              <a:tr h="0">
                <a:tc>
                  <a:txBody>
                    <a:bodyPr/>
                    <a:lstStyle/>
                    <a:p>
                      <a:pPr algn="just">
                        <a:lnSpc>
                          <a:spcPct val="116000"/>
                        </a:lnSpc>
                        <a:spcAft>
                          <a:spcPts val="800"/>
                        </a:spcAft>
                      </a:pPr>
                      <a:r>
                        <a:rPr lang="it-IT" sz="1000" b="1">
                          <a:effectLst/>
                          <a:latin typeface="Arial Narrow" panose="020B0606020202030204" pitchFamily="34" charset="0"/>
                          <a:ea typeface="Arial Narrow" panose="020B0606020202030204" pitchFamily="34" charset="0"/>
                          <a:cs typeface="Arial Narrow" panose="020B0606020202030204" pitchFamily="34"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35.000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3.000 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38.000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58.000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0"/>
                        </a:spcAft>
                      </a:pPr>
                      <a:r>
                        <a:rPr lang="it-IT" sz="1000" b="1" cap="small">
                          <a:effectLst/>
                          <a:latin typeface="Arial Narrow" panose="020B0606020202030204" pitchFamily="34" charset="0"/>
                          <a:ea typeface="Arial Narrow" panose="020B0606020202030204" pitchFamily="34" charset="0"/>
                          <a:cs typeface="Arial Narrow" panose="020B0606020202030204" pitchFamily="34" charset="0"/>
                        </a:rPr>
                        <a:t>MQ SUL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6000"/>
                        </a:lnSpc>
                        <a:spcAft>
                          <a:spcPts val="800"/>
                        </a:spcAft>
                      </a:pPr>
                      <a:r>
                        <a:rPr lang="it-IT" sz="1100" b="1" cap="small" dirty="0">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852521"/>
                  </a:ext>
                </a:extLst>
              </a:tr>
            </a:tbl>
          </a:graphicData>
        </a:graphic>
      </p:graphicFrame>
    </p:spTree>
    <p:extLst>
      <p:ext uri="{BB962C8B-B14F-4D97-AF65-F5344CB8AC3E}">
        <p14:creationId xmlns:p14="http://schemas.microsoft.com/office/powerpoint/2010/main" val="3444451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746716" y="3127929"/>
            <a:ext cx="6351572"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IL DOCUMENTO GUIDA: </a:t>
            </a:r>
            <a:r>
              <a:rPr lang="it-IT" altLang="it-IT" sz="1600" b="1" dirty="0">
                <a:solidFill>
                  <a:schemeClr val="bg1"/>
                </a:solidFill>
                <a:latin typeface="Arial Narrow" panose="020B0606020202030204" pitchFamily="34" charset="0"/>
              </a:rPr>
              <a:t>LA DISCIPLINA DELL’UTOE</a:t>
            </a:r>
            <a:endParaRPr kumimoji="0" lang="it-IT" altLang="it-IT" sz="16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1EAE0317-366D-6189-B63E-F1266D97D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2" y="6350103"/>
            <a:ext cx="336235" cy="336235"/>
          </a:xfrm>
          <a:prstGeom prst="rect">
            <a:avLst/>
          </a:prstGeom>
        </p:spPr>
      </p:pic>
      <p:sp>
        <p:nvSpPr>
          <p:cNvPr id="10" name="CasellaDiTesto 9">
            <a:extLst>
              <a:ext uri="{FF2B5EF4-FFF2-40B4-BE49-F238E27FC236}">
                <a16:creationId xmlns:a16="http://schemas.microsoft.com/office/drawing/2014/main" id="{8A715E15-2DC5-27C5-EAF0-7975251E8B20}"/>
              </a:ext>
            </a:extLst>
          </p:cNvPr>
          <p:cNvSpPr txBox="1"/>
          <p:nvPr/>
        </p:nvSpPr>
        <p:spPr>
          <a:xfrm>
            <a:off x="845582" y="1251802"/>
            <a:ext cx="7963728" cy="338554"/>
          </a:xfrm>
          <a:prstGeom prst="rect">
            <a:avLst/>
          </a:prstGeom>
          <a:noFill/>
        </p:spPr>
        <p:txBody>
          <a:bodyPr wrap="square" rtlCol="0">
            <a:spAutoFit/>
          </a:bodyPr>
          <a:lstStyle/>
          <a:p>
            <a:pPr algn="just"/>
            <a:r>
              <a:rPr lang="it-IT" sz="1600" b="1" dirty="0">
                <a:solidFill>
                  <a:srgbClr val="006666"/>
                </a:solidFill>
                <a:latin typeface="Arial Narrow" panose="020B0606020202030204" pitchFamily="34" charset="0"/>
              </a:rPr>
              <a:t>UTOE 11P. Aree agricole </a:t>
            </a:r>
            <a:r>
              <a:rPr lang="it-IT" sz="1600" b="1" dirty="0" err="1">
                <a:solidFill>
                  <a:srgbClr val="006666"/>
                </a:solidFill>
                <a:latin typeface="Arial Narrow" panose="020B0606020202030204" pitchFamily="34" charset="0"/>
              </a:rPr>
              <a:t>pre</a:t>
            </a:r>
            <a:r>
              <a:rPr lang="it-IT" sz="1600" b="1" dirty="0">
                <a:solidFill>
                  <a:srgbClr val="006666"/>
                </a:solidFill>
                <a:latin typeface="Arial Narrow" panose="020B0606020202030204" pitchFamily="34" charset="0"/>
              </a:rPr>
              <a:t> - Parco:  LA DISCIPLINA COMPLESSIVA DELL’UTOE</a:t>
            </a:r>
          </a:p>
        </p:txBody>
      </p:sp>
      <p:pic>
        <p:nvPicPr>
          <p:cNvPr id="14" name="Immagine 13">
            <a:extLst>
              <a:ext uri="{FF2B5EF4-FFF2-40B4-BE49-F238E27FC236}">
                <a16:creationId xmlns:a16="http://schemas.microsoft.com/office/drawing/2014/main" id="{DBFE87B7-8DFA-403A-8179-F15CE652FEE3}"/>
              </a:ext>
            </a:extLst>
          </p:cNvPr>
          <p:cNvPicPr/>
          <p:nvPr/>
        </p:nvPicPr>
        <p:blipFill>
          <a:blip r:embed="rId4">
            <a:extLst>
              <a:ext uri="{28A0092B-C50C-407E-A947-70E740481C1C}">
                <a14:useLocalDpi xmlns:a14="http://schemas.microsoft.com/office/drawing/2010/main" val="0"/>
              </a:ext>
            </a:extLst>
          </a:blip>
          <a:stretch>
            <a:fillRect/>
          </a:stretch>
        </p:blipFill>
        <p:spPr>
          <a:xfrm>
            <a:off x="887890" y="1645752"/>
            <a:ext cx="2111683" cy="4507220"/>
          </a:xfrm>
          <a:prstGeom prst="rect">
            <a:avLst/>
          </a:prstGeom>
          <a:ln>
            <a:solidFill>
              <a:schemeClr val="bg1">
                <a:lumMod val="75000"/>
              </a:schemeClr>
            </a:solidFill>
          </a:ln>
        </p:spPr>
      </p:pic>
      <p:graphicFrame>
        <p:nvGraphicFramePr>
          <p:cNvPr id="5" name="Tabella 4">
            <a:extLst>
              <a:ext uri="{FF2B5EF4-FFF2-40B4-BE49-F238E27FC236}">
                <a16:creationId xmlns:a16="http://schemas.microsoft.com/office/drawing/2014/main" id="{70DE34DB-AFFC-4078-B0B5-93E182B710DB}"/>
              </a:ext>
            </a:extLst>
          </p:cNvPr>
          <p:cNvGraphicFramePr>
            <a:graphicFrameLocks noGrp="1"/>
          </p:cNvGraphicFramePr>
          <p:nvPr>
            <p:extLst>
              <p:ext uri="{D42A27DB-BD31-4B8C-83A1-F6EECF244321}">
                <p14:modId xmlns:p14="http://schemas.microsoft.com/office/powerpoint/2010/main" val="2845850102"/>
              </p:ext>
            </p:extLst>
          </p:nvPr>
        </p:nvGraphicFramePr>
        <p:xfrm>
          <a:off x="3230309" y="1645752"/>
          <a:ext cx="5443672" cy="4037331"/>
        </p:xfrm>
        <a:graphic>
          <a:graphicData uri="http://schemas.openxmlformats.org/drawingml/2006/table">
            <a:tbl>
              <a:tblPr firstRow="1" firstCol="1" bandRow="1"/>
              <a:tblGrid>
                <a:gridCol w="2721836">
                  <a:extLst>
                    <a:ext uri="{9D8B030D-6E8A-4147-A177-3AD203B41FA5}">
                      <a16:colId xmlns:a16="http://schemas.microsoft.com/office/drawing/2014/main" val="1458364127"/>
                    </a:ext>
                  </a:extLst>
                </a:gridCol>
                <a:gridCol w="2721836">
                  <a:extLst>
                    <a:ext uri="{9D8B030D-6E8A-4147-A177-3AD203B41FA5}">
                      <a16:colId xmlns:a16="http://schemas.microsoft.com/office/drawing/2014/main" val="3544370622"/>
                    </a:ext>
                  </a:extLst>
                </a:gridCol>
              </a:tblGrid>
              <a:tr h="344933">
                <a:tc>
                  <a:txBody>
                    <a:bodyPr/>
                    <a:lstStyle/>
                    <a:p>
                      <a:pPr algn="just">
                        <a:lnSpc>
                          <a:spcPts val="1800"/>
                        </a:lnSpc>
                        <a:spcAft>
                          <a:spcPts val="0"/>
                        </a:spcAft>
                      </a:pPr>
                      <a:r>
                        <a:rPr lang="it-IT" sz="1000" b="1">
                          <a:effectLst/>
                          <a:latin typeface="Times New Roman" panose="02020603050405020304" pitchFamily="18" charset="0"/>
                          <a:ea typeface="Calibri" panose="020F0502020204030204" pitchFamily="34" charset="0"/>
                          <a:cs typeface="Times New Roman" panose="02020603050405020304" pitchFamily="18" charset="0"/>
                        </a:rPr>
                        <a:t>Obiettivi di qualità, strategie, azioni riferite al sistema insediativo </a:t>
                      </a:r>
                      <a:r>
                        <a:rPr lang="it-IT"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all’interno del TU.</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800"/>
                        </a:lnSpc>
                        <a:spcAft>
                          <a:spcPts val="0"/>
                        </a:spcAft>
                      </a:pPr>
                      <a:r>
                        <a:rPr lang="it-IT"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Obiettivi di qualità, strategie, azioni riferite al Territorio Rurale.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8362067"/>
                  </a:ext>
                </a:extLst>
              </a:tr>
              <a:tr h="2873089">
                <a:tc>
                  <a:txBody>
                    <a:bodyPr/>
                    <a:lstStyle/>
                    <a:p>
                      <a:pPr algn="just">
                        <a:lnSpc>
                          <a:spcPts val="15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sostenere e valorizzare il ruolo paesaggistico ed economico dell’attività agricola anche nelle sue forme multifunzionali, consentendo il pieno sviluppo della programmazione aziendale, anche attraverso idonee discipline urbanistico-edilizie del Piano Operativo;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promuovere la valenza ecologica, naturalistica e di alto valore faunistico dell’area attraverso opportune tutele e idonee discipline urbanistico-edilizie del Piano Operativo;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0"/>
                        </a:spcAft>
                        <a:buFont typeface="Arial Narrow" panose="020B0606020202030204" pitchFamily="34" charset="0"/>
                        <a:buChar char="-"/>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recupero del patrimonio edilizio esistente elevandone il livello di qualità e accessibilità, eliminando le forme di degrado eventualmente presenti e consentendo la piena efficienza di servizi attraverso interventi da individuare nel successivo Piano Operativo.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633869"/>
                  </a:ext>
                </a:extLst>
              </a:tr>
            </a:tbl>
          </a:graphicData>
        </a:graphic>
      </p:graphicFrame>
      <p:sp>
        <p:nvSpPr>
          <p:cNvPr id="16" name="Rettangolo 15">
            <a:extLst>
              <a:ext uri="{FF2B5EF4-FFF2-40B4-BE49-F238E27FC236}">
                <a16:creationId xmlns:a16="http://schemas.microsoft.com/office/drawing/2014/main" id="{CD0BEDA7-E951-4897-8454-27FCF49810E4}"/>
              </a:ext>
            </a:extLst>
          </p:cNvPr>
          <p:cNvSpPr/>
          <p:nvPr/>
        </p:nvSpPr>
        <p:spPr>
          <a:xfrm>
            <a:off x="3294403" y="5735832"/>
            <a:ext cx="5443671" cy="786562"/>
          </a:xfrm>
          <a:prstGeom prst="rect">
            <a:avLst/>
          </a:prstGeom>
        </p:spPr>
        <p:txBody>
          <a:bodyPr wrap="square">
            <a:spAutoFit/>
          </a:bodyPr>
          <a:lstStyle/>
          <a:p>
            <a:pPr algn="just">
              <a:lnSpc>
                <a:spcPts val="1800"/>
              </a:lnSpc>
              <a:spcAft>
                <a:spcPts val="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Il dimensionamento di tale UTOE è nullo rispetto a tutte le funzioni dunque si opera esclusivamente attraverso il recupero del patrimonio edilizio esistente</a:t>
            </a:r>
            <a:r>
              <a:rPr lang="it-IT" dirty="0">
                <a:latin typeface="Times New Roman" panose="02020603050405020304" pitchFamily="18"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60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5" name="Freccia a pentagono 4">
            <a:extLst>
              <a:ext uri="{FF2B5EF4-FFF2-40B4-BE49-F238E27FC236}">
                <a16:creationId xmlns:a16="http://schemas.microsoft.com/office/drawing/2014/main" id="{10512F9B-927A-7233-D29D-22C28908CE0E}"/>
              </a:ext>
            </a:extLst>
          </p:cNvPr>
          <p:cNvSpPr/>
          <p:nvPr/>
        </p:nvSpPr>
        <p:spPr>
          <a:xfrm>
            <a:off x="928490" y="2334516"/>
            <a:ext cx="7963728" cy="692204"/>
          </a:xfrm>
          <a:prstGeom prst="homePlat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6666"/>
              </a:solidFill>
            </a:endParaRPr>
          </a:p>
        </p:txBody>
      </p:sp>
      <p:pic>
        <p:nvPicPr>
          <p:cNvPr id="10" name="Immagine 9">
            <a:extLst>
              <a:ext uri="{FF2B5EF4-FFF2-40B4-BE49-F238E27FC236}">
                <a16:creationId xmlns:a16="http://schemas.microsoft.com/office/drawing/2014/main" id="{4229B2AC-FFF6-CA46-354A-CCD2F4A6209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709140">
            <a:off x="1094146" y="2512501"/>
            <a:ext cx="336235" cy="336235"/>
          </a:xfrm>
          <a:prstGeom prst="rect">
            <a:avLst/>
          </a:prstGeom>
        </p:spPr>
      </p:pic>
      <p:sp>
        <p:nvSpPr>
          <p:cNvPr id="14" name="Rettangolo 13">
            <a:extLst>
              <a:ext uri="{FF2B5EF4-FFF2-40B4-BE49-F238E27FC236}">
                <a16:creationId xmlns:a16="http://schemas.microsoft.com/office/drawing/2014/main" id="{D8A257DF-90D7-A677-F4B2-DA8AF847B365}"/>
              </a:ext>
            </a:extLst>
          </p:cNvPr>
          <p:cNvSpPr/>
          <p:nvPr/>
        </p:nvSpPr>
        <p:spPr>
          <a:xfrm>
            <a:off x="1564446" y="2480563"/>
            <a:ext cx="4507324" cy="400110"/>
          </a:xfrm>
          <a:prstGeom prst="rect">
            <a:avLst/>
          </a:prstGeom>
        </p:spPr>
        <p:txBody>
          <a:bodyPr wrap="none">
            <a:spAutoFit/>
          </a:bodyPr>
          <a:lstStyle/>
          <a:p>
            <a:r>
              <a:rPr lang="it-IT" altLang="it-IT" sz="2000" b="1" dirty="0">
                <a:solidFill>
                  <a:schemeClr val="bg1"/>
                </a:solidFill>
                <a:latin typeface="Arial Narrow" panose="020B0606020202030204" pitchFamily="34" charset="0"/>
              </a:rPr>
              <a:t>1. PERCHE’ INFORMARE E PARTECIPARE</a:t>
            </a:r>
            <a:endParaRPr lang="it-IT" sz="2000" dirty="0">
              <a:solidFill>
                <a:schemeClr val="bg1"/>
              </a:solidFill>
              <a:latin typeface="Arial Narrow" panose="020B0606020202030204" pitchFamily="34" charset="0"/>
            </a:endParaRPr>
          </a:p>
        </p:txBody>
      </p:sp>
      <p:pic>
        <p:nvPicPr>
          <p:cNvPr id="16" name="Immagine 15">
            <a:extLst>
              <a:ext uri="{FF2B5EF4-FFF2-40B4-BE49-F238E27FC236}">
                <a16:creationId xmlns:a16="http://schemas.microsoft.com/office/drawing/2014/main" id="{BE8AE0C7-AA89-C5DB-29F2-37D3A856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426" y="3546758"/>
            <a:ext cx="5802594" cy="2698881"/>
          </a:xfrm>
          <a:prstGeom prst="rect">
            <a:avLst/>
          </a:prstGeom>
        </p:spPr>
      </p:pic>
    </p:spTree>
    <p:extLst>
      <p:ext uri="{BB962C8B-B14F-4D97-AF65-F5344CB8AC3E}">
        <p14:creationId xmlns:p14="http://schemas.microsoft.com/office/powerpoint/2010/main" val="68080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3" name="Rettangolo 2">
            <a:extLst>
              <a:ext uri="{FF2B5EF4-FFF2-40B4-BE49-F238E27FC236}">
                <a16:creationId xmlns:a16="http://schemas.microsoft.com/office/drawing/2014/main" id="{DC4962AC-C006-585D-E2D8-51F8EEED6D8F}"/>
              </a:ext>
            </a:extLst>
          </p:cNvPr>
          <p:cNvSpPr/>
          <p:nvPr/>
        </p:nvSpPr>
        <p:spPr>
          <a:xfrm>
            <a:off x="1045036" y="3530685"/>
            <a:ext cx="7868633" cy="1569660"/>
          </a:xfrm>
          <a:prstGeom prst="rect">
            <a:avLst/>
          </a:prstGeom>
        </p:spPr>
        <p:txBody>
          <a:bodyPr wrap="square">
            <a:spAutoFit/>
          </a:bodyPr>
          <a:lstStyle/>
          <a:p>
            <a:pPr algn="just"/>
            <a:r>
              <a:rPr lang="it-IT" sz="1600" dirty="0">
                <a:latin typeface="Arial Narrow" panose="020B0606020202030204" pitchFamily="34" charset="0"/>
              </a:rPr>
              <a:t>Con il Piano Operativo </a:t>
            </a:r>
            <a:r>
              <a:rPr lang="it-IT" sz="1600" b="1" u="sng" dirty="0">
                <a:latin typeface="Arial Narrow" panose="020B0606020202030204" pitchFamily="34" charset="0"/>
              </a:rPr>
              <a:t>si dà forma concreta </a:t>
            </a:r>
            <a:r>
              <a:rPr lang="it-IT" sz="1600" dirty="0">
                <a:latin typeface="Arial Narrow" panose="020B0606020202030204" pitchFamily="34" charset="0"/>
              </a:rPr>
              <a:t>alle scelte strategiche del Piano Strutturale Intercomunale nel rispetto delle regole per la tutela, di valorizzazione e di sviluppo dell'intero territorio comunale fissate da quest’ultimo. </a:t>
            </a:r>
          </a:p>
          <a:p>
            <a:pPr algn="just"/>
            <a:r>
              <a:rPr lang="it-IT" sz="1600" dirty="0">
                <a:latin typeface="Arial Narrow" panose="020B0606020202030204" pitchFamily="34" charset="0"/>
              </a:rPr>
              <a:t>Il futuro Piano Operativo Comunale </a:t>
            </a:r>
            <a:r>
              <a:rPr lang="it-IT" sz="1600" b="1" u="sng" dirty="0">
                <a:latin typeface="Arial Narrow" panose="020B0606020202030204" pitchFamily="34" charset="0"/>
              </a:rPr>
              <a:t>deciderà l’assetto urbanistico futuro della città </a:t>
            </a:r>
            <a:r>
              <a:rPr lang="it-IT" sz="1600" dirty="0">
                <a:latin typeface="Arial Narrow" panose="020B0606020202030204" pitchFamily="34" charset="0"/>
              </a:rPr>
              <a:t>pianificando il territorio con ricadute importanti sugli interessi dei singoli cittadini e di coloro che hanno un rapporto d’uso con quest’ultimo. </a:t>
            </a:r>
          </a:p>
        </p:txBody>
      </p:sp>
      <p:sp>
        <p:nvSpPr>
          <p:cNvPr id="5" name="CasellaDiTesto 9">
            <a:extLst>
              <a:ext uri="{FF2B5EF4-FFF2-40B4-BE49-F238E27FC236}">
                <a16:creationId xmlns:a16="http://schemas.microsoft.com/office/drawing/2014/main" id="{9BAF1B3C-A77A-34F9-D4E6-0020F9FDC7B0}"/>
              </a:ext>
            </a:extLst>
          </p:cNvPr>
          <p:cNvSpPr txBox="1"/>
          <p:nvPr/>
        </p:nvSpPr>
        <p:spPr>
          <a:xfrm>
            <a:off x="1056290" y="5568234"/>
            <a:ext cx="7868633"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600" dirty="0">
                <a:latin typeface="Arial Narrow" panose="020B0606020202030204" pitchFamily="34" charset="0"/>
              </a:rPr>
              <a:t>In conformità con la legge il Comune di Pisa ha nominato il </a:t>
            </a:r>
            <a:r>
              <a:rPr lang="it-IT" sz="1600" b="1" dirty="0">
                <a:latin typeface="Arial Narrow" panose="020B0606020202030204" pitchFamily="34" charset="0"/>
              </a:rPr>
              <a:t>GARANTE DELL’INFORMAZIONE E PARTECIPAZIONE</a:t>
            </a:r>
            <a:r>
              <a:rPr lang="it-IT" sz="1600" dirty="0">
                <a:latin typeface="Arial Narrow" panose="020B0606020202030204" pitchFamily="34" charset="0"/>
              </a:rPr>
              <a:t> </a:t>
            </a:r>
            <a:r>
              <a:rPr lang="it-IT" sz="1600" b="1" dirty="0">
                <a:solidFill>
                  <a:srgbClr val="006666"/>
                </a:solidFill>
                <a:latin typeface="Arial Narrow" panose="020B0606020202030204" pitchFamily="34" charset="0"/>
              </a:rPr>
              <a:t>(dottoressa Valeria Pagni) </a:t>
            </a:r>
            <a:r>
              <a:rPr lang="it-IT" sz="1600" dirty="0">
                <a:latin typeface="Arial Narrow" panose="020B0606020202030204" pitchFamily="34" charset="0"/>
              </a:rPr>
              <a:t>che rappresenta l’organo di garanzia con la funzione di </a:t>
            </a:r>
            <a:r>
              <a:rPr lang="it-IT" sz="1600" b="1" dirty="0">
                <a:latin typeface="Arial Narrow" panose="020B0606020202030204" pitchFamily="34" charset="0"/>
              </a:rPr>
              <a:t>assicurare un’informazione adeguata e una partecipazione consona in ordine alle scelte di governo del territorio.</a:t>
            </a:r>
          </a:p>
        </p:txBody>
      </p:sp>
      <p:sp>
        <p:nvSpPr>
          <p:cNvPr id="10" name="Text Box 6">
            <a:extLst>
              <a:ext uri="{FF2B5EF4-FFF2-40B4-BE49-F238E27FC236}">
                <a16:creationId xmlns:a16="http://schemas.microsoft.com/office/drawing/2014/main" id="{256FFF43-4C4A-1772-0A2D-552E97957D74}"/>
              </a:ext>
            </a:extLst>
          </p:cNvPr>
          <p:cNvSpPr txBox="1">
            <a:spLocks noChangeArrowheads="1"/>
          </p:cNvSpPr>
          <p:nvPr/>
        </p:nvSpPr>
        <p:spPr bwMode="auto">
          <a:xfrm>
            <a:off x="2371725" y="1299258"/>
            <a:ext cx="6330841" cy="1466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C00000"/>
                </a:solidFill>
                <a:latin typeface="Arial Narrow" panose="020B0606020202030204" pitchFamily="34" charset="0"/>
              </a:rPr>
              <a:t>Il Comune di Pisa, attraverso il Piano Operativo Comunale, mette in opera le strategie e le azioni definite dal Piano Strutturale Intercomunale promuovendo e stimolando forme di partecipazione e di progettualità «dal basso» attraverso lo strumento dell’Avviso Pubblico.</a:t>
            </a:r>
            <a:endParaRPr kumimoji="0" lang="it-IT" altLang="it-IT" sz="2000" i="0" u="none" strike="noStrike" cap="none" normalizeH="0" baseline="0" dirty="0">
              <a:ln>
                <a:noFill/>
              </a:ln>
              <a:solidFill>
                <a:srgbClr val="C00000"/>
              </a:solidFill>
              <a:effectLst/>
              <a:latin typeface="Arial Narrow" panose="020B0606020202030204" pitchFamily="34" charset="0"/>
            </a:endParaRPr>
          </a:p>
        </p:txBody>
      </p:sp>
      <p:sp>
        <p:nvSpPr>
          <p:cNvPr id="14" name="Text Box 6">
            <a:extLst>
              <a:ext uri="{FF2B5EF4-FFF2-40B4-BE49-F238E27FC236}">
                <a16:creationId xmlns:a16="http://schemas.microsoft.com/office/drawing/2014/main" id="{AFAC06BB-3FD5-1B73-08AA-01470128F74A}"/>
              </a:ext>
            </a:extLst>
          </p:cNvPr>
          <p:cNvSpPr txBox="1">
            <a:spLocks noChangeArrowheads="1"/>
          </p:cNvSpPr>
          <p:nvPr/>
        </p:nvSpPr>
        <p:spPr bwMode="auto">
          <a:xfrm>
            <a:off x="4316626" y="3005670"/>
            <a:ext cx="1021641" cy="368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006666"/>
                </a:solidFill>
                <a:latin typeface="Arial Narrow" panose="020B0606020202030204" pitchFamily="34" charset="0"/>
              </a:rPr>
              <a:t>INFATTI</a:t>
            </a:r>
            <a:endParaRPr kumimoji="0" lang="it-IT" altLang="it-IT" sz="2000" i="0" u="none" strike="noStrike" cap="none" normalizeH="0" baseline="0" dirty="0">
              <a:ln>
                <a:noFill/>
              </a:ln>
              <a:solidFill>
                <a:srgbClr val="006666"/>
              </a:solidFill>
              <a:effectLst/>
              <a:latin typeface="Arial Narrow" panose="020B0606020202030204" pitchFamily="34" charset="0"/>
            </a:endParaRPr>
          </a:p>
        </p:txBody>
      </p:sp>
      <p:sp>
        <p:nvSpPr>
          <p:cNvPr id="15" name="Text Box 6">
            <a:extLst>
              <a:ext uri="{FF2B5EF4-FFF2-40B4-BE49-F238E27FC236}">
                <a16:creationId xmlns:a16="http://schemas.microsoft.com/office/drawing/2014/main" id="{2AE9B549-F8C7-3409-AF83-639C1CED50FA}"/>
              </a:ext>
            </a:extLst>
          </p:cNvPr>
          <p:cNvSpPr txBox="1">
            <a:spLocks noChangeArrowheads="1"/>
          </p:cNvSpPr>
          <p:nvPr/>
        </p:nvSpPr>
        <p:spPr bwMode="auto">
          <a:xfrm>
            <a:off x="4275743" y="5102687"/>
            <a:ext cx="1021641" cy="368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it-IT" altLang="it-IT" sz="2000" b="1" dirty="0">
                <a:solidFill>
                  <a:srgbClr val="006666"/>
                </a:solidFill>
                <a:latin typeface="Arial Narrow" panose="020B0606020202030204" pitchFamily="34" charset="0"/>
              </a:rPr>
              <a:t>QUINDI</a:t>
            </a:r>
            <a:endParaRPr kumimoji="0" lang="it-IT" altLang="it-IT" sz="2000" i="0" u="none" strike="noStrike" cap="none" normalizeH="0" baseline="0" dirty="0">
              <a:ln>
                <a:noFill/>
              </a:ln>
              <a:solidFill>
                <a:srgbClr val="006666"/>
              </a:solidFill>
              <a:effectLst/>
              <a:latin typeface="Arial Narrow" panose="020B0606020202030204" pitchFamily="34" charset="0"/>
            </a:endParaRPr>
          </a:p>
        </p:txBody>
      </p:sp>
      <p:pic>
        <p:nvPicPr>
          <p:cNvPr id="16" name="Picture 4" descr="Risultati immagini per logo comune di pisa">
            <a:extLst>
              <a:ext uri="{FF2B5EF4-FFF2-40B4-BE49-F238E27FC236}">
                <a16:creationId xmlns:a16="http://schemas.microsoft.com/office/drawing/2014/main" id="{3DC0C1A9-6C82-1472-2FA0-0CD8F46EB0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069917" y="1530201"/>
            <a:ext cx="996027" cy="12139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4">
            <a:extLst>
              <a:ext uri="{FF2B5EF4-FFF2-40B4-BE49-F238E27FC236}">
                <a16:creationId xmlns:a16="http://schemas.microsoft.com/office/drawing/2014/main" id="{268F36F2-3B2E-0B19-87A0-5CA351DFC608}"/>
              </a:ext>
            </a:extLst>
          </p:cNvPr>
          <p:cNvSpPr txBox="1">
            <a:spLocks noChangeArrowheads="1"/>
          </p:cNvSpPr>
          <p:nvPr/>
        </p:nvSpPr>
        <p:spPr bwMode="auto">
          <a:xfrm rot="16200000">
            <a:off x="-1604020" y="3047045"/>
            <a:ext cx="4198427" cy="763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INFORMARE E PARTECIPARE : PERCHE’?</a:t>
            </a:r>
            <a:endParaRPr kumimoji="0" lang="it-IT" altLang="it-IT" b="0" i="0" u="none" strike="noStrike" cap="none" normalizeH="0" baseline="0" dirty="0">
              <a:ln>
                <a:noFill/>
              </a:ln>
              <a:solidFill>
                <a:schemeClr val="bg1"/>
              </a:solidFill>
              <a:effectLst/>
              <a:latin typeface="Arial" panose="020B0604020202020204" pitchFamily="34" charset="0"/>
            </a:endParaRPr>
          </a:p>
        </p:txBody>
      </p:sp>
      <p:pic>
        <p:nvPicPr>
          <p:cNvPr id="18" name="Immagine 17">
            <a:extLst>
              <a:ext uri="{FF2B5EF4-FFF2-40B4-BE49-F238E27FC236}">
                <a16:creationId xmlns:a16="http://schemas.microsoft.com/office/drawing/2014/main" id="{78E5BE62-464A-A786-6E2C-FB9BC5382B2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359268" y="5275233"/>
            <a:ext cx="336235" cy="336235"/>
          </a:xfrm>
          <a:prstGeom prst="rect">
            <a:avLst/>
          </a:prstGeom>
        </p:spPr>
      </p:pic>
    </p:spTree>
    <p:extLst>
      <p:ext uri="{BB962C8B-B14F-4D97-AF65-F5344CB8AC3E}">
        <p14:creationId xmlns:p14="http://schemas.microsoft.com/office/powerpoint/2010/main" val="361388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3" name="Text Box 4">
            <a:extLst>
              <a:ext uri="{FF2B5EF4-FFF2-40B4-BE49-F238E27FC236}">
                <a16:creationId xmlns:a16="http://schemas.microsoft.com/office/drawing/2014/main" id="{503469DF-06DB-F6F0-748F-5D94D755E762}"/>
              </a:ext>
            </a:extLst>
          </p:cNvPr>
          <p:cNvSpPr txBox="1">
            <a:spLocks noChangeArrowheads="1"/>
          </p:cNvSpPr>
          <p:nvPr/>
        </p:nvSpPr>
        <p:spPr bwMode="auto">
          <a:xfrm rot="16200000">
            <a:off x="-1604020" y="3047045"/>
            <a:ext cx="4198427" cy="763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INFORMARE E PARTECIPARE : PERCHE’?</a:t>
            </a:r>
            <a:endParaRPr kumimoji="0" lang="it-IT" altLang="it-IT" b="0" i="0" u="none" strike="noStrike" cap="none" normalizeH="0" baseline="0" dirty="0">
              <a:ln>
                <a:noFill/>
              </a:ln>
              <a:solidFill>
                <a:schemeClr val="bg1"/>
              </a:solidFill>
              <a:effectLst/>
              <a:latin typeface="Arial" panose="020B0604020202020204" pitchFamily="34" charset="0"/>
            </a:endParaRPr>
          </a:p>
        </p:txBody>
      </p:sp>
      <p:pic>
        <p:nvPicPr>
          <p:cNvPr id="5" name="Immagine 4">
            <a:extLst>
              <a:ext uri="{FF2B5EF4-FFF2-40B4-BE49-F238E27FC236}">
                <a16:creationId xmlns:a16="http://schemas.microsoft.com/office/drawing/2014/main" id="{E9C31A48-9497-D9B5-566A-7BD08CC49C5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359268" y="5275233"/>
            <a:ext cx="336235" cy="336235"/>
          </a:xfrm>
          <a:prstGeom prst="rect">
            <a:avLst/>
          </a:prstGeom>
        </p:spPr>
      </p:pic>
      <p:sp>
        <p:nvSpPr>
          <p:cNvPr id="10" name="Rettangolo 9">
            <a:extLst>
              <a:ext uri="{FF2B5EF4-FFF2-40B4-BE49-F238E27FC236}">
                <a16:creationId xmlns:a16="http://schemas.microsoft.com/office/drawing/2014/main" id="{3234FDC8-EC8B-83ED-D284-E03711DF4195}"/>
              </a:ext>
            </a:extLst>
          </p:cNvPr>
          <p:cNvSpPr/>
          <p:nvPr/>
        </p:nvSpPr>
        <p:spPr>
          <a:xfrm>
            <a:off x="982417" y="3320700"/>
            <a:ext cx="7567830" cy="1077218"/>
          </a:xfrm>
          <a:prstGeom prst="rect">
            <a:avLst/>
          </a:prstGeom>
        </p:spPr>
        <p:txBody>
          <a:bodyPr wrap="square">
            <a:spAutoFit/>
          </a:bodyPr>
          <a:lstStyle/>
          <a:p>
            <a:pPr algn="just"/>
            <a:r>
              <a:rPr lang="it-IT" sz="1600" dirty="0">
                <a:latin typeface="Arial Narrow" panose="020B0606020202030204" pitchFamily="34" charset="0"/>
              </a:rPr>
              <a:t>Art. 37 LR  65/2014 stabilisce che i risultati delle </a:t>
            </a:r>
            <a:r>
              <a:rPr lang="it-IT" sz="1600" b="1" dirty="0">
                <a:latin typeface="Arial Narrow" panose="020B0606020202030204" pitchFamily="34" charset="0"/>
              </a:rPr>
              <a:t>attività di informazione e partecipazione </a:t>
            </a:r>
            <a:r>
              <a:rPr lang="it-IT" sz="1600" dirty="0">
                <a:latin typeface="Arial Narrow" panose="020B0606020202030204" pitchFamily="34" charset="0"/>
              </a:rPr>
              <a:t>poste in essere nell’ambito dei procedimenti di formazione degli atti di governo del territorio </a:t>
            </a:r>
            <a:r>
              <a:rPr lang="it-IT" sz="1600" b="1" u="sng" dirty="0">
                <a:latin typeface="Arial Narrow" panose="020B0606020202030204" pitchFamily="34" charset="0"/>
              </a:rPr>
              <a:t>contribuiscono alla definizione dei contenuti degli strumenti di pianificazione territoriale e urbanistica</a:t>
            </a:r>
            <a:r>
              <a:rPr lang="it-IT" sz="1600" dirty="0">
                <a:latin typeface="Arial Narrow" panose="020B0606020202030204" pitchFamily="34" charset="0"/>
              </a:rPr>
              <a:t>, secondo le determinazioni motivatamente assunte dall’amministrazione procedente</a:t>
            </a:r>
          </a:p>
        </p:txBody>
      </p:sp>
      <p:sp>
        <p:nvSpPr>
          <p:cNvPr id="14" name="Rettangolo 13">
            <a:extLst>
              <a:ext uri="{FF2B5EF4-FFF2-40B4-BE49-F238E27FC236}">
                <a16:creationId xmlns:a16="http://schemas.microsoft.com/office/drawing/2014/main" id="{C2141615-825E-CF65-F2A6-7DAAF3EDAA46}"/>
              </a:ext>
            </a:extLst>
          </p:cNvPr>
          <p:cNvSpPr/>
          <p:nvPr/>
        </p:nvSpPr>
        <p:spPr>
          <a:xfrm>
            <a:off x="897182" y="4940702"/>
            <a:ext cx="8010334" cy="1569660"/>
          </a:xfrm>
          <a:prstGeom prst="rect">
            <a:avLst/>
          </a:prstGeom>
        </p:spPr>
        <p:txBody>
          <a:bodyPr wrap="square">
            <a:spAutoFit/>
          </a:bodyPr>
          <a:lstStyle/>
          <a:p>
            <a:pPr algn="just"/>
            <a:r>
              <a:rPr lang="it-IT" sz="1600" dirty="0">
                <a:latin typeface="Arial Narrow" panose="020B0606020202030204" pitchFamily="34" charset="0"/>
              </a:rPr>
              <a:t>attraverso gli strumenti e le attività di informazione e partecipazione, </a:t>
            </a:r>
            <a:r>
              <a:rPr lang="it-IT" sz="1600" u="sng" dirty="0">
                <a:latin typeface="Arial Narrow" panose="020B0606020202030204" pitchFamily="34" charset="0"/>
              </a:rPr>
              <a:t>tutti i soggetti singoli o in gruppo</a:t>
            </a:r>
            <a:r>
              <a:rPr lang="it-IT" sz="1600" dirty="0">
                <a:latin typeface="Arial Narrow" panose="020B0606020202030204" pitchFamily="34" charset="0"/>
              </a:rPr>
              <a:t>, </a:t>
            </a:r>
            <a:r>
              <a:rPr lang="it-IT" sz="1600" u="sng" dirty="0">
                <a:latin typeface="Arial Narrow" panose="020B0606020202030204" pitchFamily="34" charset="0"/>
              </a:rPr>
              <a:t>pubblici o privati</a:t>
            </a:r>
            <a:r>
              <a:rPr lang="it-IT" sz="1600" dirty="0">
                <a:latin typeface="Arial Narrow" panose="020B0606020202030204" pitchFamily="34" charset="0"/>
              </a:rPr>
              <a:t>, </a:t>
            </a:r>
            <a:r>
              <a:rPr lang="it-IT" sz="1600" b="1" dirty="0">
                <a:latin typeface="Arial Narrow" panose="020B0606020202030204" pitchFamily="34" charset="0"/>
              </a:rPr>
              <a:t>portatori di interessi </a:t>
            </a:r>
            <a:r>
              <a:rPr lang="it-IT" sz="1600" dirty="0">
                <a:latin typeface="Arial Narrow" panose="020B0606020202030204" pitchFamily="34" charset="0"/>
              </a:rPr>
              <a:t>concorrono alla formazione degli atti di governo del territorio.</a:t>
            </a:r>
          </a:p>
          <a:p>
            <a:pPr algn="just"/>
            <a:endParaRPr lang="it-IT" sz="1600" dirty="0">
              <a:latin typeface="Arial Narrow" panose="020B0606020202030204" pitchFamily="34" charset="0"/>
            </a:endParaRPr>
          </a:p>
          <a:p>
            <a:pPr algn="just"/>
            <a:r>
              <a:rPr lang="it-IT" sz="1600" dirty="0">
                <a:latin typeface="Arial Narrow" panose="020B0606020202030204" pitchFamily="34" charset="0"/>
              </a:rPr>
              <a:t>Queste attività non possono, né mancare, né essere inadeguate rispetto al procedimento di pianificazione avviato e l’amministrazione competente ne deve tener conto in tutte le fasi di progettazione, fornendo adeguate motivazioni sul recepimento egli esiti delle medesime attività.</a:t>
            </a:r>
          </a:p>
        </p:txBody>
      </p:sp>
      <p:sp>
        <p:nvSpPr>
          <p:cNvPr id="15" name="Text Box 6">
            <a:extLst>
              <a:ext uri="{FF2B5EF4-FFF2-40B4-BE49-F238E27FC236}">
                <a16:creationId xmlns:a16="http://schemas.microsoft.com/office/drawing/2014/main" id="{A99B65F8-9F42-BC60-4EAC-B2F04D148693}"/>
              </a:ext>
            </a:extLst>
          </p:cNvPr>
          <p:cNvSpPr txBox="1">
            <a:spLocks noChangeArrowheads="1"/>
          </p:cNvSpPr>
          <p:nvPr/>
        </p:nvSpPr>
        <p:spPr bwMode="auto">
          <a:xfrm>
            <a:off x="3340072" y="1434362"/>
            <a:ext cx="4906746" cy="1053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C00000"/>
                </a:solidFill>
                <a:latin typeface="Arial Narrow" panose="020B0606020202030204" pitchFamily="34" charset="0"/>
              </a:rPr>
              <a:t>Perché è un obbligo previsto dalle legge regionale 65/2014 quando si compiono scelte che incidono sul futuro della città e del territorio  </a:t>
            </a:r>
            <a:endParaRPr kumimoji="0" lang="it-IT" altLang="it-IT" sz="2000" i="0" u="none" strike="noStrike" cap="none" normalizeH="0" baseline="0" dirty="0">
              <a:ln>
                <a:noFill/>
              </a:ln>
              <a:solidFill>
                <a:srgbClr val="C00000"/>
              </a:solidFill>
              <a:effectLst/>
              <a:latin typeface="Arial Narrow" panose="020B0606020202030204" pitchFamily="34" charset="0"/>
            </a:endParaRPr>
          </a:p>
        </p:txBody>
      </p:sp>
      <p:pic>
        <p:nvPicPr>
          <p:cNvPr id="16" name="Picture 2" descr="Risultato immagini per regione toscana logo&quot;">
            <a:extLst>
              <a:ext uri="{FF2B5EF4-FFF2-40B4-BE49-F238E27FC236}">
                <a16:creationId xmlns:a16="http://schemas.microsoft.com/office/drawing/2014/main" id="{0916E818-164B-F68E-19DE-38E629B21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82" y="1339880"/>
            <a:ext cx="2330260" cy="11924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6">
            <a:extLst>
              <a:ext uri="{FF2B5EF4-FFF2-40B4-BE49-F238E27FC236}">
                <a16:creationId xmlns:a16="http://schemas.microsoft.com/office/drawing/2014/main" id="{7CDF8CB1-4950-030A-A897-A2032695FAC3}"/>
              </a:ext>
            </a:extLst>
          </p:cNvPr>
          <p:cNvSpPr txBox="1">
            <a:spLocks noChangeArrowheads="1"/>
          </p:cNvSpPr>
          <p:nvPr/>
        </p:nvSpPr>
        <p:spPr bwMode="auto">
          <a:xfrm>
            <a:off x="4358933" y="2859207"/>
            <a:ext cx="1021641" cy="368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006666"/>
                </a:solidFill>
                <a:latin typeface="Arial Narrow" panose="020B0606020202030204" pitchFamily="34" charset="0"/>
              </a:rPr>
              <a:t>INFATTI</a:t>
            </a:r>
            <a:endParaRPr kumimoji="0" lang="it-IT" altLang="it-IT" sz="2000" i="0" u="none" strike="noStrike" cap="none" normalizeH="0" baseline="0" dirty="0">
              <a:ln>
                <a:noFill/>
              </a:ln>
              <a:solidFill>
                <a:srgbClr val="006666"/>
              </a:solidFill>
              <a:effectLst/>
              <a:latin typeface="Arial Narrow" panose="020B0606020202030204" pitchFamily="34" charset="0"/>
            </a:endParaRPr>
          </a:p>
        </p:txBody>
      </p:sp>
      <p:sp>
        <p:nvSpPr>
          <p:cNvPr id="18" name="Text Box 6">
            <a:extLst>
              <a:ext uri="{FF2B5EF4-FFF2-40B4-BE49-F238E27FC236}">
                <a16:creationId xmlns:a16="http://schemas.microsoft.com/office/drawing/2014/main" id="{A86BBEDB-1FBF-ADA2-90B3-AFD92849C9E2}"/>
              </a:ext>
            </a:extLst>
          </p:cNvPr>
          <p:cNvSpPr txBox="1">
            <a:spLocks noChangeArrowheads="1"/>
          </p:cNvSpPr>
          <p:nvPr/>
        </p:nvSpPr>
        <p:spPr bwMode="auto">
          <a:xfrm>
            <a:off x="4358934" y="4455974"/>
            <a:ext cx="1021641" cy="368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006666"/>
                </a:solidFill>
                <a:latin typeface="Arial Narrow" panose="020B0606020202030204" pitchFamily="34" charset="0"/>
              </a:rPr>
              <a:t>QUINDI</a:t>
            </a:r>
            <a:endParaRPr kumimoji="0" lang="it-IT" altLang="it-IT" sz="2000" i="0" u="none" strike="noStrike" cap="none" normalizeH="0" baseline="0" dirty="0">
              <a:ln>
                <a:noFill/>
              </a:ln>
              <a:solidFill>
                <a:srgbClr val="006666"/>
              </a:solidFill>
              <a:effectLst/>
              <a:latin typeface="Arial Narrow" panose="020B0606020202030204" pitchFamily="34" charset="0"/>
            </a:endParaRPr>
          </a:p>
        </p:txBody>
      </p:sp>
    </p:spTree>
    <p:extLst>
      <p:ext uri="{BB962C8B-B14F-4D97-AF65-F5344CB8AC3E}">
        <p14:creationId xmlns:p14="http://schemas.microsoft.com/office/powerpoint/2010/main" val="167800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5" name="Freccia a pentagono 4">
            <a:extLst>
              <a:ext uri="{FF2B5EF4-FFF2-40B4-BE49-F238E27FC236}">
                <a16:creationId xmlns:a16="http://schemas.microsoft.com/office/drawing/2014/main" id="{10512F9B-927A-7233-D29D-22C28908CE0E}"/>
              </a:ext>
            </a:extLst>
          </p:cNvPr>
          <p:cNvSpPr/>
          <p:nvPr/>
        </p:nvSpPr>
        <p:spPr>
          <a:xfrm>
            <a:off x="928490" y="2334516"/>
            <a:ext cx="7963728" cy="692204"/>
          </a:xfrm>
          <a:prstGeom prst="homePlat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6666"/>
              </a:solidFill>
            </a:endParaRPr>
          </a:p>
        </p:txBody>
      </p:sp>
      <p:pic>
        <p:nvPicPr>
          <p:cNvPr id="10" name="Immagine 9">
            <a:extLst>
              <a:ext uri="{FF2B5EF4-FFF2-40B4-BE49-F238E27FC236}">
                <a16:creationId xmlns:a16="http://schemas.microsoft.com/office/drawing/2014/main" id="{4229B2AC-FFF6-CA46-354A-CCD2F4A6209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709140">
            <a:off x="1094146" y="2512501"/>
            <a:ext cx="336235" cy="336235"/>
          </a:xfrm>
          <a:prstGeom prst="rect">
            <a:avLst/>
          </a:prstGeom>
        </p:spPr>
      </p:pic>
      <p:sp>
        <p:nvSpPr>
          <p:cNvPr id="14" name="Rettangolo 13">
            <a:extLst>
              <a:ext uri="{FF2B5EF4-FFF2-40B4-BE49-F238E27FC236}">
                <a16:creationId xmlns:a16="http://schemas.microsoft.com/office/drawing/2014/main" id="{D8A257DF-90D7-A677-F4B2-DA8AF847B365}"/>
              </a:ext>
            </a:extLst>
          </p:cNvPr>
          <p:cNvSpPr/>
          <p:nvPr/>
        </p:nvSpPr>
        <p:spPr>
          <a:xfrm>
            <a:off x="1564446" y="2480563"/>
            <a:ext cx="3983783" cy="400110"/>
          </a:xfrm>
          <a:prstGeom prst="rect">
            <a:avLst/>
          </a:prstGeom>
        </p:spPr>
        <p:txBody>
          <a:bodyPr wrap="none">
            <a:spAutoFit/>
          </a:bodyPr>
          <a:lstStyle/>
          <a:p>
            <a:r>
              <a:rPr lang="it-IT" altLang="it-IT" sz="2000" b="1" dirty="0">
                <a:solidFill>
                  <a:schemeClr val="bg1"/>
                </a:solidFill>
                <a:latin typeface="Arial Narrow" panose="020B0606020202030204" pitchFamily="34" charset="0"/>
              </a:rPr>
              <a:t>2. CHE COSA E’ L’AVVISO PUBBLICO</a:t>
            </a:r>
            <a:endParaRPr lang="it-IT" sz="2000" dirty="0">
              <a:solidFill>
                <a:schemeClr val="bg1"/>
              </a:solidFill>
              <a:latin typeface="Arial Narrow" panose="020B0606020202030204" pitchFamily="34" charset="0"/>
            </a:endParaRPr>
          </a:p>
        </p:txBody>
      </p:sp>
      <p:pic>
        <p:nvPicPr>
          <p:cNvPr id="5122" name="Picture 2" descr="SELEZIONE PUBBLICA PER 30 ORE SETTIMANALI, DI N°1 UNITA' LAVORATIVA  ISTRUTTORE DIRETTIVO AMMINISTRATIVO - CONTABILE, DA DESTINARE AL PLUS –  DISTRETTO SANITARIO DI ALGHERO ~ PLUS ALGHERO">
            <a:extLst>
              <a:ext uri="{FF2B5EF4-FFF2-40B4-BE49-F238E27FC236}">
                <a16:creationId xmlns:a16="http://schemas.microsoft.com/office/drawing/2014/main" id="{BAD66D25-9ED5-B95A-2C24-1C71D915C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572" y="3597639"/>
            <a:ext cx="5682527" cy="29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1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B4A6DF53-8380-486A-AA8B-D9BA78DE25D2}"/>
              </a:ext>
            </a:extLst>
          </p:cNvPr>
          <p:cNvSpPr/>
          <p:nvPr/>
        </p:nvSpPr>
        <p:spPr>
          <a:xfrm>
            <a:off x="817853" y="5830757"/>
            <a:ext cx="7338268" cy="3179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2517505" y="3210847"/>
            <a:ext cx="5861889"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CHE COSA E’ L’AVVISO PUBBLICO ?</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pic>
        <p:nvPicPr>
          <p:cNvPr id="3" name="Immagine 2">
            <a:extLst>
              <a:ext uri="{FF2B5EF4-FFF2-40B4-BE49-F238E27FC236}">
                <a16:creationId xmlns:a16="http://schemas.microsoft.com/office/drawing/2014/main" id="{94037F6D-D1A6-B28F-BEE2-88FE0204DD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3" y="5427634"/>
            <a:ext cx="336235" cy="336235"/>
          </a:xfrm>
          <a:prstGeom prst="rect">
            <a:avLst/>
          </a:prstGeom>
        </p:spPr>
      </p:pic>
      <p:sp>
        <p:nvSpPr>
          <p:cNvPr id="5" name="Rettangolo 4">
            <a:extLst>
              <a:ext uri="{FF2B5EF4-FFF2-40B4-BE49-F238E27FC236}">
                <a16:creationId xmlns:a16="http://schemas.microsoft.com/office/drawing/2014/main" id="{C83C4F59-C351-A835-0EEB-8B7A6E4F38B1}"/>
              </a:ext>
            </a:extLst>
          </p:cNvPr>
          <p:cNvSpPr/>
          <p:nvPr/>
        </p:nvSpPr>
        <p:spPr>
          <a:xfrm>
            <a:off x="817853" y="1452222"/>
            <a:ext cx="7868633" cy="1323439"/>
          </a:xfrm>
          <a:prstGeom prst="rect">
            <a:avLst/>
          </a:prstGeom>
          <a:solidFill>
            <a:schemeClr val="accent4">
              <a:lumMod val="20000"/>
              <a:lumOff val="80000"/>
            </a:schemeClr>
          </a:solidFill>
        </p:spPr>
        <p:txBody>
          <a:bodyPr wrap="square">
            <a:spAutoFit/>
          </a:bodyPr>
          <a:lstStyle/>
          <a:p>
            <a:pPr algn="just"/>
            <a:r>
              <a:rPr lang="it-IT" sz="1600" dirty="0">
                <a:solidFill>
                  <a:srgbClr val="006666"/>
                </a:solidFill>
                <a:latin typeface="Arial Narrow" panose="020B0606020202030204" pitchFamily="34" charset="0"/>
              </a:rPr>
              <a:t>L’avviso pubblico per la manifestazione di interesse è uno </a:t>
            </a:r>
            <a:r>
              <a:rPr lang="it-IT" sz="1600" b="1" u="sng" dirty="0">
                <a:solidFill>
                  <a:srgbClr val="006666"/>
                </a:solidFill>
                <a:latin typeface="Arial Narrow" panose="020B0606020202030204" pitchFamily="34" charset="0"/>
              </a:rPr>
              <a:t>strumento partecipativo</a:t>
            </a:r>
            <a:r>
              <a:rPr lang="it-IT" sz="1600" b="1" dirty="0">
                <a:solidFill>
                  <a:srgbClr val="006666"/>
                </a:solidFill>
                <a:latin typeface="Arial Narrow" panose="020B0606020202030204" pitchFamily="34" charset="0"/>
              </a:rPr>
              <a:t> </a:t>
            </a:r>
            <a:r>
              <a:rPr lang="it-IT" sz="1600" dirty="0">
                <a:solidFill>
                  <a:srgbClr val="006666"/>
                </a:solidFill>
                <a:latin typeface="Arial Narrow" panose="020B0606020202030204" pitchFamily="34" charset="0"/>
              </a:rPr>
              <a:t>previsto dalla Legge Regionale n. 65/2014 per il Governo del Territorio e da specifico regolamento attuativo, finalizzato a far emergere dal territorio necessità, bisogni, interessi e a soddisfarli attraverso strumenti urbanistici   orientati alla condivisione delle scelte e alla sostenibilità.</a:t>
            </a:r>
          </a:p>
          <a:p>
            <a:pPr algn="just"/>
            <a:r>
              <a:rPr lang="it-IT" sz="1600" dirty="0">
                <a:solidFill>
                  <a:srgbClr val="006666"/>
                </a:solidFill>
                <a:latin typeface="Arial Narrow" panose="020B0606020202030204" pitchFamily="34" charset="0"/>
              </a:rPr>
              <a:t>I principali riferimenti normativi sono i seguenti:</a:t>
            </a:r>
          </a:p>
        </p:txBody>
      </p:sp>
      <p:sp>
        <p:nvSpPr>
          <p:cNvPr id="14" name="CasellaDiTesto 13">
            <a:extLst>
              <a:ext uri="{FF2B5EF4-FFF2-40B4-BE49-F238E27FC236}">
                <a16:creationId xmlns:a16="http://schemas.microsoft.com/office/drawing/2014/main" id="{717E3292-2AC7-AE93-C5FC-F1341027C6C3}"/>
              </a:ext>
            </a:extLst>
          </p:cNvPr>
          <p:cNvSpPr txBox="1"/>
          <p:nvPr/>
        </p:nvSpPr>
        <p:spPr>
          <a:xfrm>
            <a:off x="803274" y="3563405"/>
            <a:ext cx="7963728" cy="2585323"/>
          </a:xfrm>
          <a:prstGeom prst="rect">
            <a:avLst/>
          </a:prstGeom>
          <a:noFill/>
        </p:spPr>
        <p:txBody>
          <a:bodyPr wrap="square">
            <a:spAutoFit/>
          </a:bodyPr>
          <a:lstStyle/>
          <a:p>
            <a:pPr algn="just"/>
            <a:r>
              <a:rPr lang="it-IT" i="1" dirty="0">
                <a:latin typeface="Arial Narrow" panose="020B0606020202030204" pitchFamily="34" charset="0"/>
              </a:rPr>
              <a:t>Le previsioni di cui al comma 3, (nuove edificazioni, piani attuativi, piani convenzionati…) sono dimensionate sulla base del quadro previsionale strategico per i cinque anni successivi alla loro approvazione nel rispetto delle dimensioni massime sostenibili dei nuovi insediamenti e delle nuove funzioni di cui all'articolo 92, comma 4, lettera c). </a:t>
            </a:r>
          </a:p>
          <a:p>
            <a:pPr algn="just"/>
            <a:endParaRPr lang="it-IT" i="1" dirty="0">
              <a:latin typeface="Arial Narrow" panose="020B0606020202030204" pitchFamily="34" charset="0"/>
            </a:endParaRPr>
          </a:p>
          <a:p>
            <a:pPr algn="just"/>
            <a:r>
              <a:rPr lang="it-IT" i="1" dirty="0">
                <a:latin typeface="Arial Narrow" panose="020B0606020202030204" pitchFamily="34" charset="0"/>
              </a:rPr>
              <a:t>Ai fini della definizione del </a:t>
            </a:r>
            <a:r>
              <a:rPr lang="it-IT" b="1" i="1" dirty="0">
                <a:latin typeface="Arial Narrow" panose="020B0606020202030204" pitchFamily="34" charset="0"/>
              </a:rPr>
              <a:t>dimensionamento quinquennale e dei contenuti previsionali del piano operativo</a:t>
            </a:r>
            <a:r>
              <a:rPr lang="it-IT" i="1" dirty="0">
                <a:latin typeface="Arial Narrow" panose="020B0606020202030204" pitchFamily="34" charset="0"/>
              </a:rPr>
              <a:t>, o parti di esso, </a:t>
            </a:r>
            <a:r>
              <a:rPr lang="it-IT" b="1" i="1" dirty="0">
                <a:solidFill>
                  <a:srgbClr val="006666"/>
                </a:solidFill>
                <a:latin typeface="Arial Narrow" panose="020B0606020202030204" pitchFamily="34" charset="0"/>
              </a:rPr>
              <a:t>i comuni possono pubblicare un avviso </a:t>
            </a:r>
            <a:r>
              <a:rPr lang="it-IT" i="1" dirty="0">
                <a:latin typeface="Arial Narrow" panose="020B0606020202030204" pitchFamily="34" charset="0"/>
              </a:rPr>
              <a:t>sui propri siti istituzionali, invitando i soggetti interessati, pubblici e privati, a presentare proposte o progetti</a:t>
            </a:r>
            <a:r>
              <a:rPr lang="it-IT" b="1" i="1" dirty="0">
                <a:latin typeface="Arial Narrow" panose="020B0606020202030204" pitchFamily="34" charset="0"/>
              </a:rPr>
              <a:t> </a:t>
            </a:r>
            <a:r>
              <a:rPr lang="it-IT" b="1" i="1" dirty="0">
                <a:solidFill>
                  <a:srgbClr val="006666"/>
                </a:solidFill>
                <a:latin typeface="Arial Narrow" panose="020B0606020202030204" pitchFamily="34" charset="0"/>
              </a:rPr>
              <a:t>finalizzati all’attuazione degli obiettivi ed indirizzi strategici del piano strutturale. </a:t>
            </a:r>
          </a:p>
        </p:txBody>
      </p:sp>
      <p:sp>
        <p:nvSpPr>
          <p:cNvPr id="15" name="Text Box 6">
            <a:extLst>
              <a:ext uri="{FF2B5EF4-FFF2-40B4-BE49-F238E27FC236}">
                <a16:creationId xmlns:a16="http://schemas.microsoft.com/office/drawing/2014/main" id="{83CCB1C4-4098-C58F-4BC2-63BEEE2CA44F}"/>
              </a:ext>
            </a:extLst>
          </p:cNvPr>
          <p:cNvSpPr txBox="1">
            <a:spLocks noChangeArrowheads="1"/>
          </p:cNvSpPr>
          <p:nvPr/>
        </p:nvSpPr>
        <p:spPr bwMode="auto">
          <a:xfrm>
            <a:off x="887891" y="2918898"/>
            <a:ext cx="4906746" cy="406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C00000"/>
                </a:solidFill>
                <a:latin typeface="Arial Narrow" panose="020B0606020202030204" pitchFamily="34" charset="0"/>
              </a:rPr>
              <a:t>ARTICOLO 95 comma 8 LR n. 65/2014  </a:t>
            </a:r>
            <a:endParaRPr kumimoji="0" lang="it-IT" altLang="it-IT" sz="2000" i="0" u="none" strike="noStrike" cap="none" normalizeH="0" baseline="0" dirty="0">
              <a:ln>
                <a:noFill/>
              </a:ln>
              <a:solidFill>
                <a:srgbClr val="C00000"/>
              </a:solidFill>
              <a:effectLst/>
              <a:latin typeface="Arial Narrow" panose="020B0606020202030204" pitchFamily="34" charset="0"/>
            </a:endParaRPr>
          </a:p>
        </p:txBody>
      </p:sp>
    </p:spTree>
    <p:extLst>
      <p:ext uri="{BB962C8B-B14F-4D97-AF65-F5344CB8AC3E}">
        <p14:creationId xmlns:p14="http://schemas.microsoft.com/office/powerpoint/2010/main" val="5590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6787C624-6FEB-B8D2-702C-6E6B75C9CA25}"/>
              </a:ext>
            </a:extLst>
          </p:cNvPr>
          <p:cNvSpPr/>
          <p:nvPr/>
        </p:nvSpPr>
        <p:spPr>
          <a:xfrm>
            <a:off x="1063487" y="3588026"/>
            <a:ext cx="7788132" cy="5466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5" name="CasellaDiTesto 4">
            <a:extLst>
              <a:ext uri="{FF2B5EF4-FFF2-40B4-BE49-F238E27FC236}">
                <a16:creationId xmlns:a16="http://schemas.microsoft.com/office/drawing/2014/main" id="{7E0D5454-5A03-46AA-77F7-D74B6102E3EC}"/>
              </a:ext>
            </a:extLst>
          </p:cNvPr>
          <p:cNvSpPr txBox="1"/>
          <p:nvPr/>
        </p:nvSpPr>
        <p:spPr>
          <a:xfrm>
            <a:off x="836950" y="1652168"/>
            <a:ext cx="8065610" cy="5078313"/>
          </a:xfrm>
          <a:prstGeom prst="rect">
            <a:avLst/>
          </a:prstGeom>
          <a:noFill/>
        </p:spPr>
        <p:txBody>
          <a:bodyPr wrap="square">
            <a:spAutoFit/>
          </a:bodyPr>
          <a:lstStyle/>
          <a:p>
            <a:pPr marL="266700" lvl="1" indent="-266700" algn="just">
              <a:buAutoNum type="arabicPeriod"/>
            </a:pPr>
            <a:r>
              <a:rPr lang="it-IT" i="1" dirty="0">
                <a:latin typeface="Arial Narrow" panose="020B0606020202030204" pitchFamily="34" charset="0"/>
              </a:rPr>
              <a:t>I comuni che, ai fini della definizione del dimensionamento quinquennale e dei contenuti previsionali del piano operativo, procedano ai sensi dell’articolo 95, comma 8, della </a:t>
            </a:r>
            <a:r>
              <a:rPr lang="it-IT" i="1" dirty="0" err="1">
                <a:latin typeface="Arial Narrow" panose="020B0606020202030204" pitchFamily="34" charset="0"/>
              </a:rPr>
              <a:t>l.r</a:t>
            </a:r>
            <a:r>
              <a:rPr lang="it-IT" i="1" dirty="0">
                <a:latin typeface="Arial Narrow" panose="020B0606020202030204" pitchFamily="34" charset="0"/>
              </a:rPr>
              <a:t>. 65/2014, mediante pubblico avviso, </a:t>
            </a:r>
            <a:r>
              <a:rPr lang="it-IT" b="1" i="1" dirty="0">
                <a:latin typeface="Arial Narrow" panose="020B0606020202030204" pitchFamily="34" charset="0"/>
              </a:rPr>
              <a:t>alla raccolta di proposte o progetti finalizzati all'attuazione degli obiettivi ed indirizzi strategici del piano strutturale</a:t>
            </a:r>
            <a:r>
              <a:rPr lang="it-IT" i="1" dirty="0">
                <a:latin typeface="Arial Narrow" panose="020B0606020202030204" pitchFamily="34" charset="0"/>
              </a:rPr>
              <a:t>, danno atto nel provvedimento di adozione del piano operativo delle valutazioni effettuate sulle proposte pervenute. </a:t>
            </a:r>
          </a:p>
          <a:p>
            <a:pPr marL="266700" algn="just"/>
            <a:r>
              <a:rPr lang="it-IT" b="1" i="1" dirty="0">
                <a:latin typeface="Arial Narrow" panose="020B0606020202030204" pitchFamily="34" charset="0"/>
              </a:rPr>
              <a:t>Tali valutazioni attengono prioritariamente: </a:t>
            </a:r>
          </a:p>
          <a:p>
            <a:pPr marL="609600" indent="-342900" algn="just">
              <a:buAutoNum type="alphaLcParenR"/>
            </a:pPr>
            <a:r>
              <a:rPr lang="it-IT" i="1" dirty="0">
                <a:latin typeface="Arial Narrow" panose="020B0606020202030204" pitchFamily="34" charset="0"/>
              </a:rPr>
              <a:t>alla coerenza delle proposte con i contenuti e con il dimensionamento del piano strutturale</a:t>
            </a:r>
          </a:p>
          <a:p>
            <a:pPr marL="609600" indent="-342900" algn="just">
              <a:buAutoNum type="alphaLcParenR"/>
            </a:pPr>
            <a:r>
              <a:rPr lang="it-IT" i="1" dirty="0">
                <a:latin typeface="Arial Narrow" panose="020B0606020202030204" pitchFamily="34" charset="0"/>
              </a:rPr>
              <a:t>alla qualità urbanistica e alla fattibilità degli interventi proposti, dal punto di vista tecnico ed economico; </a:t>
            </a:r>
          </a:p>
          <a:p>
            <a:pPr marL="609600" indent="-342900" algn="just">
              <a:buAutoNum type="alphaLcParenR"/>
            </a:pPr>
            <a:r>
              <a:rPr lang="it-IT" i="1" dirty="0">
                <a:latin typeface="Arial Narrow" panose="020B0606020202030204" pitchFamily="34" charset="0"/>
              </a:rPr>
              <a:t>ai tempi di realizzazione previsti; </a:t>
            </a:r>
          </a:p>
          <a:p>
            <a:pPr marL="609600" indent="-342900" algn="just">
              <a:buAutoNum type="alphaLcParenR"/>
            </a:pPr>
            <a:r>
              <a:rPr lang="it-IT" i="1" dirty="0">
                <a:latin typeface="Arial Narrow" panose="020B0606020202030204" pitchFamily="34" charset="0"/>
              </a:rPr>
              <a:t>ai benefici pubblici contenuti nelle singole proposte; </a:t>
            </a:r>
          </a:p>
          <a:p>
            <a:pPr marL="609600" indent="-342900" algn="just">
              <a:buAutoNum type="alphaLcParenR"/>
            </a:pPr>
            <a:r>
              <a:rPr lang="it-IT" i="1" dirty="0">
                <a:latin typeface="Arial Narrow" panose="020B0606020202030204" pitchFamily="34" charset="0"/>
              </a:rPr>
              <a:t>agli obblighi che gli interessa ti si impegnano ad assumere a garanzia della corretta e della completa realizzazione degli interventi proposti. </a:t>
            </a:r>
          </a:p>
          <a:p>
            <a:pPr algn="just"/>
            <a:r>
              <a:rPr lang="it-IT" i="1" dirty="0">
                <a:latin typeface="Arial Narrow" panose="020B0606020202030204" pitchFamily="34" charset="0"/>
              </a:rPr>
              <a:t>2. La presentazione delle proposte e dei progetti a seguito del pubblico avviso di cui al presente articolo </a:t>
            </a:r>
            <a:r>
              <a:rPr lang="it-IT" b="1" i="1" dirty="0">
                <a:latin typeface="Arial Narrow" panose="020B0606020202030204" pitchFamily="34" charset="0"/>
              </a:rPr>
              <a:t>ha esclusivamente valore consultivo </a:t>
            </a:r>
            <a:r>
              <a:rPr lang="it-IT" i="1" dirty="0">
                <a:latin typeface="Arial Narrow" panose="020B0606020202030204" pitchFamily="34" charset="0"/>
              </a:rPr>
              <a:t>e non vincola, in alcun modo, la definizione dei contenuti del piano operativo da parte del comune competente.</a:t>
            </a:r>
          </a:p>
        </p:txBody>
      </p:sp>
      <p:sp>
        <p:nvSpPr>
          <p:cNvPr id="10" name="Text Box 6">
            <a:extLst>
              <a:ext uri="{FF2B5EF4-FFF2-40B4-BE49-F238E27FC236}">
                <a16:creationId xmlns:a16="http://schemas.microsoft.com/office/drawing/2014/main" id="{2AE21474-868D-A974-FA0D-539EA3F21236}"/>
              </a:ext>
            </a:extLst>
          </p:cNvPr>
          <p:cNvSpPr txBox="1">
            <a:spLocks noChangeArrowheads="1"/>
          </p:cNvSpPr>
          <p:nvPr/>
        </p:nvSpPr>
        <p:spPr bwMode="auto">
          <a:xfrm>
            <a:off x="887890" y="1245824"/>
            <a:ext cx="7875109" cy="406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it-IT" altLang="it-IT" sz="2000" b="1" dirty="0">
                <a:solidFill>
                  <a:srgbClr val="C00000"/>
                </a:solidFill>
                <a:latin typeface="Arial Narrow" panose="020B0606020202030204" pitchFamily="34" charset="0"/>
              </a:rPr>
              <a:t>ARTICOLO 13 REGOLAMENTO REGIONALE 32/R (DPGR 5 luglio 2017)</a:t>
            </a:r>
            <a:endParaRPr kumimoji="0" lang="it-IT" altLang="it-IT" sz="2000" i="0" u="none" strike="noStrike" cap="none" normalizeH="0" baseline="0" dirty="0">
              <a:ln>
                <a:noFill/>
              </a:ln>
              <a:solidFill>
                <a:srgbClr val="C00000"/>
              </a:solidFill>
              <a:effectLst/>
              <a:latin typeface="Arial Narrow" panose="020B0606020202030204" pitchFamily="34" charset="0"/>
            </a:endParaRPr>
          </a:p>
        </p:txBody>
      </p:sp>
      <p:sp>
        <p:nvSpPr>
          <p:cNvPr id="14" name="Text Box 4">
            <a:extLst>
              <a:ext uri="{FF2B5EF4-FFF2-40B4-BE49-F238E27FC236}">
                <a16:creationId xmlns:a16="http://schemas.microsoft.com/office/drawing/2014/main" id="{E3204943-B003-0F60-C077-FDCCE479CF92}"/>
              </a:ext>
            </a:extLst>
          </p:cNvPr>
          <p:cNvSpPr txBox="1">
            <a:spLocks noChangeArrowheads="1"/>
          </p:cNvSpPr>
          <p:nvPr/>
        </p:nvSpPr>
        <p:spPr bwMode="auto">
          <a:xfrm rot="16200000">
            <a:off x="-2535441" y="3109451"/>
            <a:ext cx="5861889" cy="6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lang="it-IT" altLang="it-IT" sz="2000" b="1" dirty="0">
                <a:solidFill>
                  <a:schemeClr val="bg1"/>
                </a:solidFill>
                <a:latin typeface="Arial Narrow" panose="020B0606020202030204" pitchFamily="34" charset="0"/>
              </a:rPr>
              <a:t>CHE COSA E’ L’AVVISO PUBBLICO ?</a:t>
            </a:r>
            <a:endParaRPr kumimoji="0" lang="it-IT" altLang="it-IT" sz="2000" b="0" i="0" u="none" strike="noStrike" cap="none" normalizeH="0" baseline="0" dirty="0">
              <a:ln>
                <a:noFill/>
              </a:ln>
              <a:solidFill>
                <a:schemeClr val="bg1"/>
              </a:solidFill>
              <a:effectLst/>
              <a:latin typeface="Arial" panose="020B0604020202020204" pitchFamily="34" charset="0"/>
            </a:endParaRPr>
          </a:p>
        </p:txBody>
      </p:sp>
      <p:pic>
        <p:nvPicPr>
          <p:cNvPr id="15" name="Immagine 14">
            <a:extLst>
              <a:ext uri="{FF2B5EF4-FFF2-40B4-BE49-F238E27FC236}">
                <a16:creationId xmlns:a16="http://schemas.microsoft.com/office/drawing/2014/main" id="{0CB5212E-3E66-75C8-D69E-469EDAAC62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023296">
            <a:off x="400153" y="5427634"/>
            <a:ext cx="336235" cy="336235"/>
          </a:xfrm>
          <a:prstGeom prst="rect">
            <a:avLst/>
          </a:prstGeom>
        </p:spPr>
      </p:pic>
    </p:spTree>
    <p:extLst>
      <p:ext uri="{BB962C8B-B14F-4D97-AF65-F5344CB8AC3E}">
        <p14:creationId xmlns:p14="http://schemas.microsoft.com/office/powerpoint/2010/main" val="383124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grpSp>
        <p:nvGrpSpPr>
          <p:cNvPr id="4" name="Gruppo 3">
            <a:extLst>
              <a:ext uri="{FF2B5EF4-FFF2-40B4-BE49-F238E27FC236}">
                <a16:creationId xmlns:a16="http://schemas.microsoft.com/office/drawing/2014/main" id="{3A5DE636-2C91-7DA7-CA0F-75D95A5B3115}"/>
              </a:ext>
            </a:extLst>
          </p:cNvPr>
          <p:cNvGrpSpPr/>
          <p:nvPr/>
        </p:nvGrpSpPr>
        <p:grpSpPr>
          <a:xfrm>
            <a:off x="547828" y="410198"/>
            <a:ext cx="8481622" cy="786208"/>
            <a:chOff x="547828" y="410198"/>
            <a:chExt cx="8481622" cy="786208"/>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28" y="586616"/>
              <a:ext cx="479097" cy="5839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739015" y="543546"/>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352982"/>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AVVISO Pubblico finalizzato alla formazione del Piano Operativo Comunale – art. 95 LR 65/2014</a:t>
              </a:r>
              <a:endParaRPr lang="it-IT" sz="1000" kern="1400" dirty="0">
                <a:ln>
                  <a:noFill/>
                </a:ln>
                <a:solidFill>
                  <a:schemeClr val="bg1"/>
                </a:solidFill>
                <a:effectLst/>
                <a:latin typeface="Times New Roman" panose="02020603050405020304" pitchFamily="18" charset="0"/>
              </a:endParaRPr>
            </a:p>
          </p:txBody>
        </p:sp>
      </p:grpSp>
      <p:sp>
        <p:nvSpPr>
          <p:cNvPr id="5" name="Freccia a pentagono 4">
            <a:extLst>
              <a:ext uri="{FF2B5EF4-FFF2-40B4-BE49-F238E27FC236}">
                <a16:creationId xmlns:a16="http://schemas.microsoft.com/office/drawing/2014/main" id="{10512F9B-927A-7233-D29D-22C28908CE0E}"/>
              </a:ext>
            </a:extLst>
          </p:cNvPr>
          <p:cNvSpPr/>
          <p:nvPr/>
        </p:nvSpPr>
        <p:spPr>
          <a:xfrm>
            <a:off x="928490" y="2334516"/>
            <a:ext cx="7963728" cy="692204"/>
          </a:xfrm>
          <a:prstGeom prst="homePlat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6666"/>
              </a:solidFill>
            </a:endParaRPr>
          </a:p>
        </p:txBody>
      </p:sp>
      <p:pic>
        <p:nvPicPr>
          <p:cNvPr id="10" name="Immagine 9">
            <a:extLst>
              <a:ext uri="{FF2B5EF4-FFF2-40B4-BE49-F238E27FC236}">
                <a16:creationId xmlns:a16="http://schemas.microsoft.com/office/drawing/2014/main" id="{4229B2AC-FFF6-CA46-354A-CCD2F4A6209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709140">
            <a:off x="1094146" y="2512501"/>
            <a:ext cx="336235" cy="336235"/>
          </a:xfrm>
          <a:prstGeom prst="rect">
            <a:avLst/>
          </a:prstGeom>
        </p:spPr>
      </p:pic>
      <p:sp>
        <p:nvSpPr>
          <p:cNvPr id="14" name="Rettangolo 13">
            <a:extLst>
              <a:ext uri="{FF2B5EF4-FFF2-40B4-BE49-F238E27FC236}">
                <a16:creationId xmlns:a16="http://schemas.microsoft.com/office/drawing/2014/main" id="{D8A257DF-90D7-A677-F4B2-DA8AF847B365}"/>
              </a:ext>
            </a:extLst>
          </p:cNvPr>
          <p:cNvSpPr/>
          <p:nvPr/>
        </p:nvSpPr>
        <p:spPr>
          <a:xfrm>
            <a:off x="1564446" y="2480563"/>
            <a:ext cx="4817216" cy="400110"/>
          </a:xfrm>
          <a:prstGeom prst="rect">
            <a:avLst/>
          </a:prstGeom>
        </p:spPr>
        <p:txBody>
          <a:bodyPr wrap="none">
            <a:spAutoFit/>
          </a:bodyPr>
          <a:lstStyle/>
          <a:p>
            <a:r>
              <a:rPr lang="it-IT" altLang="it-IT" sz="2000" b="1" dirty="0">
                <a:solidFill>
                  <a:schemeClr val="bg1"/>
                </a:solidFill>
                <a:latin typeface="Arial Narrow" panose="020B0606020202030204" pitchFamily="34" charset="0"/>
              </a:rPr>
              <a:t>3. L’AVVISO PUBBLICO DEL COMUNE DI PISA</a:t>
            </a:r>
            <a:endParaRPr lang="it-IT" sz="2000" dirty="0">
              <a:solidFill>
                <a:schemeClr val="bg1"/>
              </a:solidFill>
              <a:latin typeface="Arial Narrow" panose="020B0606020202030204" pitchFamily="34" charset="0"/>
            </a:endParaRPr>
          </a:p>
        </p:txBody>
      </p:sp>
      <p:pic>
        <p:nvPicPr>
          <p:cNvPr id="5122" name="Picture 2" descr="SELEZIONE PUBBLICA PER 30 ORE SETTIMANALI, DI N°1 UNITA' LAVORATIVA  ISTRUTTORE DIRETTIVO AMMINISTRATIVO - CONTABILE, DA DESTINARE AL PLUS –  DISTRETTO SANITARIO DI ALGHERO ~ PLUS ALGHERO">
            <a:extLst>
              <a:ext uri="{FF2B5EF4-FFF2-40B4-BE49-F238E27FC236}">
                <a16:creationId xmlns:a16="http://schemas.microsoft.com/office/drawing/2014/main" id="{BAD66D25-9ED5-B95A-2C24-1C71D915C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572" y="3597639"/>
            <a:ext cx="5682527" cy="29734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isultati immagini per logo comune di pisa">
            <a:extLst>
              <a:ext uri="{FF2B5EF4-FFF2-40B4-BE49-F238E27FC236}">
                <a16:creationId xmlns:a16="http://schemas.microsoft.com/office/drawing/2014/main" id="{0ED68D5E-E5ED-788E-4743-258CA7C40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76" y="5084370"/>
            <a:ext cx="1215723" cy="148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4982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2527</TotalTime>
  <Words>3955</Words>
  <Application>Microsoft Office PowerPoint</Application>
  <PresentationFormat>Presentazione su schermo (4:3)</PresentationFormat>
  <Paragraphs>436</Paragraphs>
  <Slides>26</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5" baseType="lpstr">
      <vt:lpstr>Arial</vt:lpstr>
      <vt:lpstr>Arial Narrow</vt:lpstr>
      <vt:lpstr>Bookman Old Style</vt:lpstr>
      <vt:lpstr>Calibri</vt:lpstr>
      <vt:lpstr>Calibri Light</vt:lpstr>
      <vt:lpstr>Times New Roman</vt:lpstr>
      <vt:lpstr>Wingdings</vt:lpstr>
      <vt:lpstr>Tema di Office</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Sandro Ciabatti</dc:creator>
  <cp:lastModifiedBy>Sandro Ciabatti</cp:lastModifiedBy>
  <cp:revision>193</cp:revision>
  <cp:lastPrinted>2022-10-04T10:48:53Z</cp:lastPrinted>
  <dcterms:created xsi:type="dcterms:W3CDTF">2019-11-25T11:07:47Z</dcterms:created>
  <dcterms:modified xsi:type="dcterms:W3CDTF">2022-11-02T14:51:10Z</dcterms:modified>
</cp:coreProperties>
</file>