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0" r:id="rId3"/>
    <p:sldId id="361" r:id="rId4"/>
    <p:sldId id="304" r:id="rId5"/>
    <p:sldId id="372" r:id="rId6"/>
    <p:sldId id="376" r:id="rId7"/>
    <p:sldId id="379" r:id="rId8"/>
    <p:sldId id="388" r:id="rId9"/>
    <p:sldId id="381" r:id="rId10"/>
    <p:sldId id="382" r:id="rId11"/>
    <p:sldId id="316" r:id="rId12"/>
    <p:sldId id="317" r:id="rId13"/>
    <p:sldId id="338" r:id="rId14"/>
    <p:sldId id="383" r:id="rId15"/>
    <p:sldId id="384" r:id="rId16"/>
    <p:sldId id="385" r:id="rId17"/>
    <p:sldId id="386" r:id="rId18"/>
    <p:sldId id="387" r:id="rId19"/>
    <p:sldId id="378" r:id="rId20"/>
  </p:sldIdLst>
  <p:sldSz cx="9144000" cy="6858000" type="screen4x3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A6A2"/>
    <a:srgbClr val="548235"/>
    <a:srgbClr val="EC7A2C"/>
    <a:srgbClr val="FF0000"/>
    <a:srgbClr val="00D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5" autoAdjust="0"/>
    <p:restoredTop sz="90409" autoAdjust="0"/>
  </p:normalViewPr>
  <p:slideViewPr>
    <p:cSldViewPr snapToGrid="0">
      <p:cViewPr varScale="1">
        <p:scale>
          <a:sx n="111" d="100"/>
          <a:sy n="111" d="100"/>
        </p:scale>
        <p:origin x="15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Residenti UTOE 2  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Andrea</a:t>
            </a:r>
            <a:r>
              <a:rPr lang="it-IT" baseline="0"/>
              <a:t> Pisano - Bonanno</a:t>
            </a:r>
            <a:endParaRPr lang="it-IT"/>
          </a:p>
        </c:rich>
      </c:tx>
      <c:layout>
        <c:manualLayout>
          <c:xMode val="edge"/>
          <c:yMode val="edge"/>
          <c:x val="0.23114566929133859"/>
          <c:y val="2.777779419223629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da 1 a 20</c:v>
                </c:pt>
                <c:pt idx="1">
                  <c:v>da 21 a 40</c:v>
                </c:pt>
                <c:pt idx="2">
                  <c:v>da 41 a 60</c:v>
                </c:pt>
                <c:pt idx="3">
                  <c:v>da 61 a 80</c:v>
                </c:pt>
                <c:pt idx="4">
                  <c:v>da 81 a 105</c:v>
                </c:pt>
              </c:strCache>
            </c:strRef>
          </c:cat>
          <c:val>
            <c:numRef>
              <c:f>Foglio1!$B$2:$B$6</c:f>
              <c:numCache>
                <c:formatCode>#,##0</c:formatCode>
                <c:ptCount val="5"/>
                <c:pt idx="0">
                  <c:v>226</c:v>
                </c:pt>
                <c:pt idx="1">
                  <c:v>540</c:v>
                </c:pt>
                <c:pt idx="2">
                  <c:v>405</c:v>
                </c:pt>
                <c:pt idx="3">
                  <c:v>444</c:v>
                </c:pt>
                <c:pt idx="4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B-40B9-A3A3-3CF808C7787D}"/>
            </c:ext>
          </c:extLst>
        </c:ser>
        <c:ser>
          <c:idx val="1"/>
          <c:order val="1"/>
          <c:tx>
            <c:strRef>
              <c:f>Foglio1!$E$1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Foglio1!$A$2:$A$6</c:f>
              <c:strCache>
                <c:ptCount val="5"/>
                <c:pt idx="0">
                  <c:v>da 1 a 20</c:v>
                </c:pt>
                <c:pt idx="1">
                  <c:v>da 21 a 40</c:v>
                </c:pt>
                <c:pt idx="2">
                  <c:v>da 41 a 60</c:v>
                </c:pt>
                <c:pt idx="3">
                  <c:v>da 61 a 80</c:v>
                </c:pt>
                <c:pt idx="4">
                  <c:v>da 81 a 105</c:v>
                </c:pt>
              </c:strCache>
            </c:strRef>
          </c:cat>
          <c:val>
            <c:numRef>
              <c:f>Foglio1!$C$2:$C$6</c:f>
              <c:numCache>
                <c:formatCode>#,##0</c:formatCode>
                <c:ptCount val="5"/>
                <c:pt idx="0">
                  <c:v>227</c:v>
                </c:pt>
                <c:pt idx="1">
                  <c:v>424</c:v>
                </c:pt>
                <c:pt idx="2">
                  <c:v>451</c:v>
                </c:pt>
                <c:pt idx="3">
                  <c:v>426</c:v>
                </c:pt>
                <c:pt idx="4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B-40B9-A3A3-3CF808C77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39019104"/>
        <c:axId val="351905800"/>
      </c:barChart>
      <c:catAx>
        <c:axId val="239019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Fasce di età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1905800"/>
        <c:crosses val="autoZero"/>
        <c:auto val="1"/>
        <c:lblAlgn val="ctr"/>
        <c:lblOffset val="100"/>
        <c:noMultiLvlLbl val="0"/>
      </c:catAx>
      <c:valAx>
        <c:axId val="3519058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239019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Residenti UTOE 5 </a:t>
            </a:r>
          </a:p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Centro storico</a:t>
            </a:r>
          </a:p>
        </c:rich>
      </c:tx>
      <c:layout>
        <c:manualLayout>
          <c:xMode val="edge"/>
          <c:yMode val="edge"/>
          <c:x val="0.33440266841644795"/>
          <c:y val="2.77776794754588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Foglio1!$A$16:$A$20</c:f>
              <c:strCache>
                <c:ptCount val="5"/>
                <c:pt idx="0">
                  <c:v>da 1 a 20</c:v>
                </c:pt>
                <c:pt idx="1">
                  <c:v>da 21 a 40</c:v>
                </c:pt>
                <c:pt idx="2">
                  <c:v>da 41 a 60</c:v>
                </c:pt>
                <c:pt idx="3">
                  <c:v>da 61 a 80</c:v>
                </c:pt>
                <c:pt idx="4">
                  <c:v>da 81 a 105</c:v>
                </c:pt>
              </c:strCache>
            </c:strRef>
          </c:cat>
          <c:val>
            <c:numRef>
              <c:f>Foglio1!$B$16:$B$20</c:f>
              <c:numCache>
                <c:formatCode>#,##0</c:formatCode>
                <c:ptCount val="5"/>
                <c:pt idx="0">
                  <c:v>1639</c:v>
                </c:pt>
                <c:pt idx="1">
                  <c:v>3446</c:v>
                </c:pt>
                <c:pt idx="2">
                  <c:v>3346</c:v>
                </c:pt>
                <c:pt idx="3">
                  <c:v>2394</c:v>
                </c:pt>
                <c:pt idx="4">
                  <c:v>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8-47EF-B91D-5C1E0E3AA8D1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Foglio1!$A$16:$A$20</c:f>
              <c:strCache>
                <c:ptCount val="5"/>
                <c:pt idx="0">
                  <c:v>da 1 a 20</c:v>
                </c:pt>
                <c:pt idx="1">
                  <c:v>da 21 a 40</c:v>
                </c:pt>
                <c:pt idx="2">
                  <c:v>da 41 a 60</c:v>
                </c:pt>
                <c:pt idx="3">
                  <c:v>da 61 a 80</c:v>
                </c:pt>
                <c:pt idx="4">
                  <c:v>da 81 a 105</c:v>
                </c:pt>
              </c:strCache>
            </c:strRef>
          </c:cat>
          <c:val>
            <c:numRef>
              <c:f>Foglio1!$C$16:$C$20</c:f>
              <c:numCache>
                <c:formatCode>#,##0</c:formatCode>
                <c:ptCount val="5"/>
                <c:pt idx="0">
                  <c:v>1635</c:v>
                </c:pt>
                <c:pt idx="1">
                  <c:v>3303</c:v>
                </c:pt>
                <c:pt idx="2">
                  <c:v>3459</c:v>
                </c:pt>
                <c:pt idx="3">
                  <c:v>2553</c:v>
                </c:pt>
                <c:pt idx="4">
                  <c:v>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58-47EF-B91D-5C1E0E3AA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53195840"/>
        <c:axId val="353196224"/>
      </c:barChart>
      <c:catAx>
        <c:axId val="353195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Fasce di età</a:t>
                </a:r>
              </a:p>
            </c:rich>
          </c:tx>
          <c:layout>
            <c:manualLayout>
              <c:xMode val="edge"/>
              <c:yMode val="edge"/>
              <c:x val="0.43002077865266841"/>
              <c:y val="0.834733333333333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53196224"/>
        <c:crosses val="autoZero"/>
        <c:auto val="1"/>
        <c:lblAlgn val="ctr"/>
        <c:lblOffset val="100"/>
        <c:noMultiLvlLbl val="0"/>
      </c:catAx>
      <c:valAx>
        <c:axId val="35319622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3531958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7956E-6730-41C1-B96E-518B57618DB9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DA2A2901-E3A2-4B13-82DE-BAF0E554442B}">
      <dgm:prSet phldrT="[Testo]" custT="1"/>
      <dgm:spPr>
        <a:solidFill>
          <a:srgbClr val="006666"/>
        </a:solidFill>
      </dgm:spPr>
      <dgm:t>
        <a:bodyPr/>
        <a:lstStyle/>
        <a:p>
          <a:r>
            <a:rPr lang="it-IT" sz="1000" b="1" dirty="0">
              <a:latin typeface="Eras Light ITC" panose="020B0402030504020804" pitchFamily="34" charset="0"/>
            </a:rPr>
            <a:t>AVVIO DEL PROCEDIMENTO</a:t>
          </a:r>
        </a:p>
        <a:p>
          <a:br>
            <a:rPr lang="it-IT" sz="1000" b="1" dirty="0">
              <a:latin typeface="Eras Light ITC" panose="020B0402030504020804" pitchFamily="34" charset="0"/>
            </a:rPr>
          </a:br>
          <a:r>
            <a:rPr lang="it-IT" sz="1000" b="0" dirty="0">
              <a:latin typeface="Eras Light ITC" panose="020B0402030504020804" pitchFamily="34" charset="0"/>
            </a:rPr>
            <a:t>Il comune elabora il documento di avvio, indicando gli obiettivi del Piano e una prima ipotesi di quadro conoscitivo, e lo trasmette agli enti interessati</a:t>
          </a:r>
        </a:p>
      </dgm:t>
    </dgm:pt>
    <dgm:pt modelId="{8C42B0E7-FECE-4446-9EA4-8BBB797458C1}" type="parTrans" cxnId="{6D8D769A-A679-413A-B65D-B8D391D232DF}">
      <dgm:prSet/>
      <dgm:spPr/>
      <dgm:t>
        <a:bodyPr/>
        <a:lstStyle/>
        <a:p>
          <a:endParaRPr lang="it-IT"/>
        </a:p>
      </dgm:t>
    </dgm:pt>
    <dgm:pt modelId="{D4A7831F-429C-4BFC-B0DC-D2C3082171C6}" type="sibTrans" cxnId="{6D8D769A-A679-413A-B65D-B8D391D232DF}">
      <dgm:prSet/>
      <dgm:spPr/>
      <dgm:t>
        <a:bodyPr/>
        <a:lstStyle/>
        <a:p>
          <a:endParaRPr lang="it-IT"/>
        </a:p>
      </dgm:t>
    </dgm:pt>
    <dgm:pt modelId="{FC9B33A4-180D-4D9D-9E21-86D23A069C61}">
      <dgm:prSet phldrT="[Testo]" custT="1"/>
      <dgm:spPr>
        <a:solidFill>
          <a:srgbClr val="006666"/>
        </a:solidFill>
      </dgm:spPr>
      <dgm:t>
        <a:bodyPr/>
        <a:lstStyle/>
        <a:p>
          <a:r>
            <a:rPr lang="it-IT" sz="1000" b="1" dirty="0">
              <a:latin typeface="Eras Light ITC" panose="020B0402030504020804" pitchFamily="34" charset="0"/>
            </a:rPr>
            <a:t>REDAZIONE BOZZA DI PIANO</a:t>
          </a:r>
        </a:p>
        <a:p>
          <a:r>
            <a:rPr lang="it-IT" sz="1000" b="1" dirty="0">
              <a:latin typeface="Eras Light ITC" panose="020B0402030504020804" pitchFamily="34" charset="0"/>
            </a:rPr>
            <a:t>                       </a:t>
          </a:r>
          <a:r>
            <a:rPr lang="it-IT" sz="1000" b="0" dirty="0">
              <a:latin typeface="Eras Light ITC" panose="020B0402030504020804" pitchFamily="34" charset="0"/>
            </a:rPr>
            <a:t>L’ufficio di Piano composto da responsabili e tecnici degli uffici comunali e da consulenti esterni, procede alla redazione della bozza di Piano                                       </a:t>
          </a:r>
        </a:p>
      </dgm:t>
    </dgm:pt>
    <dgm:pt modelId="{F685A204-866C-4078-85DD-C3B5E23BD079}" type="parTrans" cxnId="{1229B374-02DE-4885-A32F-DEE2BA2AB4E9}">
      <dgm:prSet/>
      <dgm:spPr/>
      <dgm:t>
        <a:bodyPr/>
        <a:lstStyle/>
        <a:p>
          <a:endParaRPr lang="it-IT"/>
        </a:p>
      </dgm:t>
    </dgm:pt>
    <dgm:pt modelId="{963C3A84-EB87-45CA-A2EE-F1062EC7EC6A}" type="sibTrans" cxnId="{1229B374-02DE-4885-A32F-DEE2BA2AB4E9}">
      <dgm:prSet/>
      <dgm:spPr/>
      <dgm:t>
        <a:bodyPr/>
        <a:lstStyle/>
        <a:p>
          <a:endParaRPr lang="it-IT"/>
        </a:p>
      </dgm:t>
    </dgm:pt>
    <dgm:pt modelId="{168D86FD-FBDA-4B7A-906F-7FCED1B8216D}">
      <dgm:prSet phldrT="[Testo]" custT="1"/>
      <dgm:spPr>
        <a:solidFill>
          <a:srgbClr val="006666"/>
        </a:solidFill>
      </dgm:spPr>
      <dgm:t>
        <a:bodyPr/>
        <a:lstStyle/>
        <a:p>
          <a:r>
            <a:rPr lang="it-IT" sz="1000" b="1" dirty="0">
              <a:latin typeface="Eras Light ITC" panose="020B0402030504020804" pitchFamily="34" charset="0"/>
            </a:rPr>
            <a:t>ADOZIONE</a:t>
          </a:r>
        </a:p>
        <a:p>
          <a:r>
            <a:rPr lang="it-IT" sz="1000" b="1" dirty="0">
              <a:latin typeface="Eras Light ITC" panose="020B0402030504020804" pitchFamily="34" charset="0"/>
            </a:rPr>
            <a:t> </a:t>
          </a:r>
          <a:r>
            <a:rPr lang="it-IT" sz="1000" dirty="0">
              <a:latin typeface="Eras Light ITC" panose="020B0402030504020804" pitchFamily="34" charset="0"/>
            </a:rPr>
            <a:t>                                </a:t>
          </a:r>
          <a:r>
            <a:rPr lang="it-IT" sz="1000" b="0" dirty="0">
              <a:latin typeface="Eras Light ITC" panose="020B0402030504020804" pitchFamily="34" charset="0"/>
            </a:rPr>
            <a:t>Il documento è trasmesso al Consiglio Comunale per l’adozione dello strumento</a:t>
          </a:r>
        </a:p>
      </dgm:t>
    </dgm:pt>
    <dgm:pt modelId="{C32FF43F-EF0B-46C0-ADE2-1B04E75757AA}" type="parTrans" cxnId="{D442F429-CEDA-4749-97AB-812A7597F459}">
      <dgm:prSet/>
      <dgm:spPr/>
      <dgm:t>
        <a:bodyPr/>
        <a:lstStyle/>
        <a:p>
          <a:endParaRPr lang="it-IT"/>
        </a:p>
      </dgm:t>
    </dgm:pt>
    <dgm:pt modelId="{6A1D82E2-57E5-4A37-8224-88294C59AA4D}" type="sibTrans" cxnId="{D442F429-CEDA-4749-97AB-812A7597F459}">
      <dgm:prSet/>
      <dgm:spPr/>
      <dgm:t>
        <a:bodyPr/>
        <a:lstStyle/>
        <a:p>
          <a:endParaRPr lang="it-IT"/>
        </a:p>
      </dgm:t>
    </dgm:pt>
    <dgm:pt modelId="{B5AD2727-3412-4817-931A-8EEE43D2FA58}">
      <dgm:prSet phldrT="[Testo]" custT="1"/>
      <dgm:spPr>
        <a:solidFill>
          <a:srgbClr val="006666"/>
        </a:solidFill>
      </dgm:spPr>
      <dgm:t>
        <a:bodyPr/>
        <a:lstStyle/>
        <a:p>
          <a:r>
            <a:rPr lang="it-IT" sz="900" b="1" dirty="0">
              <a:latin typeface="Eras Light ITC" panose="020B0402030504020804" pitchFamily="34" charset="0"/>
            </a:rPr>
            <a:t>APPROVAZIONE</a:t>
          </a:r>
        </a:p>
        <a:p>
          <a:r>
            <a:rPr lang="it-IT" sz="900" b="0" dirty="0">
              <a:latin typeface="Eras Light ITC" panose="020B0402030504020804" pitchFamily="34" charset="0"/>
            </a:rPr>
            <a:t>                       </a:t>
          </a:r>
        </a:p>
        <a:p>
          <a:r>
            <a:rPr lang="it-IT" sz="900" b="0" dirty="0">
              <a:latin typeface="Eras Light ITC" panose="020B0402030504020804" pitchFamily="34" charset="0"/>
            </a:rPr>
            <a:t>Il Consiglio approva a seguito di modifiche e/o integrazioni della Conferenza. Il Piano è rinviato in Regione per verifiche e dopo il parere favorevole. Il Comune da avviso sul BURT. Dopo 30 gg acquista efficacia</a:t>
          </a:r>
        </a:p>
      </dgm:t>
    </dgm:pt>
    <dgm:pt modelId="{30C27097-AE23-4173-9EB1-5578C7CA2C99}" type="parTrans" cxnId="{983DB296-A9D4-4AB9-A848-04FCB1023A99}">
      <dgm:prSet/>
      <dgm:spPr/>
      <dgm:t>
        <a:bodyPr/>
        <a:lstStyle/>
        <a:p>
          <a:endParaRPr lang="it-IT"/>
        </a:p>
      </dgm:t>
    </dgm:pt>
    <dgm:pt modelId="{352890EA-18DA-4DDB-A717-4E7891A4070E}" type="sibTrans" cxnId="{983DB296-A9D4-4AB9-A848-04FCB1023A99}">
      <dgm:prSet/>
      <dgm:spPr/>
      <dgm:t>
        <a:bodyPr/>
        <a:lstStyle/>
        <a:p>
          <a:endParaRPr lang="it-IT"/>
        </a:p>
      </dgm:t>
    </dgm:pt>
    <dgm:pt modelId="{E2939630-936B-4421-AC7E-29AB50CB6745}">
      <dgm:prSet phldrT="[Testo]" custT="1"/>
      <dgm:spPr>
        <a:solidFill>
          <a:srgbClr val="006666"/>
        </a:solidFill>
      </dgm:spPr>
      <dgm:t>
        <a:bodyPr/>
        <a:lstStyle/>
        <a:p>
          <a:r>
            <a:rPr lang="it-IT" sz="1000" b="1" dirty="0">
              <a:latin typeface="Eras Light ITC" panose="020B0402030504020804" pitchFamily="34" charset="0"/>
            </a:rPr>
            <a:t>OSSERVAZIONI</a:t>
          </a:r>
        </a:p>
        <a:p>
          <a:r>
            <a:rPr lang="it-IT" sz="1000" dirty="0">
              <a:latin typeface="Eras Light ITC" panose="020B0402030504020804" pitchFamily="34" charset="0"/>
            </a:rPr>
            <a:t>                             </a:t>
          </a:r>
          <a:r>
            <a:rPr lang="it-IT" sz="1000" b="0" dirty="0">
              <a:latin typeface="Eras Light ITC" panose="020B0402030504020804" pitchFamily="34" charset="0"/>
            </a:rPr>
            <a:t>Il Piano è tramesso a Regione, Provincia pubblicato sul BURT e depositato per 60 gg in cui chiunque può prendere visione e presentare osservazioni</a:t>
          </a:r>
        </a:p>
      </dgm:t>
    </dgm:pt>
    <dgm:pt modelId="{C778E801-1438-4101-9AA8-D40CE7D6A499}" type="parTrans" cxnId="{30625499-7922-4C7E-9BF1-4D6B6FAE8D7A}">
      <dgm:prSet/>
      <dgm:spPr/>
      <dgm:t>
        <a:bodyPr/>
        <a:lstStyle/>
        <a:p>
          <a:endParaRPr lang="it-IT"/>
        </a:p>
      </dgm:t>
    </dgm:pt>
    <dgm:pt modelId="{93E71D23-784F-4BE0-9FC1-E8CE25D3FDE3}" type="sibTrans" cxnId="{30625499-7922-4C7E-9BF1-4D6B6FAE8D7A}">
      <dgm:prSet/>
      <dgm:spPr/>
      <dgm:t>
        <a:bodyPr/>
        <a:lstStyle/>
        <a:p>
          <a:endParaRPr lang="it-IT"/>
        </a:p>
      </dgm:t>
    </dgm:pt>
    <dgm:pt modelId="{281D4DCC-805C-4918-87DE-CB0C79D118FC}">
      <dgm:prSet phldrT="[Testo]" custT="1"/>
      <dgm:spPr>
        <a:solidFill>
          <a:srgbClr val="006666"/>
        </a:solidFill>
      </dgm:spPr>
      <dgm:t>
        <a:bodyPr/>
        <a:lstStyle/>
        <a:p>
          <a:r>
            <a:rPr lang="it-IT" sz="900" b="1" dirty="0">
              <a:latin typeface="Eras Light ITC" panose="020B0402030504020804" pitchFamily="34" charset="0"/>
            </a:rPr>
            <a:t>APPROVAZIONE CONTRODEDUZIONI</a:t>
          </a:r>
        </a:p>
        <a:p>
          <a:r>
            <a:rPr lang="it-IT" sz="900" b="1" dirty="0">
              <a:latin typeface="Eras Light ITC" panose="020B0402030504020804" pitchFamily="34" charset="0"/>
            </a:rPr>
            <a:t> </a:t>
          </a:r>
        </a:p>
        <a:p>
          <a:r>
            <a:rPr lang="it-IT" sz="900" b="0" dirty="0">
              <a:latin typeface="Eras Light ITC" panose="020B0402030504020804" pitchFamily="34" charset="0"/>
            </a:rPr>
            <a:t>Esaminate le osservazioni ed eventualmente modificato lo strumento, il Consiglio approva le controdeduzioni e trasmettere il tutto agli enti esterni</a:t>
          </a:r>
        </a:p>
      </dgm:t>
    </dgm:pt>
    <dgm:pt modelId="{A500E617-F818-4CF3-9DCB-D2AC373D3AE3}" type="parTrans" cxnId="{6A19861B-FBA9-45C7-A5D3-68B6AA4D7B76}">
      <dgm:prSet/>
      <dgm:spPr/>
      <dgm:t>
        <a:bodyPr/>
        <a:lstStyle/>
        <a:p>
          <a:endParaRPr lang="it-IT"/>
        </a:p>
      </dgm:t>
    </dgm:pt>
    <dgm:pt modelId="{ED76CDE9-3A3E-476A-B353-31B847B0070E}" type="sibTrans" cxnId="{6A19861B-FBA9-45C7-A5D3-68B6AA4D7B76}">
      <dgm:prSet/>
      <dgm:spPr/>
      <dgm:t>
        <a:bodyPr/>
        <a:lstStyle/>
        <a:p>
          <a:endParaRPr lang="it-IT"/>
        </a:p>
      </dgm:t>
    </dgm:pt>
    <dgm:pt modelId="{46998F6B-CD92-4467-8186-65479F00B759}">
      <dgm:prSet phldrT="[Testo]" custT="1"/>
      <dgm:spPr>
        <a:solidFill>
          <a:srgbClr val="006666"/>
        </a:solidFill>
      </dgm:spPr>
      <dgm:t>
        <a:bodyPr/>
        <a:lstStyle/>
        <a:p>
          <a:r>
            <a:rPr lang="it-IT" sz="900" b="1" dirty="0">
              <a:latin typeface="Eras Light ITC" panose="020B0402030504020804" pitchFamily="34" charset="0"/>
            </a:rPr>
            <a:t>CONFERENZA PAESAGGISTICA</a:t>
          </a:r>
        </a:p>
        <a:p>
          <a:endParaRPr lang="it-IT" sz="900" b="1" dirty="0">
            <a:latin typeface="Eras Light ITC" panose="020B0402030504020804" pitchFamily="34" charset="0"/>
          </a:endParaRPr>
        </a:p>
        <a:p>
          <a:r>
            <a:rPr lang="it-IT" sz="900" b="1" dirty="0">
              <a:latin typeface="Eras Light ITC" panose="020B0402030504020804" pitchFamily="34" charset="0"/>
            </a:rPr>
            <a:t> </a:t>
          </a:r>
          <a:r>
            <a:rPr lang="it-IT" sz="900" dirty="0">
              <a:latin typeface="Eras Light ITC" panose="020B0402030504020804" pitchFamily="34" charset="0"/>
            </a:rPr>
            <a:t>Regione e Soprintendenza verificano il rispetto del PIT</a:t>
          </a:r>
        </a:p>
      </dgm:t>
    </dgm:pt>
    <dgm:pt modelId="{346F0FED-7514-4C72-96F5-199179C68817}" type="parTrans" cxnId="{7CC9BD61-1BAA-4777-B77E-06AC685686A8}">
      <dgm:prSet/>
      <dgm:spPr/>
      <dgm:t>
        <a:bodyPr/>
        <a:lstStyle/>
        <a:p>
          <a:endParaRPr lang="it-IT"/>
        </a:p>
      </dgm:t>
    </dgm:pt>
    <dgm:pt modelId="{BAA07311-6A5E-4158-A179-889E1305F55E}" type="sibTrans" cxnId="{7CC9BD61-1BAA-4777-B77E-06AC685686A8}">
      <dgm:prSet/>
      <dgm:spPr/>
      <dgm:t>
        <a:bodyPr/>
        <a:lstStyle/>
        <a:p>
          <a:endParaRPr lang="it-IT"/>
        </a:p>
      </dgm:t>
    </dgm:pt>
    <dgm:pt modelId="{A8861328-C793-490B-B660-24D01DD6264B}" type="pres">
      <dgm:prSet presAssocID="{9EA7956E-6730-41C1-B96E-518B57618DB9}" presName="CompostProcess" presStyleCnt="0">
        <dgm:presLayoutVars>
          <dgm:dir/>
          <dgm:resizeHandles val="exact"/>
        </dgm:presLayoutVars>
      </dgm:prSet>
      <dgm:spPr/>
    </dgm:pt>
    <dgm:pt modelId="{022C1AEF-0751-46AE-B648-2DE9910AD5DE}" type="pres">
      <dgm:prSet presAssocID="{9EA7956E-6730-41C1-B96E-518B57618DB9}" presName="arrow" presStyleLbl="bgShp" presStyleIdx="0" presStyleCnt="1"/>
      <dgm:spPr>
        <a:gradFill flip="none" rotWithShape="0">
          <a:gsLst>
            <a:gs pos="0">
              <a:srgbClr val="006666">
                <a:tint val="66000"/>
                <a:satMod val="160000"/>
              </a:srgbClr>
            </a:gs>
            <a:gs pos="50000">
              <a:srgbClr val="006666">
                <a:tint val="44500"/>
                <a:satMod val="160000"/>
              </a:srgbClr>
            </a:gs>
            <a:gs pos="100000">
              <a:srgbClr val="006666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6666"/>
          </a:solidFill>
        </a:ln>
      </dgm:spPr>
    </dgm:pt>
    <dgm:pt modelId="{0C6ADAB4-F894-4140-8817-369BA0C1D009}" type="pres">
      <dgm:prSet presAssocID="{9EA7956E-6730-41C1-B96E-518B57618DB9}" presName="linearProcess" presStyleCnt="0"/>
      <dgm:spPr/>
    </dgm:pt>
    <dgm:pt modelId="{32F0C847-8AA7-4C58-9168-1D0184967CCF}" type="pres">
      <dgm:prSet presAssocID="{DA2A2901-E3A2-4B13-82DE-BAF0E554442B}" presName="textNode" presStyleLbl="node1" presStyleIdx="0" presStyleCnt="7" custScaleX="135330" custScaleY="190330">
        <dgm:presLayoutVars>
          <dgm:bulletEnabled val="1"/>
        </dgm:presLayoutVars>
      </dgm:prSet>
      <dgm:spPr/>
    </dgm:pt>
    <dgm:pt modelId="{30138941-57BD-413F-8CE9-763CBB49F958}" type="pres">
      <dgm:prSet presAssocID="{D4A7831F-429C-4BFC-B0DC-D2C3082171C6}" presName="sibTrans" presStyleCnt="0"/>
      <dgm:spPr/>
    </dgm:pt>
    <dgm:pt modelId="{D17158AF-8568-4E02-88E8-1DBE75A993C7}" type="pres">
      <dgm:prSet presAssocID="{FC9B33A4-180D-4D9D-9E21-86D23A069C61}" presName="textNode" presStyleLbl="node1" presStyleIdx="1" presStyleCnt="7" custScaleX="124825" custScaleY="190330">
        <dgm:presLayoutVars>
          <dgm:bulletEnabled val="1"/>
        </dgm:presLayoutVars>
      </dgm:prSet>
      <dgm:spPr/>
    </dgm:pt>
    <dgm:pt modelId="{BCF164E2-320E-4292-B413-BB6E1A9D7A1B}" type="pres">
      <dgm:prSet presAssocID="{963C3A84-EB87-45CA-A2EE-F1062EC7EC6A}" presName="sibTrans" presStyleCnt="0"/>
      <dgm:spPr/>
    </dgm:pt>
    <dgm:pt modelId="{3680B352-589E-446A-AA3E-6665486B9A07}" type="pres">
      <dgm:prSet presAssocID="{168D86FD-FBDA-4B7A-906F-7FCED1B8216D}" presName="textNode" presStyleLbl="node1" presStyleIdx="2" presStyleCnt="7" custScaleX="124825" custScaleY="190330">
        <dgm:presLayoutVars>
          <dgm:bulletEnabled val="1"/>
        </dgm:presLayoutVars>
      </dgm:prSet>
      <dgm:spPr/>
    </dgm:pt>
    <dgm:pt modelId="{A294B911-5002-42AF-B657-8842FAA72211}" type="pres">
      <dgm:prSet presAssocID="{6A1D82E2-57E5-4A37-8224-88294C59AA4D}" presName="sibTrans" presStyleCnt="0"/>
      <dgm:spPr/>
    </dgm:pt>
    <dgm:pt modelId="{F236303F-E03F-4AB1-9E80-E2CEF89279F9}" type="pres">
      <dgm:prSet presAssocID="{E2939630-936B-4421-AC7E-29AB50CB6745}" presName="textNode" presStyleLbl="node1" presStyleIdx="3" presStyleCnt="7" custScaleX="124825" custScaleY="190330">
        <dgm:presLayoutVars>
          <dgm:bulletEnabled val="1"/>
        </dgm:presLayoutVars>
      </dgm:prSet>
      <dgm:spPr/>
    </dgm:pt>
    <dgm:pt modelId="{C2201F07-D16C-4B37-9FDF-5B02C58222FE}" type="pres">
      <dgm:prSet presAssocID="{93E71D23-784F-4BE0-9FC1-E8CE25D3FDE3}" presName="sibTrans" presStyleCnt="0"/>
      <dgm:spPr/>
    </dgm:pt>
    <dgm:pt modelId="{45AA76AB-64AD-4893-A3CE-AC3160E99E00}" type="pres">
      <dgm:prSet presAssocID="{281D4DCC-805C-4918-87DE-CB0C79D118FC}" presName="textNode" presStyleLbl="node1" presStyleIdx="4" presStyleCnt="7" custScaleX="158425" custScaleY="190330" custLinFactNeighborX="-22837" custLinFactNeighborY="812">
        <dgm:presLayoutVars>
          <dgm:bulletEnabled val="1"/>
        </dgm:presLayoutVars>
      </dgm:prSet>
      <dgm:spPr/>
    </dgm:pt>
    <dgm:pt modelId="{6493801D-387B-4D3F-909D-BA195D791C0C}" type="pres">
      <dgm:prSet presAssocID="{ED76CDE9-3A3E-476A-B353-31B847B0070E}" presName="sibTrans" presStyleCnt="0"/>
      <dgm:spPr/>
    </dgm:pt>
    <dgm:pt modelId="{66172D0B-5E23-4D93-AE46-371FFC3AD4D4}" type="pres">
      <dgm:prSet presAssocID="{46998F6B-CD92-4467-8186-65479F00B759}" presName="textNode" presStyleLbl="node1" presStyleIdx="5" presStyleCnt="7" custScaleX="124825" custScaleY="190330">
        <dgm:presLayoutVars>
          <dgm:bulletEnabled val="1"/>
        </dgm:presLayoutVars>
      </dgm:prSet>
      <dgm:spPr/>
    </dgm:pt>
    <dgm:pt modelId="{322DD1BE-0B7C-4075-AA2F-53542E51FB92}" type="pres">
      <dgm:prSet presAssocID="{BAA07311-6A5E-4158-A179-889E1305F55E}" presName="sibTrans" presStyleCnt="0"/>
      <dgm:spPr/>
    </dgm:pt>
    <dgm:pt modelId="{B06614DF-DBB9-4135-A5E6-FBE555E3CA50}" type="pres">
      <dgm:prSet presAssocID="{B5AD2727-3412-4817-931A-8EEE43D2FA58}" presName="textNode" presStyleLbl="node1" presStyleIdx="6" presStyleCnt="7" custScaleX="124825" custScaleY="190330" custLinFactNeighborX="10490" custLinFactNeighborY="649">
        <dgm:presLayoutVars>
          <dgm:bulletEnabled val="1"/>
        </dgm:presLayoutVars>
      </dgm:prSet>
      <dgm:spPr/>
    </dgm:pt>
  </dgm:ptLst>
  <dgm:cxnLst>
    <dgm:cxn modelId="{6A19861B-FBA9-45C7-A5D3-68B6AA4D7B76}" srcId="{9EA7956E-6730-41C1-B96E-518B57618DB9}" destId="{281D4DCC-805C-4918-87DE-CB0C79D118FC}" srcOrd="4" destOrd="0" parTransId="{A500E617-F818-4CF3-9DCB-D2AC373D3AE3}" sibTransId="{ED76CDE9-3A3E-476A-B353-31B847B0070E}"/>
    <dgm:cxn modelId="{B1325227-02EB-4BE3-9D67-BE880BE824FB}" type="presOf" srcId="{9EA7956E-6730-41C1-B96E-518B57618DB9}" destId="{A8861328-C793-490B-B660-24D01DD6264B}" srcOrd="0" destOrd="0" presId="urn:microsoft.com/office/officeart/2005/8/layout/hProcess9"/>
    <dgm:cxn modelId="{D442F429-CEDA-4749-97AB-812A7597F459}" srcId="{9EA7956E-6730-41C1-B96E-518B57618DB9}" destId="{168D86FD-FBDA-4B7A-906F-7FCED1B8216D}" srcOrd="2" destOrd="0" parTransId="{C32FF43F-EF0B-46C0-ADE2-1B04E75757AA}" sibTransId="{6A1D82E2-57E5-4A37-8224-88294C59AA4D}"/>
    <dgm:cxn modelId="{B5A47361-8989-4552-A8D0-497269288E01}" type="presOf" srcId="{FC9B33A4-180D-4D9D-9E21-86D23A069C61}" destId="{D17158AF-8568-4E02-88E8-1DBE75A993C7}" srcOrd="0" destOrd="0" presId="urn:microsoft.com/office/officeart/2005/8/layout/hProcess9"/>
    <dgm:cxn modelId="{7CC9BD61-1BAA-4777-B77E-06AC685686A8}" srcId="{9EA7956E-6730-41C1-B96E-518B57618DB9}" destId="{46998F6B-CD92-4467-8186-65479F00B759}" srcOrd="5" destOrd="0" parTransId="{346F0FED-7514-4C72-96F5-199179C68817}" sibTransId="{BAA07311-6A5E-4158-A179-889E1305F55E}"/>
    <dgm:cxn modelId="{615D4163-42B4-4DE2-8BE0-425F51B3DD41}" type="presOf" srcId="{DA2A2901-E3A2-4B13-82DE-BAF0E554442B}" destId="{32F0C847-8AA7-4C58-9168-1D0184967CCF}" srcOrd="0" destOrd="0" presId="urn:microsoft.com/office/officeart/2005/8/layout/hProcess9"/>
    <dgm:cxn modelId="{1229B374-02DE-4885-A32F-DEE2BA2AB4E9}" srcId="{9EA7956E-6730-41C1-B96E-518B57618DB9}" destId="{FC9B33A4-180D-4D9D-9E21-86D23A069C61}" srcOrd="1" destOrd="0" parTransId="{F685A204-866C-4078-85DD-C3B5E23BD079}" sibTransId="{963C3A84-EB87-45CA-A2EE-F1062EC7EC6A}"/>
    <dgm:cxn modelId="{983DB296-A9D4-4AB9-A848-04FCB1023A99}" srcId="{9EA7956E-6730-41C1-B96E-518B57618DB9}" destId="{B5AD2727-3412-4817-931A-8EEE43D2FA58}" srcOrd="6" destOrd="0" parTransId="{30C27097-AE23-4173-9EB1-5578C7CA2C99}" sibTransId="{352890EA-18DA-4DDB-A717-4E7891A4070E}"/>
    <dgm:cxn modelId="{30625499-7922-4C7E-9BF1-4D6B6FAE8D7A}" srcId="{9EA7956E-6730-41C1-B96E-518B57618DB9}" destId="{E2939630-936B-4421-AC7E-29AB50CB6745}" srcOrd="3" destOrd="0" parTransId="{C778E801-1438-4101-9AA8-D40CE7D6A499}" sibTransId="{93E71D23-784F-4BE0-9FC1-E8CE25D3FDE3}"/>
    <dgm:cxn modelId="{6D8D769A-A679-413A-B65D-B8D391D232DF}" srcId="{9EA7956E-6730-41C1-B96E-518B57618DB9}" destId="{DA2A2901-E3A2-4B13-82DE-BAF0E554442B}" srcOrd="0" destOrd="0" parTransId="{8C42B0E7-FECE-4446-9EA4-8BBB797458C1}" sibTransId="{D4A7831F-429C-4BFC-B0DC-D2C3082171C6}"/>
    <dgm:cxn modelId="{DC3AFFB3-0250-4460-BEA8-BFAC021FDA38}" type="presOf" srcId="{B5AD2727-3412-4817-931A-8EEE43D2FA58}" destId="{B06614DF-DBB9-4135-A5E6-FBE555E3CA50}" srcOrd="0" destOrd="0" presId="urn:microsoft.com/office/officeart/2005/8/layout/hProcess9"/>
    <dgm:cxn modelId="{ABECEDB7-690C-416A-9853-EDE1D9DC831F}" type="presOf" srcId="{46998F6B-CD92-4467-8186-65479F00B759}" destId="{66172D0B-5E23-4D93-AE46-371FFC3AD4D4}" srcOrd="0" destOrd="0" presId="urn:microsoft.com/office/officeart/2005/8/layout/hProcess9"/>
    <dgm:cxn modelId="{9ED138B8-FCA8-459D-910C-51B4964A0F19}" type="presOf" srcId="{168D86FD-FBDA-4B7A-906F-7FCED1B8216D}" destId="{3680B352-589E-446A-AA3E-6665486B9A07}" srcOrd="0" destOrd="0" presId="urn:microsoft.com/office/officeart/2005/8/layout/hProcess9"/>
    <dgm:cxn modelId="{4EE20DC1-BCDE-40DF-9D9A-4B5D79382E69}" type="presOf" srcId="{E2939630-936B-4421-AC7E-29AB50CB6745}" destId="{F236303F-E03F-4AB1-9E80-E2CEF89279F9}" srcOrd="0" destOrd="0" presId="urn:microsoft.com/office/officeart/2005/8/layout/hProcess9"/>
    <dgm:cxn modelId="{A6BCA8D9-4D38-4728-A852-9A67F56C2D91}" type="presOf" srcId="{281D4DCC-805C-4918-87DE-CB0C79D118FC}" destId="{45AA76AB-64AD-4893-A3CE-AC3160E99E00}" srcOrd="0" destOrd="0" presId="urn:microsoft.com/office/officeart/2005/8/layout/hProcess9"/>
    <dgm:cxn modelId="{DF841EB4-F0CD-486E-B5F5-3C28DE3A242F}" type="presParOf" srcId="{A8861328-C793-490B-B660-24D01DD6264B}" destId="{022C1AEF-0751-46AE-B648-2DE9910AD5DE}" srcOrd="0" destOrd="0" presId="urn:microsoft.com/office/officeart/2005/8/layout/hProcess9"/>
    <dgm:cxn modelId="{2D607102-C614-406F-895E-C33C1845EB6A}" type="presParOf" srcId="{A8861328-C793-490B-B660-24D01DD6264B}" destId="{0C6ADAB4-F894-4140-8817-369BA0C1D009}" srcOrd="1" destOrd="0" presId="urn:microsoft.com/office/officeart/2005/8/layout/hProcess9"/>
    <dgm:cxn modelId="{D9917FAD-065E-4BEE-8356-F5ECF9178699}" type="presParOf" srcId="{0C6ADAB4-F894-4140-8817-369BA0C1D009}" destId="{32F0C847-8AA7-4C58-9168-1D0184967CCF}" srcOrd="0" destOrd="0" presId="urn:microsoft.com/office/officeart/2005/8/layout/hProcess9"/>
    <dgm:cxn modelId="{40F94608-FD1F-452F-81B6-ED9B1A57A971}" type="presParOf" srcId="{0C6ADAB4-F894-4140-8817-369BA0C1D009}" destId="{30138941-57BD-413F-8CE9-763CBB49F958}" srcOrd="1" destOrd="0" presId="urn:microsoft.com/office/officeart/2005/8/layout/hProcess9"/>
    <dgm:cxn modelId="{D4253978-BB01-46CC-9402-AE4550C4C623}" type="presParOf" srcId="{0C6ADAB4-F894-4140-8817-369BA0C1D009}" destId="{D17158AF-8568-4E02-88E8-1DBE75A993C7}" srcOrd="2" destOrd="0" presId="urn:microsoft.com/office/officeart/2005/8/layout/hProcess9"/>
    <dgm:cxn modelId="{90602EDA-44B1-4BEF-98DF-19C8294DFE03}" type="presParOf" srcId="{0C6ADAB4-F894-4140-8817-369BA0C1D009}" destId="{BCF164E2-320E-4292-B413-BB6E1A9D7A1B}" srcOrd="3" destOrd="0" presId="urn:microsoft.com/office/officeart/2005/8/layout/hProcess9"/>
    <dgm:cxn modelId="{CCEFDC11-8668-43CB-BA1C-AAD22FBA6F84}" type="presParOf" srcId="{0C6ADAB4-F894-4140-8817-369BA0C1D009}" destId="{3680B352-589E-446A-AA3E-6665486B9A07}" srcOrd="4" destOrd="0" presId="urn:microsoft.com/office/officeart/2005/8/layout/hProcess9"/>
    <dgm:cxn modelId="{8DD1C8BD-4EC9-47BC-950B-3050A709F9D9}" type="presParOf" srcId="{0C6ADAB4-F894-4140-8817-369BA0C1D009}" destId="{A294B911-5002-42AF-B657-8842FAA72211}" srcOrd="5" destOrd="0" presId="urn:microsoft.com/office/officeart/2005/8/layout/hProcess9"/>
    <dgm:cxn modelId="{EE9F9B79-DE0A-421A-B0D6-9ED1FB4FC365}" type="presParOf" srcId="{0C6ADAB4-F894-4140-8817-369BA0C1D009}" destId="{F236303F-E03F-4AB1-9E80-E2CEF89279F9}" srcOrd="6" destOrd="0" presId="urn:microsoft.com/office/officeart/2005/8/layout/hProcess9"/>
    <dgm:cxn modelId="{B3D6BACE-CACF-427F-AFEB-6E86705844C5}" type="presParOf" srcId="{0C6ADAB4-F894-4140-8817-369BA0C1D009}" destId="{C2201F07-D16C-4B37-9FDF-5B02C58222FE}" srcOrd="7" destOrd="0" presId="urn:microsoft.com/office/officeart/2005/8/layout/hProcess9"/>
    <dgm:cxn modelId="{7BB8B86B-855F-4ACB-AB59-7FED5C2261B0}" type="presParOf" srcId="{0C6ADAB4-F894-4140-8817-369BA0C1D009}" destId="{45AA76AB-64AD-4893-A3CE-AC3160E99E00}" srcOrd="8" destOrd="0" presId="urn:microsoft.com/office/officeart/2005/8/layout/hProcess9"/>
    <dgm:cxn modelId="{43D52BA3-AC02-47FC-B585-51CCECEC0AE4}" type="presParOf" srcId="{0C6ADAB4-F894-4140-8817-369BA0C1D009}" destId="{6493801D-387B-4D3F-909D-BA195D791C0C}" srcOrd="9" destOrd="0" presId="urn:microsoft.com/office/officeart/2005/8/layout/hProcess9"/>
    <dgm:cxn modelId="{E897FD65-49BD-46CF-8631-AB77C8FD1409}" type="presParOf" srcId="{0C6ADAB4-F894-4140-8817-369BA0C1D009}" destId="{66172D0B-5E23-4D93-AE46-371FFC3AD4D4}" srcOrd="10" destOrd="0" presId="urn:microsoft.com/office/officeart/2005/8/layout/hProcess9"/>
    <dgm:cxn modelId="{B1379FDC-125E-4C66-823D-3F19EE84B797}" type="presParOf" srcId="{0C6ADAB4-F894-4140-8817-369BA0C1D009}" destId="{322DD1BE-0B7C-4075-AA2F-53542E51FB92}" srcOrd="11" destOrd="0" presId="urn:microsoft.com/office/officeart/2005/8/layout/hProcess9"/>
    <dgm:cxn modelId="{0F7FB0CE-E5F1-46CD-9C2A-5D538C0228E3}" type="presParOf" srcId="{0C6ADAB4-F894-4140-8817-369BA0C1D009}" destId="{B06614DF-DBB9-4135-A5E6-FBE555E3CA50}" srcOrd="12" destOrd="0" presId="urn:microsoft.com/office/officeart/2005/8/layout/hProcess9"/>
  </dgm:cxnLst>
  <dgm:bg>
    <a:noFill/>
    <a:effectLst>
      <a:softEdge rad="12700"/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363C3-C270-40EA-A23F-C4FBB34A8A6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C299E3-912A-4507-B72E-3BB2D619E723}">
      <dgm:prSet phldrT="[Testo]" custT="1"/>
      <dgm:spPr>
        <a:noFill/>
        <a:ln>
          <a:solidFill>
            <a:srgbClr val="FF0000"/>
          </a:solidFill>
        </a:ln>
      </dgm:spPr>
      <dgm:t>
        <a:bodyPr/>
        <a:lstStyle/>
        <a:p>
          <a:r>
            <a:rPr lang="it-IT" sz="11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Eras Light ITC" panose="020B0402030504020804" pitchFamily="34" charset="0"/>
            </a:rPr>
            <a:t>RESIDENZIALE</a:t>
          </a:r>
          <a:endParaRPr lang="it-IT" sz="3200" dirty="0">
            <a:ln>
              <a:solidFill>
                <a:srgbClr val="FF0000"/>
              </a:solidFill>
            </a:ln>
            <a:solidFill>
              <a:srgbClr val="FF0000"/>
            </a:solidFill>
            <a:latin typeface="Eras Light ITC" panose="020B0402030504020804" pitchFamily="34" charset="0"/>
          </a:endParaRPr>
        </a:p>
      </dgm:t>
    </dgm:pt>
    <dgm:pt modelId="{27D51EE9-E749-4831-8ABC-473CE81B8BA7}" type="parTrans" cxnId="{8C55489E-B7FD-4044-AF85-20666EC0A4F8}">
      <dgm:prSet/>
      <dgm:spPr>
        <a:ln w="19050">
          <a:solidFill>
            <a:schemeClr val="bg1"/>
          </a:solidFill>
        </a:ln>
      </dgm:spPr>
      <dgm:t>
        <a:bodyPr/>
        <a:lstStyle/>
        <a:p>
          <a:endParaRPr lang="it-IT"/>
        </a:p>
      </dgm:t>
    </dgm:pt>
    <dgm:pt modelId="{BBE5E799-C85A-4A93-B315-8004C6348428}" type="sibTrans" cxnId="{8C55489E-B7FD-4044-AF85-20666EC0A4F8}">
      <dgm:prSet/>
      <dgm:spPr/>
      <dgm:t>
        <a:bodyPr/>
        <a:lstStyle/>
        <a:p>
          <a:endParaRPr lang="it-IT"/>
        </a:p>
      </dgm:t>
    </dgm:pt>
    <dgm:pt modelId="{F8CA351D-6020-4A04-AB04-534217E1C44F}">
      <dgm:prSet phldrT="[Testo]" custT="1"/>
      <dgm:spPr>
        <a:noFill/>
        <a:ln>
          <a:solidFill>
            <a:srgbClr val="0000FF"/>
          </a:solidFill>
        </a:ln>
      </dgm:spPr>
      <dgm:t>
        <a:bodyPr/>
        <a:lstStyle/>
        <a:p>
          <a:r>
            <a:rPr lang="it-IT" sz="11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Eras Light ITC" panose="020B0402030504020804" pitchFamily="34" charset="0"/>
            </a:rPr>
            <a:t>DIREZIONALE e di SERVIZIO</a:t>
          </a:r>
        </a:p>
      </dgm:t>
    </dgm:pt>
    <dgm:pt modelId="{D04B8808-3373-4CD0-B659-C5E6D4FD1CFB}" type="parTrans" cxnId="{972F1328-AE49-4B09-9888-2F28AA4EBF66}">
      <dgm:prSet/>
      <dgm:spPr>
        <a:noFill/>
        <a:ln w="19050">
          <a:noFill/>
        </a:ln>
      </dgm:spPr>
      <dgm:t>
        <a:bodyPr/>
        <a:lstStyle/>
        <a:p>
          <a:endParaRPr lang="it-IT"/>
        </a:p>
      </dgm:t>
    </dgm:pt>
    <dgm:pt modelId="{7007F85B-9387-44A2-BEFF-A16AFB6CEAE6}" type="sibTrans" cxnId="{972F1328-AE49-4B09-9888-2F28AA4EBF66}">
      <dgm:prSet/>
      <dgm:spPr/>
      <dgm:t>
        <a:bodyPr/>
        <a:lstStyle/>
        <a:p>
          <a:endParaRPr lang="it-IT"/>
        </a:p>
      </dgm:t>
    </dgm:pt>
    <dgm:pt modelId="{4FABE5EB-2EE7-4F3D-9DF1-C49236BD8956}">
      <dgm:prSet phldrT="[Testo]" custT="1"/>
      <dgm:spPr>
        <a:noFill/>
        <a:ln>
          <a:solidFill>
            <a:srgbClr val="9900FF"/>
          </a:solidFill>
        </a:ln>
      </dgm:spPr>
      <dgm:t>
        <a:bodyPr/>
        <a:lstStyle/>
        <a:p>
          <a:r>
            <a:rPr lang="it-IT" sz="1050" dirty="0">
              <a:ln>
                <a:solidFill>
                  <a:srgbClr val="9900FF"/>
                </a:solidFill>
              </a:ln>
              <a:solidFill>
                <a:srgbClr val="9900FF"/>
              </a:solidFill>
              <a:latin typeface="Eras Light ITC" panose="020B0402030504020804" pitchFamily="34" charset="0"/>
            </a:rPr>
            <a:t>TURISTICO RICETTIVA</a:t>
          </a:r>
        </a:p>
      </dgm:t>
    </dgm:pt>
    <dgm:pt modelId="{B5902170-6CB0-4D9F-A5FC-C4D8002C2F03}" type="parTrans" cxnId="{BA77CDC6-351B-4B30-B35E-55391112FDB3}">
      <dgm:prSet/>
      <dgm:spPr>
        <a:noFill/>
        <a:ln w="19050">
          <a:noFill/>
        </a:ln>
      </dgm:spPr>
      <dgm:t>
        <a:bodyPr/>
        <a:lstStyle/>
        <a:p>
          <a:endParaRPr lang="it-IT"/>
        </a:p>
      </dgm:t>
    </dgm:pt>
    <dgm:pt modelId="{792E5B6F-EB11-433D-BFF6-E1FDD8AB56CC}" type="sibTrans" cxnId="{BA77CDC6-351B-4B30-B35E-55391112FDB3}">
      <dgm:prSet/>
      <dgm:spPr/>
      <dgm:t>
        <a:bodyPr/>
        <a:lstStyle/>
        <a:p>
          <a:endParaRPr lang="it-IT"/>
        </a:p>
      </dgm:t>
    </dgm:pt>
    <dgm:pt modelId="{27536454-D8CF-43F0-AC54-1B6776C0BEC3}">
      <dgm:prSet phldrT="[Testo]" custT="1"/>
      <dgm:spPr>
        <a:noFill/>
        <a:ln>
          <a:solidFill>
            <a:srgbClr val="00B0F0"/>
          </a:solidFill>
        </a:ln>
      </dgm:spPr>
      <dgm:t>
        <a:bodyPr/>
        <a:lstStyle/>
        <a:p>
          <a:r>
            <a:rPr lang="it-IT" sz="11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Eras Light ITC" panose="020B0402030504020804" pitchFamily="34" charset="0"/>
            </a:rPr>
            <a:t>INDUSTRIALE E ARTIGIANALE</a:t>
          </a:r>
        </a:p>
      </dgm:t>
    </dgm:pt>
    <dgm:pt modelId="{4EC7B513-610B-45D6-86EB-10DB6C52C560}" type="sibTrans" cxnId="{3FECE9E4-213C-401B-BF83-0E9ED9F34031}">
      <dgm:prSet/>
      <dgm:spPr/>
      <dgm:t>
        <a:bodyPr/>
        <a:lstStyle/>
        <a:p>
          <a:endParaRPr lang="it-IT"/>
        </a:p>
      </dgm:t>
    </dgm:pt>
    <dgm:pt modelId="{34647AB0-16D0-48B6-8A6E-C521804B063D}" type="parTrans" cxnId="{3FECE9E4-213C-401B-BF83-0E9ED9F34031}">
      <dgm:prSet/>
      <dgm:spPr>
        <a:noFill/>
        <a:ln w="19050">
          <a:solidFill>
            <a:schemeClr val="bg1"/>
          </a:solidFill>
        </a:ln>
      </dgm:spPr>
      <dgm:t>
        <a:bodyPr/>
        <a:lstStyle/>
        <a:p>
          <a:endParaRPr lang="it-IT"/>
        </a:p>
      </dgm:t>
    </dgm:pt>
    <dgm:pt modelId="{6FFD53EF-F551-4955-B165-A6A231060CDB}">
      <dgm:prSet custT="1"/>
      <dgm:spPr>
        <a:noFill/>
        <a:ln>
          <a:solidFill>
            <a:srgbClr val="FF3399"/>
          </a:solidFill>
        </a:ln>
      </dgm:spPr>
      <dgm:t>
        <a:bodyPr/>
        <a:lstStyle/>
        <a:p>
          <a:r>
            <a:rPr lang="it-IT" sz="1100" dirty="0">
              <a:ln>
                <a:solidFill>
                  <a:srgbClr val="FF3399"/>
                </a:solidFill>
              </a:ln>
              <a:solidFill>
                <a:srgbClr val="FF0000"/>
              </a:solidFill>
              <a:latin typeface="Eras Light ITC" panose="020B0402030504020804" pitchFamily="34" charset="0"/>
            </a:rPr>
            <a:t>COMMERCIALE al dettaglio</a:t>
          </a:r>
          <a:endParaRPr lang="it-IT" sz="1100" dirty="0">
            <a:ln>
              <a:solidFill>
                <a:srgbClr val="FF3399"/>
              </a:solidFill>
            </a:ln>
          </a:endParaRPr>
        </a:p>
      </dgm:t>
    </dgm:pt>
    <dgm:pt modelId="{EC092050-1B74-4A05-A7AF-484F2555C9F9}" type="parTrans" cxnId="{068B86E5-51D0-4E88-96B4-AD6CD7B0728F}">
      <dgm:prSet/>
      <dgm:spPr>
        <a:noFill/>
        <a:ln w="19050">
          <a:noFill/>
        </a:ln>
      </dgm:spPr>
      <dgm:t>
        <a:bodyPr/>
        <a:lstStyle/>
        <a:p>
          <a:endParaRPr lang="it-IT"/>
        </a:p>
      </dgm:t>
    </dgm:pt>
    <dgm:pt modelId="{9EE753A0-5A9C-4B87-82EB-A73C25E66B61}" type="sibTrans" cxnId="{068B86E5-51D0-4E88-96B4-AD6CD7B0728F}">
      <dgm:prSet/>
      <dgm:spPr/>
      <dgm:t>
        <a:bodyPr/>
        <a:lstStyle/>
        <a:p>
          <a:endParaRPr lang="it-IT"/>
        </a:p>
      </dgm:t>
    </dgm:pt>
    <dgm:pt modelId="{703D0781-45CE-476B-B909-69D39C8C1701}">
      <dgm:prSet phldrT="[Testo]" custT="1"/>
      <dgm:spPr>
        <a:noFill/>
        <a:ln>
          <a:solidFill>
            <a:srgbClr val="FFC000"/>
          </a:solidFill>
        </a:ln>
      </dgm:spPr>
      <dgm:t>
        <a:bodyPr/>
        <a:lstStyle/>
        <a:p>
          <a:r>
            <a:rPr lang="it-IT" sz="1100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Eras Light ITC" panose="020B0402030504020804" pitchFamily="34" charset="0"/>
            </a:rPr>
            <a:t>COMMERCIALE all’ingrosso e DEPOSITI</a:t>
          </a:r>
        </a:p>
      </dgm:t>
    </dgm:pt>
    <dgm:pt modelId="{4168AE99-901D-4EFC-A997-1D2434F33706}" type="parTrans" cxnId="{EAE50321-2255-4217-8AB3-67EE0D3BAC1D}">
      <dgm:prSet/>
      <dgm:spPr>
        <a:noFill/>
        <a:ln w="19050">
          <a:noFill/>
        </a:ln>
      </dgm:spPr>
      <dgm:t>
        <a:bodyPr/>
        <a:lstStyle/>
        <a:p>
          <a:endParaRPr lang="it-IT"/>
        </a:p>
      </dgm:t>
    </dgm:pt>
    <dgm:pt modelId="{73A72E5D-DC9B-4C2B-9A4E-A39313273DD0}" type="sibTrans" cxnId="{EAE50321-2255-4217-8AB3-67EE0D3BAC1D}">
      <dgm:prSet/>
      <dgm:spPr/>
      <dgm:t>
        <a:bodyPr/>
        <a:lstStyle/>
        <a:p>
          <a:endParaRPr lang="it-IT"/>
        </a:p>
      </dgm:t>
    </dgm:pt>
    <dgm:pt modelId="{85A7A87E-A2FE-4C0C-A82C-92C6ECE77989}">
      <dgm:prSet phldrT="[Testo]" custT="1"/>
      <dgm:spPr>
        <a:noFill/>
        <a:ln w="19050">
          <a:noFill/>
        </a:ln>
      </dgm:spPr>
      <dgm:t>
        <a:bodyPr/>
        <a:lstStyle/>
        <a:p>
          <a:r>
            <a:rPr lang="it-IT" sz="1800" dirty="0">
              <a:ln>
                <a:noFill/>
              </a:ln>
              <a:solidFill>
                <a:schemeClr val="bg1"/>
              </a:solidFill>
              <a:latin typeface="Eras Medium ITC" panose="020B0602030504020804" pitchFamily="34" charset="0"/>
            </a:rPr>
            <a:t>NUOVA  EDIFICAZIONE </a:t>
          </a:r>
          <a:r>
            <a:rPr lang="it-IT" sz="1200" i="0" dirty="0">
              <a:ln>
                <a:noFill/>
              </a:ln>
              <a:solidFill>
                <a:schemeClr val="bg1"/>
              </a:solidFill>
              <a:latin typeface="Eras Light ITC" panose="020B0402030504020804" pitchFamily="34" charset="0"/>
            </a:rPr>
            <a:t>(art. 99 L.R.T. 65/2014)</a:t>
          </a:r>
        </a:p>
      </dgm:t>
    </dgm:pt>
    <dgm:pt modelId="{BA6373B2-A0CF-4F4F-B533-9A937BAC84F5}" type="sibTrans" cxnId="{25A9B7A5-878E-49C8-A5CA-C4E5A272BF1D}">
      <dgm:prSet/>
      <dgm:spPr/>
      <dgm:t>
        <a:bodyPr/>
        <a:lstStyle/>
        <a:p>
          <a:endParaRPr lang="it-IT"/>
        </a:p>
      </dgm:t>
    </dgm:pt>
    <dgm:pt modelId="{52FC26F5-6B1F-485C-9D73-B441725DF665}" type="parTrans" cxnId="{25A9B7A5-878E-49C8-A5CA-C4E5A272BF1D}">
      <dgm:prSet/>
      <dgm:spPr/>
      <dgm:t>
        <a:bodyPr/>
        <a:lstStyle/>
        <a:p>
          <a:endParaRPr lang="it-IT"/>
        </a:p>
      </dgm:t>
    </dgm:pt>
    <dgm:pt modelId="{25AAB130-6035-4318-BD6D-EDC01FA6B98C}" type="pres">
      <dgm:prSet presAssocID="{159363C3-C270-40EA-A23F-C4FBB34A8A6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9C2833-77E6-42B7-BFAF-FB0B94460049}" type="pres">
      <dgm:prSet presAssocID="{85A7A87E-A2FE-4C0C-A82C-92C6ECE77989}" presName="root1" presStyleCnt="0"/>
      <dgm:spPr/>
    </dgm:pt>
    <dgm:pt modelId="{1C9BAF8C-97C7-49A2-B1BE-6D8E0157515C}" type="pres">
      <dgm:prSet presAssocID="{85A7A87E-A2FE-4C0C-A82C-92C6ECE77989}" presName="LevelOneTextNode" presStyleLbl="node0" presStyleIdx="0" presStyleCnt="1" custScaleX="61408" custScaleY="58710">
        <dgm:presLayoutVars>
          <dgm:chPref val="3"/>
        </dgm:presLayoutVars>
      </dgm:prSet>
      <dgm:spPr/>
    </dgm:pt>
    <dgm:pt modelId="{0627EDAD-F276-4EEB-987C-03634A902252}" type="pres">
      <dgm:prSet presAssocID="{85A7A87E-A2FE-4C0C-A82C-92C6ECE77989}" presName="level2hierChild" presStyleCnt="0"/>
      <dgm:spPr/>
    </dgm:pt>
    <dgm:pt modelId="{2A80F066-6B05-4A45-9CB2-5B55E1E0FE23}" type="pres">
      <dgm:prSet presAssocID="{27D51EE9-E749-4831-8ABC-473CE81B8BA7}" presName="conn2-1" presStyleLbl="parChTrans1D2" presStyleIdx="0" presStyleCnt="6"/>
      <dgm:spPr/>
    </dgm:pt>
    <dgm:pt modelId="{C810CE41-E9F2-4A09-9678-765C17A3D0A2}" type="pres">
      <dgm:prSet presAssocID="{27D51EE9-E749-4831-8ABC-473CE81B8BA7}" presName="connTx" presStyleLbl="parChTrans1D2" presStyleIdx="0" presStyleCnt="6"/>
      <dgm:spPr/>
    </dgm:pt>
    <dgm:pt modelId="{931520C4-36B8-454F-8F51-C3FD693765F2}" type="pres">
      <dgm:prSet presAssocID="{19C299E3-912A-4507-B72E-3BB2D619E723}" presName="root2" presStyleCnt="0"/>
      <dgm:spPr/>
    </dgm:pt>
    <dgm:pt modelId="{89151FB0-081B-40C6-8FCC-8DA1AFA1CA27}" type="pres">
      <dgm:prSet presAssocID="{19C299E3-912A-4507-B72E-3BB2D619E723}" presName="LevelTwoTextNode" presStyleLbl="node2" presStyleIdx="0" presStyleCnt="6" custScaleX="88228" custScaleY="34313">
        <dgm:presLayoutVars>
          <dgm:chPref val="3"/>
        </dgm:presLayoutVars>
      </dgm:prSet>
      <dgm:spPr/>
    </dgm:pt>
    <dgm:pt modelId="{93588FB5-EC9A-4831-ACBD-6621F63343D5}" type="pres">
      <dgm:prSet presAssocID="{19C299E3-912A-4507-B72E-3BB2D619E723}" presName="level3hierChild" presStyleCnt="0"/>
      <dgm:spPr/>
    </dgm:pt>
    <dgm:pt modelId="{90A339C2-7F07-4BA6-9C77-A886BAA21C1F}" type="pres">
      <dgm:prSet presAssocID="{34647AB0-16D0-48B6-8A6E-C521804B063D}" presName="conn2-1" presStyleLbl="parChTrans1D2" presStyleIdx="1" presStyleCnt="6"/>
      <dgm:spPr/>
    </dgm:pt>
    <dgm:pt modelId="{F9382CD1-77A6-4C38-91DD-063EDE8DB849}" type="pres">
      <dgm:prSet presAssocID="{34647AB0-16D0-48B6-8A6E-C521804B063D}" presName="connTx" presStyleLbl="parChTrans1D2" presStyleIdx="1" presStyleCnt="6"/>
      <dgm:spPr/>
    </dgm:pt>
    <dgm:pt modelId="{2029AA84-B72E-46BD-90A3-197D942A1587}" type="pres">
      <dgm:prSet presAssocID="{27536454-D8CF-43F0-AC54-1B6776C0BEC3}" presName="root2" presStyleCnt="0"/>
      <dgm:spPr/>
    </dgm:pt>
    <dgm:pt modelId="{4B3306AE-7DB8-40A7-96AF-130D8D715494}" type="pres">
      <dgm:prSet presAssocID="{27536454-D8CF-43F0-AC54-1B6776C0BEC3}" presName="LevelTwoTextNode" presStyleLbl="node2" presStyleIdx="1" presStyleCnt="6" custScaleX="88228" custScaleY="34313" custLinFactNeighborX="492" custLinFactNeighborY="361">
        <dgm:presLayoutVars>
          <dgm:chPref val="3"/>
        </dgm:presLayoutVars>
      </dgm:prSet>
      <dgm:spPr/>
    </dgm:pt>
    <dgm:pt modelId="{A32B5E7F-E13D-4746-BB9A-DBEC12CA9CCA}" type="pres">
      <dgm:prSet presAssocID="{27536454-D8CF-43F0-AC54-1B6776C0BEC3}" presName="level3hierChild" presStyleCnt="0"/>
      <dgm:spPr/>
    </dgm:pt>
    <dgm:pt modelId="{487F1473-21C5-4952-A71C-47B0EABA1CC9}" type="pres">
      <dgm:prSet presAssocID="{EC092050-1B74-4A05-A7AF-484F2555C9F9}" presName="conn2-1" presStyleLbl="parChTrans1D2" presStyleIdx="2" presStyleCnt="6"/>
      <dgm:spPr/>
    </dgm:pt>
    <dgm:pt modelId="{E7E70BDA-102D-46DC-B00E-6287D9F9F32A}" type="pres">
      <dgm:prSet presAssocID="{EC092050-1B74-4A05-A7AF-484F2555C9F9}" presName="connTx" presStyleLbl="parChTrans1D2" presStyleIdx="2" presStyleCnt="6"/>
      <dgm:spPr/>
    </dgm:pt>
    <dgm:pt modelId="{1859DCE2-F156-4FBB-931D-AFD4C179724B}" type="pres">
      <dgm:prSet presAssocID="{6FFD53EF-F551-4955-B165-A6A231060CDB}" presName="root2" presStyleCnt="0"/>
      <dgm:spPr/>
    </dgm:pt>
    <dgm:pt modelId="{9FB8ED5F-120A-4A14-B30D-214BC5589ED4}" type="pres">
      <dgm:prSet presAssocID="{6FFD53EF-F551-4955-B165-A6A231060CDB}" presName="LevelTwoTextNode" presStyleLbl="node2" presStyleIdx="2" presStyleCnt="6" custScaleX="88228" custScaleY="34313">
        <dgm:presLayoutVars>
          <dgm:chPref val="3"/>
        </dgm:presLayoutVars>
      </dgm:prSet>
      <dgm:spPr/>
    </dgm:pt>
    <dgm:pt modelId="{CF47FCA3-ED5C-4AC1-B476-91770E62A913}" type="pres">
      <dgm:prSet presAssocID="{6FFD53EF-F551-4955-B165-A6A231060CDB}" presName="level3hierChild" presStyleCnt="0"/>
      <dgm:spPr/>
    </dgm:pt>
    <dgm:pt modelId="{1AC3D257-5EB9-4648-883B-D08009579DA0}" type="pres">
      <dgm:prSet presAssocID="{B5902170-6CB0-4D9F-A5FC-C4D8002C2F03}" presName="conn2-1" presStyleLbl="parChTrans1D2" presStyleIdx="3" presStyleCnt="6"/>
      <dgm:spPr/>
    </dgm:pt>
    <dgm:pt modelId="{68BDD319-B14C-4036-B024-12A4A557EA68}" type="pres">
      <dgm:prSet presAssocID="{B5902170-6CB0-4D9F-A5FC-C4D8002C2F03}" presName="connTx" presStyleLbl="parChTrans1D2" presStyleIdx="3" presStyleCnt="6"/>
      <dgm:spPr/>
    </dgm:pt>
    <dgm:pt modelId="{A9566F01-7F63-4F83-A432-60EB538352A2}" type="pres">
      <dgm:prSet presAssocID="{4FABE5EB-2EE7-4F3D-9DF1-C49236BD8956}" presName="root2" presStyleCnt="0"/>
      <dgm:spPr/>
    </dgm:pt>
    <dgm:pt modelId="{2FA190E7-C05F-42D1-A88A-16175701028A}" type="pres">
      <dgm:prSet presAssocID="{4FABE5EB-2EE7-4F3D-9DF1-C49236BD8956}" presName="LevelTwoTextNode" presStyleLbl="node2" presStyleIdx="3" presStyleCnt="6" custScaleX="88228" custScaleY="34313">
        <dgm:presLayoutVars>
          <dgm:chPref val="3"/>
        </dgm:presLayoutVars>
      </dgm:prSet>
      <dgm:spPr/>
    </dgm:pt>
    <dgm:pt modelId="{E5283E45-AC6D-4C4B-9AA4-1F7F7D7335C8}" type="pres">
      <dgm:prSet presAssocID="{4FABE5EB-2EE7-4F3D-9DF1-C49236BD8956}" presName="level3hierChild" presStyleCnt="0"/>
      <dgm:spPr/>
    </dgm:pt>
    <dgm:pt modelId="{B62B4381-84A0-4A5E-B9D3-1FB53A3106FE}" type="pres">
      <dgm:prSet presAssocID="{D04B8808-3373-4CD0-B659-C5E6D4FD1CFB}" presName="conn2-1" presStyleLbl="parChTrans1D2" presStyleIdx="4" presStyleCnt="6"/>
      <dgm:spPr/>
    </dgm:pt>
    <dgm:pt modelId="{C650F372-0362-4BD5-8B65-CC9C33C89D23}" type="pres">
      <dgm:prSet presAssocID="{D04B8808-3373-4CD0-B659-C5E6D4FD1CFB}" presName="connTx" presStyleLbl="parChTrans1D2" presStyleIdx="4" presStyleCnt="6"/>
      <dgm:spPr/>
    </dgm:pt>
    <dgm:pt modelId="{6CF63E21-AED6-4415-A7A7-8A9807D7F3B6}" type="pres">
      <dgm:prSet presAssocID="{F8CA351D-6020-4A04-AB04-534217E1C44F}" presName="root2" presStyleCnt="0"/>
      <dgm:spPr/>
    </dgm:pt>
    <dgm:pt modelId="{91B253A4-5D29-4D6D-9255-037E61065398}" type="pres">
      <dgm:prSet presAssocID="{F8CA351D-6020-4A04-AB04-534217E1C44F}" presName="LevelTwoTextNode" presStyleLbl="node2" presStyleIdx="4" presStyleCnt="6" custScaleX="88228" custScaleY="34313">
        <dgm:presLayoutVars>
          <dgm:chPref val="3"/>
        </dgm:presLayoutVars>
      </dgm:prSet>
      <dgm:spPr/>
    </dgm:pt>
    <dgm:pt modelId="{C1ED3CC6-91A3-43D2-BE71-D045502BE2E6}" type="pres">
      <dgm:prSet presAssocID="{F8CA351D-6020-4A04-AB04-534217E1C44F}" presName="level3hierChild" presStyleCnt="0"/>
      <dgm:spPr/>
    </dgm:pt>
    <dgm:pt modelId="{24BE48D5-FA6A-4D67-8E39-BB6247159BE4}" type="pres">
      <dgm:prSet presAssocID="{4168AE99-901D-4EFC-A997-1D2434F33706}" presName="conn2-1" presStyleLbl="parChTrans1D2" presStyleIdx="5" presStyleCnt="6"/>
      <dgm:spPr/>
    </dgm:pt>
    <dgm:pt modelId="{5B90A95C-5022-473C-B612-2B26FD69F41C}" type="pres">
      <dgm:prSet presAssocID="{4168AE99-901D-4EFC-A997-1D2434F33706}" presName="connTx" presStyleLbl="parChTrans1D2" presStyleIdx="5" presStyleCnt="6"/>
      <dgm:spPr/>
    </dgm:pt>
    <dgm:pt modelId="{F114D30C-FFEE-4262-AEB1-A057860E371F}" type="pres">
      <dgm:prSet presAssocID="{703D0781-45CE-476B-B909-69D39C8C1701}" presName="root2" presStyleCnt="0"/>
      <dgm:spPr/>
    </dgm:pt>
    <dgm:pt modelId="{4610CA91-59DF-41C6-A6B9-34B6027F964F}" type="pres">
      <dgm:prSet presAssocID="{703D0781-45CE-476B-B909-69D39C8C1701}" presName="LevelTwoTextNode" presStyleLbl="node2" presStyleIdx="5" presStyleCnt="6" custScaleX="88228" custScaleY="34895">
        <dgm:presLayoutVars>
          <dgm:chPref val="3"/>
        </dgm:presLayoutVars>
      </dgm:prSet>
      <dgm:spPr/>
    </dgm:pt>
    <dgm:pt modelId="{BE6F8004-765A-451E-83C3-9D55E5E4B321}" type="pres">
      <dgm:prSet presAssocID="{703D0781-45CE-476B-B909-69D39C8C1701}" presName="level3hierChild" presStyleCnt="0"/>
      <dgm:spPr/>
    </dgm:pt>
  </dgm:ptLst>
  <dgm:cxnLst>
    <dgm:cxn modelId="{F4E16410-6CE1-485C-94A1-F330B5C89C71}" type="presOf" srcId="{D04B8808-3373-4CD0-B659-C5E6D4FD1CFB}" destId="{C650F372-0362-4BD5-8B65-CC9C33C89D23}" srcOrd="1" destOrd="0" presId="urn:microsoft.com/office/officeart/2008/layout/HorizontalMultiLevelHierarchy"/>
    <dgm:cxn modelId="{A5CC3811-9228-4C98-9C38-FCE2ACE1B4D4}" type="presOf" srcId="{159363C3-C270-40EA-A23F-C4FBB34A8A6F}" destId="{25AAB130-6035-4318-BD6D-EDC01FA6B98C}" srcOrd="0" destOrd="0" presId="urn:microsoft.com/office/officeart/2008/layout/HorizontalMultiLevelHierarchy"/>
    <dgm:cxn modelId="{2C3D1617-F63C-44C9-AC93-61A5B8339E90}" type="presOf" srcId="{34647AB0-16D0-48B6-8A6E-C521804B063D}" destId="{F9382CD1-77A6-4C38-91DD-063EDE8DB849}" srcOrd="1" destOrd="0" presId="urn:microsoft.com/office/officeart/2008/layout/HorizontalMultiLevelHierarchy"/>
    <dgm:cxn modelId="{EAE50321-2255-4217-8AB3-67EE0D3BAC1D}" srcId="{85A7A87E-A2FE-4C0C-A82C-92C6ECE77989}" destId="{703D0781-45CE-476B-B909-69D39C8C1701}" srcOrd="5" destOrd="0" parTransId="{4168AE99-901D-4EFC-A997-1D2434F33706}" sibTransId="{73A72E5D-DC9B-4C2B-9A4E-A39313273DD0}"/>
    <dgm:cxn modelId="{5FBA1126-4B5F-4B45-90E0-2BA6BF28AA16}" type="presOf" srcId="{85A7A87E-A2FE-4C0C-A82C-92C6ECE77989}" destId="{1C9BAF8C-97C7-49A2-B1BE-6D8E0157515C}" srcOrd="0" destOrd="0" presId="urn:microsoft.com/office/officeart/2008/layout/HorizontalMultiLevelHierarchy"/>
    <dgm:cxn modelId="{F1433C27-A8BA-41F2-944D-B10CD54B3A1E}" type="presOf" srcId="{EC092050-1B74-4A05-A7AF-484F2555C9F9}" destId="{E7E70BDA-102D-46DC-B00E-6287D9F9F32A}" srcOrd="1" destOrd="0" presId="urn:microsoft.com/office/officeart/2008/layout/HorizontalMultiLevelHierarchy"/>
    <dgm:cxn modelId="{972F1328-AE49-4B09-9888-2F28AA4EBF66}" srcId="{85A7A87E-A2FE-4C0C-A82C-92C6ECE77989}" destId="{F8CA351D-6020-4A04-AB04-534217E1C44F}" srcOrd="4" destOrd="0" parTransId="{D04B8808-3373-4CD0-B659-C5E6D4FD1CFB}" sibTransId="{7007F85B-9387-44A2-BEFF-A16AFB6CEAE6}"/>
    <dgm:cxn modelId="{EF67062E-5DD9-400D-AED5-A2C223338DDA}" type="presOf" srcId="{27D51EE9-E749-4831-8ABC-473CE81B8BA7}" destId="{C810CE41-E9F2-4A09-9678-765C17A3D0A2}" srcOrd="1" destOrd="0" presId="urn:microsoft.com/office/officeart/2008/layout/HorizontalMultiLevelHierarchy"/>
    <dgm:cxn modelId="{EB0F1C3F-3305-4EB9-9C0A-CF4E5E8A17FB}" type="presOf" srcId="{EC092050-1B74-4A05-A7AF-484F2555C9F9}" destId="{487F1473-21C5-4952-A71C-47B0EABA1CC9}" srcOrd="0" destOrd="0" presId="urn:microsoft.com/office/officeart/2008/layout/HorizontalMultiLevelHierarchy"/>
    <dgm:cxn modelId="{057A6A78-25C8-4C24-B1CC-B05742DC80A1}" type="presOf" srcId="{4FABE5EB-2EE7-4F3D-9DF1-C49236BD8956}" destId="{2FA190E7-C05F-42D1-A88A-16175701028A}" srcOrd="0" destOrd="0" presId="urn:microsoft.com/office/officeart/2008/layout/HorizontalMultiLevelHierarchy"/>
    <dgm:cxn modelId="{33122B5A-D507-4CCC-9A1E-AF3469D0973B}" type="presOf" srcId="{D04B8808-3373-4CD0-B659-C5E6D4FD1CFB}" destId="{B62B4381-84A0-4A5E-B9D3-1FB53A3106FE}" srcOrd="0" destOrd="0" presId="urn:microsoft.com/office/officeart/2008/layout/HorizontalMultiLevelHierarchy"/>
    <dgm:cxn modelId="{6DF1858C-9C4C-4486-BD7E-D473D13CCCEE}" type="presOf" srcId="{B5902170-6CB0-4D9F-A5FC-C4D8002C2F03}" destId="{68BDD319-B14C-4036-B024-12A4A557EA68}" srcOrd="1" destOrd="0" presId="urn:microsoft.com/office/officeart/2008/layout/HorizontalMultiLevelHierarchy"/>
    <dgm:cxn modelId="{8C55489E-B7FD-4044-AF85-20666EC0A4F8}" srcId="{85A7A87E-A2FE-4C0C-A82C-92C6ECE77989}" destId="{19C299E3-912A-4507-B72E-3BB2D619E723}" srcOrd="0" destOrd="0" parTransId="{27D51EE9-E749-4831-8ABC-473CE81B8BA7}" sibTransId="{BBE5E799-C85A-4A93-B315-8004C6348428}"/>
    <dgm:cxn modelId="{25A9B7A5-878E-49C8-A5CA-C4E5A272BF1D}" srcId="{159363C3-C270-40EA-A23F-C4FBB34A8A6F}" destId="{85A7A87E-A2FE-4C0C-A82C-92C6ECE77989}" srcOrd="0" destOrd="0" parTransId="{52FC26F5-6B1F-485C-9D73-B441725DF665}" sibTransId="{BA6373B2-A0CF-4F4F-B533-9A937BAC84F5}"/>
    <dgm:cxn modelId="{4B995FAE-2C63-4A41-926F-BC96C252163F}" type="presOf" srcId="{34647AB0-16D0-48B6-8A6E-C521804B063D}" destId="{90A339C2-7F07-4BA6-9C77-A886BAA21C1F}" srcOrd="0" destOrd="0" presId="urn:microsoft.com/office/officeart/2008/layout/HorizontalMultiLevelHierarchy"/>
    <dgm:cxn modelId="{77F923B2-33E2-4353-A7A9-A6989C5B5795}" type="presOf" srcId="{F8CA351D-6020-4A04-AB04-534217E1C44F}" destId="{91B253A4-5D29-4D6D-9255-037E61065398}" srcOrd="0" destOrd="0" presId="urn:microsoft.com/office/officeart/2008/layout/HorizontalMultiLevelHierarchy"/>
    <dgm:cxn modelId="{9CED2ABC-E75A-4757-B236-9A508C4A2A34}" type="presOf" srcId="{27D51EE9-E749-4831-8ABC-473CE81B8BA7}" destId="{2A80F066-6B05-4A45-9CB2-5B55E1E0FE23}" srcOrd="0" destOrd="0" presId="urn:microsoft.com/office/officeart/2008/layout/HorizontalMultiLevelHierarchy"/>
    <dgm:cxn modelId="{BA77CDC6-351B-4B30-B35E-55391112FDB3}" srcId="{85A7A87E-A2FE-4C0C-A82C-92C6ECE77989}" destId="{4FABE5EB-2EE7-4F3D-9DF1-C49236BD8956}" srcOrd="3" destOrd="0" parTransId="{B5902170-6CB0-4D9F-A5FC-C4D8002C2F03}" sibTransId="{792E5B6F-EB11-433D-BFF6-E1FDD8AB56CC}"/>
    <dgm:cxn modelId="{696288C8-0D52-43C6-9343-E14B2F008155}" type="presOf" srcId="{19C299E3-912A-4507-B72E-3BB2D619E723}" destId="{89151FB0-081B-40C6-8FCC-8DA1AFA1CA27}" srcOrd="0" destOrd="0" presId="urn:microsoft.com/office/officeart/2008/layout/HorizontalMultiLevelHierarchy"/>
    <dgm:cxn modelId="{DF19D9D2-3285-427A-B579-1FC8E0AB230E}" type="presOf" srcId="{6FFD53EF-F551-4955-B165-A6A231060CDB}" destId="{9FB8ED5F-120A-4A14-B30D-214BC5589ED4}" srcOrd="0" destOrd="0" presId="urn:microsoft.com/office/officeart/2008/layout/HorizontalMultiLevelHierarchy"/>
    <dgm:cxn modelId="{2502B9DA-21B5-4E56-B516-C3EEB3F547B5}" type="presOf" srcId="{4168AE99-901D-4EFC-A997-1D2434F33706}" destId="{24BE48D5-FA6A-4D67-8E39-BB6247159BE4}" srcOrd="0" destOrd="0" presId="urn:microsoft.com/office/officeart/2008/layout/HorizontalMultiLevelHierarchy"/>
    <dgm:cxn modelId="{C4C2F3E3-5D25-493F-A46A-9B50180275E4}" type="presOf" srcId="{B5902170-6CB0-4D9F-A5FC-C4D8002C2F03}" destId="{1AC3D257-5EB9-4648-883B-D08009579DA0}" srcOrd="0" destOrd="0" presId="urn:microsoft.com/office/officeart/2008/layout/HorizontalMultiLevelHierarchy"/>
    <dgm:cxn modelId="{3FECE9E4-213C-401B-BF83-0E9ED9F34031}" srcId="{85A7A87E-A2FE-4C0C-A82C-92C6ECE77989}" destId="{27536454-D8CF-43F0-AC54-1B6776C0BEC3}" srcOrd="1" destOrd="0" parTransId="{34647AB0-16D0-48B6-8A6E-C521804B063D}" sibTransId="{4EC7B513-610B-45D6-86EB-10DB6C52C560}"/>
    <dgm:cxn modelId="{068B86E5-51D0-4E88-96B4-AD6CD7B0728F}" srcId="{85A7A87E-A2FE-4C0C-A82C-92C6ECE77989}" destId="{6FFD53EF-F551-4955-B165-A6A231060CDB}" srcOrd="2" destOrd="0" parTransId="{EC092050-1B74-4A05-A7AF-484F2555C9F9}" sibTransId="{9EE753A0-5A9C-4B87-82EB-A73C25E66B61}"/>
    <dgm:cxn modelId="{861A47E9-0284-4E7C-B993-147639C47670}" type="presOf" srcId="{27536454-D8CF-43F0-AC54-1B6776C0BEC3}" destId="{4B3306AE-7DB8-40A7-96AF-130D8D715494}" srcOrd="0" destOrd="0" presId="urn:microsoft.com/office/officeart/2008/layout/HorizontalMultiLevelHierarchy"/>
    <dgm:cxn modelId="{DEB6B0F2-FFA3-4817-A255-63403A7411CE}" type="presOf" srcId="{4168AE99-901D-4EFC-A997-1D2434F33706}" destId="{5B90A95C-5022-473C-B612-2B26FD69F41C}" srcOrd="1" destOrd="0" presId="urn:microsoft.com/office/officeart/2008/layout/HorizontalMultiLevelHierarchy"/>
    <dgm:cxn modelId="{915BE9F2-287B-45FF-824C-3A021497168B}" type="presOf" srcId="{703D0781-45CE-476B-B909-69D39C8C1701}" destId="{4610CA91-59DF-41C6-A6B9-34B6027F964F}" srcOrd="0" destOrd="0" presId="urn:microsoft.com/office/officeart/2008/layout/HorizontalMultiLevelHierarchy"/>
    <dgm:cxn modelId="{5C27431B-990F-4509-8467-4943148EA342}" type="presParOf" srcId="{25AAB130-6035-4318-BD6D-EDC01FA6B98C}" destId="{299C2833-77E6-42B7-BFAF-FB0B94460049}" srcOrd="0" destOrd="0" presId="urn:microsoft.com/office/officeart/2008/layout/HorizontalMultiLevelHierarchy"/>
    <dgm:cxn modelId="{8BC24ACF-D2D2-483F-8D75-41A5572C0902}" type="presParOf" srcId="{299C2833-77E6-42B7-BFAF-FB0B94460049}" destId="{1C9BAF8C-97C7-49A2-B1BE-6D8E0157515C}" srcOrd="0" destOrd="0" presId="urn:microsoft.com/office/officeart/2008/layout/HorizontalMultiLevelHierarchy"/>
    <dgm:cxn modelId="{B067B848-6A05-4C04-859F-2C81E971286D}" type="presParOf" srcId="{299C2833-77E6-42B7-BFAF-FB0B94460049}" destId="{0627EDAD-F276-4EEB-987C-03634A902252}" srcOrd="1" destOrd="0" presId="urn:microsoft.com/office/officeart/2008/layout/HorizontalMultiLevelHierarchy"/>
    <dgm:cxn modelId="{34375141-DE7F-497E-9A99-579DA438B588}" type="presParOf" srcId="{0627EDAD-F276-4EEB-987C-03634A902252}" destId="{2A80F066-6B05-4A45-9CB2-5B55E1E0FE23}" srcOrd="0" destOrd="0" presId="urn:microsoft.com/office/officeart/2008/layout/HorizontalMultiLevelHierarchy"/>
    <dgm:cxn modelId="{37977AC4-EE4F-4685-8618-0461CF2613BC}" type="presParOf" srcId="{2A80F066-6B05-4A45-9CB2-5B55E1E0FE23}" destId="{C810CE41-E9F2-4A09-9678-765C17A3D0A2}" srcOrd="0" destOrd="0" presId="urn:microsoft.com/office/officeart/2008/layout/HorizontalMultiLevelHierarchy"/>
    <dgm:cxn modelId="{FF0B6970-782F-498D-9127-30BC5F853B46}" type="presParOf" srcId="{0627EDAD-F276-4EEB-987C-03634A902252}" destId="{931520C4-36B8-454F-8F51-C3FD693765F2}" srcOrd="1" destOrd="0" presId="urn:microsoft.com/office/officeart/2008/layout/HorizontalMultiLevelHierarchy"/>
    <dgm:cxn modelId="{1A4DCD79-EEF6-40F2-95D1-CDA49BB82B4F}" type="presParOf" srcId="{931520C4-36B8-454F-8F51-C3FD693765F2}" destId="{89151FB0-081B-40C6-8FCC-8DA1AFA1CA27}" srcOrd="0" destOrd="0" presId="urn:microsoft.com/office/officeart/2008/layout/HorizontalMultiLevelHierarchy"/>
    <dgm:cxn modelId="{7FF9E9B3-4A6D-4C80-ADAD-AABC8EF775EB}" type="presParOf" srcId="{931520C4-36B8-454F-8F51-C3FD693765F2}" destId="{93588FB5-EC9A-4831-ACBD-6621F63343D5}" srcOrd="1" destOrd="0" presId="urn:microsoft.com/office/officeart/2008/layout/HorizontalMultiLevelHierarchy"/>
    <dgm:cxn modelId="{CCC23067-7F65-45B2-A87C-D21FCDE24C42}" type="presParOf" srcId="{0627EDAD-F276-4EEB-987C-03634A902252}" destId="{90A339C2-7F07-4BA6-9C77-A886BAA21C1F}" srcOrd="2" destOrd="0" presId="urn:microsoft.com/office/officeart/2008/layout/HorizontalMultiLevelHierarchy"/>
    <dgm:cxn modelId="{C43985FA-8408-47CE-81E9-749D88801885}" type="presParOf" srcId="{90A339C2-7F07-4BA6-9C77-A886BAA21C1F}" destId="{F9382CD1-77A6-4C38-91DD-063EDE8DB849}" srcOrd="0" destOrd="0" presId="urn:microsoft.com/office/officeart/2008/layout/HorizontalMultiLevelHierarchy"/>
    <dgm:cxn modelId="{B6CFE299-99AB-4DB7-98C6-C67A7B2FCDAE}" type="presParOf" srcId="{0627EDAD-F276-4EEB-987C-03634A902252}" destId="{2029AA84-B72E-46BD-90A3-197D942A1587}" srcOrd="3" destOrd="0" presId="urn:microsoft.com/office/officeart/2008/layout/HorizontalMultiLevelHierarchy"/>
    <dgm:cxn modelId="{E7CCB5BE-DD3A-498D-891B-8EFE732A004D}" type="presParOf" srcId="{2029AA84-B72E-46BD-90A3-197D942A1587}" destId="{4B3306AE-7DB8-40A7-96AF-130D8D715494}" srcOrd="0" destOrd="0" presId="urn:microsoft.com/office/officeart/2008/layout/HorizontalMultiLevelHierarchy"/>
    <dgm:cxn modelId="{141CF160-3259-49C6-88F7-DEB5E88E88E7}" type="presParOf" srcId="{2029AA84-B72E-46BD-90A3-197D942A1587}" destId="{A32B5E7F-E13D-4746-BB9A-DBEC12CA9CCA}" srcOrd="1" destOrd="0" presId="urn:microsoft.com/office/officeart/2008/layout/HorizontalMultiLevelHierarchy"/>
    <dgm:cxn modelId="{F86CC148-7E86-4822-BDC6-020591361F70}" type="presParOf" srcId="{0627EDAD-F276-4EEB-987C-03634A902252}" destId="{487F1473-21C5-4952-A71C-47B0EABA1CC9}" srcOrd="4" destOrd="0" presId="urn:microsoft.com/office/officeart/2008/layout/HorizontalMultiLevelHierarchy"/>
    <dgm:cxn modelId="{4BCBD577-A348-4603-9CA1-8DA9D2DE49BD}" type="presParOf" srcId="{487F1473-21C5-4952-A71C-47B0EABA1CC9}" destId="{E7E70BDA-102D-46DC-B00E-6287D9F9F32A}" srcOrd="0" destOrd="0" presId="urn:microsoft.com/office/officeart/2008/layout/HorizontalMultiLevelHierarchy"/>
    <dgm:cxn modelId="{F4A9E369-8144-490A-B11A-0B99F7816C6B}" type="presParOf" srcId="{0627EDAD-F276-4EEB-987C-03634A902252}" destId="{1859DCE2-F156-4FBB-931D-AFD4C179724B}" srcOrd="5" destOrd="0" presId="urn:microsoft.com/office/officeart/2008/layout/HorizontalMultiLevelHierarchy"/>
    <dgm:cxn modelId="{0C043E2C-4ED9-443E-8A1C-1F3F0B163222}" type="presParOf" srcId="{1859DCE2-F156-4FBB-931D-AFD4C179724B}" destId="{9FB8ED5F-120A-4A14-B30D-214BC5589ED4}" srcOrd="0" destOrd="0" presId="urn:microsoft.com/office/officeart/2008/layout/HorizontalMultiLevelHierarchy"/>
    <dgm:cxn modelId="{CC0CA528-FF23-4E0C-A816-AF1C8F9C5510}" type="presParOf" srcId="{1859DCE2-F156-4FBB-931D-AFD4C179724B}" destId="{CF47FCA3-ED5C-4AC1-B476-91770E62A913}" srcOrd="1" destOrd="0" presId="urn:microsoft.com/office/officeart/2008/layout/HorizontalMultiLevelHierarchy"/>
    <dgm:cxn modelId="{71DAAE84-C77A-4896-9E6E-FE7F141367EE}" type="presParOf" srcId="{0627EDAD-F276-4EEB-987C-03634A902252}" destId="{1AC3D257-5EB9-4648-883B-D08009579DA0}" srcOrd="6" destOrd="0" presId="urn:microsoft.com/office/officeart/2008/layout/HorizontalMultiLevelHierarchy"/>
    <dgm:cxn modelId="{1AA19132-F3B4-4515-934E-3C1BB83AD8DF}" type="presParOf" srcId="{1AC3D257-5EB9-4648-883B-D08009579DA0}" destId="{68BDD319-B14C-4036-B024-12A4A557EA68}" srcOrd="0" destOrd="0" presId="urn:microsoft.com/office/officeart/2008/layout/HorizontalMultiLevelHierarchy"/>
    <dgm:cxn modelId="{3215B3D7-E4FD-4E63-A07A-7990B6826966}" type="presParOf" srcId="{0627EDAD-F276-4EEB-987C-03634A902252}" destId="{A9566F01-7F63-4F83-A432-60EB538352A2}" srcOrd="7" destOrd="0" presId="urn:microsoft.com/office/officeart/2008/layout/HorizontalMultiLevelHierarchy"/>
    <dgm:cxn modelId="{BBA55BFB-FE8A-45CC-BE3E-A3D931B93A83}" type="presParOf" srcId="{A9566F01-7F63-4F83-A432-60EB538352A2}" destId="{2FA190E7-C05F-42D1-A88A-16175701028A}" srcOrd="0" destOrd="0" presId="urn:microsoft.com/office/officeart/2008/layout/HorizontalMultiLevelHierarchy"/>
    <dgm:cxn modelId="{B7BD4454-670A-47F2-9823-30D30107B29E}" type="presParOf" srcId="{A9566F01-7F63-4F83-A432-60EB538352A2}" destId="{E5283E45-AC6D-4C4B-9AA4-1F7F7D7335C8}" srcOrd="1" destOrd="0" presId="urn:microsoft.com/office/officeart/2008/layout/HorizontalMultiLevelHierarchy"/>
    <dgm:cxn modelId="{308CBF1D-65A5-46A4-8317-DDEB50B0F262}" type="presParOf" srcId="{0627EDAD-F276-4EEB-987C-03634A902252}" destId="{B62B4381-84A0-4A5E-B9D3-1FB53A3106FE}" srcOrd="8" destOrd="0" presId="urn:microsoft.com/office/officeart/2008/layout/HorizontalMultiLevelHierarchy"/>
    <dgm:cxn modelId="{E7A7518E-BABE-4E1C-B645-979678441545}" type="presParOf" srcId="{B62B4381-84A0-4A5E-B9D3-1FB53A3106FE}" destId="{C650F372-0362-4BD5-8B65-CC9C33C89D23}" srcOrd="0" destOrd="0" presId="urn:microsoft.com/office/officeart/2008/layout/HorizontalMultiLevelHierarchy"/>
    <dgm:cxn modelId="{C2EA52B0-7E3A-44A2-845C-D6F194D532F8}" type="presParOf" srcId="{0627EDAD-F276-4EEB-987C-03634A902252}" destId="{6CF63E21-AED6-4415-A7A7-8A9807D7F3B6}" srcOrd="9" destOrd="0" presId="urn:microsoft.com/office/officeart/2008/layout/HorizontalMultiLevelHierarchy"/>
    <dgm:cxn modelId="{EC33F171-34B5-43CA-857C-3F4E349E53E3}" type="presParOf" srcId="{6CF63E21-AED6-4415-A7A7-8A9807D7F3B6}" destId="{91B253A4-5D29-4D6D-9255-037E61065398}" srcOrd="0" destOrd="0" presId="urn:microsoft.com/office/officeart/2008/layout/HorizontalMultiLevelHierarchy"/>
    <dgm:cxn modelId="{5D00D655-8FD7-4E81-93F9-E7F56595D03B}" type="presParOf" srcId="{6CF63E21-AED6-4415-A7A7-8A9807D7F3B6}" destId="{C1ED3CC6-91A3-43D2-BE71-D045502BE2E6}" srcOrd="1" destOrd="0" presId="urn:microsoft.com/office/officeart/2008/layout/HorizontalMultiLevelHierarchy"/>
    <dgm:cxn modelId="{6A307F2B-7488-40BF-A80D-52EED07C9909}" type="presParOf" srcId="{0627EDAD-F276-4EEB-987C-03634A902252}" destId="{24BE48D5-FA6A-4D67-8E39-BB6247159BE4}" srcOrd="10" destOrd="0" presId="urn:microsoft.com/office/officeart/2008/layout/HorizontalMultiLevelHierarchy"/>
    <dgm:cxn modelId="{D962F94F-9BC7-4B6D-A6BC-DA4A56A94078}" type="presParOf" srcId="{24BE48D5-FA6A-4D67-8E39-BB6247159BE4}" destId="{5B90A95C-5022-473C-B612-2B26FD69F41C}" srcOrd="0" destOrd="0" presId="urn:microsoft.com/office/officeart/2008/layout/HorizontalMultiLevelHierarchy"/>
    <dgm:cxn modelId="{145A59AB-5795-4D7C-899F-9F8B0D0934BF}" type="presParOf" srcId="{0627EDAD-F276-4EEB-987C-03634A902252}" destId="{F114D30C-FFEE-4262-AEB1-A057860E371F}" srcOrd="11" destOrd="0" presId="urn:microsoft.com/office/officeart/2008/layout/HorizontalMultiLevelHierarchy"/>
    <dgm:cxn modelId="{284BBA37-3FD3-46B2-B5C1-7569476F19D8}" type="presParOf" srcId="{F114D30C-FFEE-4262-AEB1-A057860E371F}" destId="{4610CA91-59DF-41C6-A6B9-34B6027F964F}" srcOrd="0" destOrd="0" presId="urn:microsoft.com/office/officeart/2008/layout/HorizontalMultiLevelHierarchy"/>
    <dgm:cxn modelId="{928630FE-8B52-4F48-BCBB-96F6AAA2844F}" type="presParOf" srcId="{F114D30C-FFEE-4262-AEB1-A057860E371F}" destId="{BE6F8004-765A-451E-83C3-9D55E5E4B3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C1AEF-0751-46AE-B648-2DE9910AD5DE}">
      <dsp:nvSpPr>
        <dsp:cNvPr id="0" name=""/>
        <dsp:cNvSpPr/>
      </dsp:nvSpPr>
      <dsp:spPr>
        <a:xfrm>
          <a:off x="663376" y="0"/>
          <a:ext cx="7518262" cy="2598038"/>
        </a:xfrm>
        <a:prstGeom prst="rightArrow">
          <a:avLst/>
        </a:prstGeom>
        <a:gradFill flip="none" rotWithShape="0">
          <a:gsLst>
            <a:gs pos="0">
              <a:srgbClr val="006666">
                <a:tint val="66000"/>
                <a:satMod val="160000"/>
              </a:srgbClr>
            </a:gs>
            <a:gs pos="50000">
              <a:srgbClr val="006666">
                <a:tint val="44500"/>
                <a:satMod val="160000"/>
              </a:srgbClr>
            </a:gs>
            <a:gs pos="100000">
              <a:srgbClr val="006666">
                <a:tint val="23500"/>
                <a:satMod val="160000"/>
              </a:srgbClr>
            </a:gs>
          </a:gsLst>
          <a:lin ang="2700000" scaled="1"/>
          <a:tileRect/>
        </a:gradFill>
        <a:ln>
          <a:solidFill>
            <a:srgbClr val="006666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2F0C847-8AA7-4C58-9168-1D0184967CCF}">
      <dsp:nvSpPr>
        <dsp:cNvPr id="0" name=""/>
        <dsp:cNvSpPr/>
      </dsp:nvSpPr>
      <dsp:spPr>
        <a:xfrm>
          <a:off x="2085" y="310049"/>
          <a:ext cx="1183315" cy="1977938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>
              <a:latin typeface="Eras Light ITC" panose="020B0402030504020804" pitchFamily="34" charset="0"/>
            </a:rPr>
            <a:t>AVVIO DEL PROCEDIMENTO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it-IT" sz="1000" b="1" kern="1200" dirty="0">
              <a:latin typeface="Eras Light ITC" panose="020B0402030504020804" pitchFamily="34" charset="0"/>
            </a:rPr>
          </a:br>
          <a:r>
            <a:rPr lang="it-IT" sz="1000" b="0" kern="1200" dirty="0">
              <a:latin typeface="Eras Light ITC" panose="020B0402030504020804" pitchFamily="34" charset="0"/>
            </a:rPr>
            <a:t>Il comune elabora il documento di avvio, indicando gli obiettivi del Piano e una prima ipotesi di quadro conoscitivo, e lo trasmette agli enti interessati</a:t>
          </a:r>
        </a:p>
      </dsp:txBody>
      <dsp:txXfrm>
        <a:off x="59850" y="367814"/>
        <a:ext cx="1067785" cy="1862408"/>
      </dsp:txXfrm>
    </dsp:sp>
    <dsp:sp modelId="{D17158AF-8568-4E02-88E8-1DBE75A993C7}">
      <dsp:nvSpPr>
        <dsp:cNvPr id="0" name=""/>
        <dsp:cNvSpPr/>
      </dsp:nvSpPr>
      <dsp:spPr>
        <a:xfrm>
          <a:off x="1321229" y="310049"/>
          <a:ext cx="1091460" cy="1977938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>
              <a:latin typeface="Eras Light ITC" panose="020B0402030504020804" pitchFamily="34" charset="0"/>
            </a:rPr>
            <a:t>REDAZIONE BOZZA DI PIANO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>
              <a:latin typeface="Eras Light ITC" panose="020B0402030504020804" pitchFamily="34" charset="0"/>
            </a:rPr>
            <a:t>                       </a:t>
          </a:r>
          <a:r>
            <a:rPr lang="it-IT" sz="1000" b="0" kern="1200" dirty="0">
              <a:latin typeface="Eras Light ITC" panose="020B0402030504020804" pitchFamily="34" charset="0"/>
            </a:rPr>
            <a:t>L’ufficio di Piano composto da responsabili e tecnici degli uffici comunali e da consulenti esterni, procede alla redazione della bozza di Piano                                       </a:t>
          </a:r>
        </a:p>
      </dsp:txBody>
      <dsp:txXfrm>
        <a:off x="1374510" y="363330"/>
        <a:ext cx="984898" cy="1871376"/>
      </dsp:txXfrm>
    </dsp:sp>
    <dsp:sp modelId="{3680B352-589E-446A-AA3E-6665486B9A07}">
      <dsp:nvSpPr>
        <dsp:cNvPr id="0" name=""/>
        <dsp:cNvSpPr/>
      </dsp:nvSpPr>
      <dsp:spPr>
        <a:xfrm>
          <a:off x="2548518" y="310049"/>
          <a:ext cx="1091460" cy="1977938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>
              <a:latin typeface="Eras Light ITC" panose="020B0402030504020804" pitchFamily="34" charset="0"/>
            </a:rPr>
            <a:t>ADOZIONE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>
              <a:latin typeface="Eras Light ITC" panose="020B0402030504020804" pitchFamily="34" charset="0"/>
            </a:rPr>
            <a:t> </a:t>
          </a:r>
          <a:r>
            <a:rPr lang="it-IT" sz="1000" kern="1200" dirty="0">
              <a:latin typeface="Eras Light ITC" panose="020B0402030504020804" pitchFamily="34" charset="0"/>
            </a:rPr>
            <a:t>                                </a:t>
          </a:r>
          <a:r>
            <a:rPr lang="it-IT" sz="1000" b="0" kern="1200" dirty="0">
              <a:latin typeface="Eras Light ITC" panose="020B0402030504020804" pitchFamily="34" charset="0"/>
            </a:rPr>
            <a:t>Il documento è trasmesso al Consiglio Comunale per l’adozione dello strumento</a:t>
          </a:r>
        </a:p>
      </dsp:txBody>
      <dsp:txXfrm>
        <a:off x="2601799" y="363330"/>
        <a:ext cx="984898" cy="1871376"/>
      </dsp:txXfrm>
    </dsp:sp>
    <dsp:sp modelId="{F236303F-E03F-4AB1-9E80-E2CEF89279F9}">
      <dsp:nvSpPr>
        <dsp:cNvPr id="0" name=""/>
        <dsp:cNvSpPr/>
      </dsp:nvSpPr>
      <dsp:spPr>
        <a:xfrm>
          <a:off x="3775806" y="310049"/>
          <a:ext cx="1091460" cy="1977938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1" kern="1200" dirty="0">
              <a:latin typeface="Eras Light ITC" panose="020B0402030504020804" pitchFamily="34" charset="0"/>
            </a:rPr>
            <a:t>OSSERVAZIONI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latin typeface="Eras Light ITC" panose="020B0402030504020804" pitchFamily="34" charset="0"/>
            </a:rPr>
            <a:t>                             </a:t>
          </a:r>
          <a:r>
            <a:rPr lang="it-IT" sz="1000" b="0" kern="1200" dirty="0">
              <a:latin typeface="Eras Light ITC" panose="020B0402030504020804" pitchFamily="34" charset="0"/>
            </a:rPr>
            <a:t>Il Piano è tramesso a Regione, Provincia pubblicato sul BURT e depositato per 60 gg in cui chiunque può prendere visione e presentare osservazioni</a:t>
          </a:r>
        </a:p>
      </dsp:txBody>
      <dsp:txXfrm>
        <a:off x="3829087" y="363330"/>
        <a:ext cx="984898" cy="1871376"/>
      </dsp:txXfrm>
    </dsp:sp>
    <dsp:sp modelId="{45AA76AB-64AD-4893-A3CE-AC3160E99E00}">
      <dsp:nvSpPr>
        <dsp:cNvPr id="0" name=""/>
        <dsp:cNvSpPr/>
      </dsp:nvSpPr>
      <dsp:spPr>
        <a:xfrm>
          <a:off x="4972076" y="318488"/>
          <a:ext cx="1385256" cy="1977938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latin typeface="Eras Light ITC" panose="020B0402030504020804" pitchFamily="34" charset="0"/>
            </a:rPr>
            <a:t>APPROVAZIONE CONTRODEDUZIONI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latin typeface="Eras Light ITC" panose="020B0402030504020804" pitchFamily="34" charset="0"/>
            </a:rPr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kern="1200" dirty="0">
              <a:latin typeface="Eras Light ITC" panose="020B0402030504020804" pitchFamily="34" charset="0"/>
            </a:rPr>
            <a:t>Esaminate le osservazioni ed eventualmente modificato lo strumento, il Consiglio approva le controdeduzioni e trasmettere il tutto agli enti esterni</a:t>
          </a:r>
        </a:p>
      </dsp:txBody>
      <dsp:txXfrm>
        <a:off x="5039699" y="386111"/>
        <a:ext cx="1250010" cy="1842692"/>
      </dsp:txXfrm>
    </dsp:sp>
    <dsp:sp modelId="{66172D0B-5E23-4D93-AE46-371FFC3AD4D4}">
      <dsp:nvSpPr>
        <dsp:cNvPr id="0" name=""/>
        <dsp:cNvSpPr/>
      </dsp:nvSpPr>
      <dsp:spPr>
        <a:xfrm>
          <a:off x="6524179" y="310049"/>
          <a:ext cx="1091460" cy="1977938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latin typeface="Eras Light ITC" panose="020B0402030504020804" pitchFamily="34" charset="0"/>
            </a:rPr>
            <a:t>CONFERENZA PAESAGGISTICA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900" b="1" kern="1200" dirty="0">
            <a:latin typeface="Eras Light ITC" panose="020B0402030504020804" pitchFamily="34" charset="0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latin typeface="Eras Light ITC" panose="020B0402030504020804" pitchFamily="34" charset="0"/>
            </a:rPr>
            <a:t> </a:t>
          </a:r>
          <a:r>
            <a:rPr lang="it-IT" sz="900" kern="1200" dirty="0">
              <a:latin typeface="Eras Light ITC" panose="020B0402030504020804" pitchFamily="34" charset="0"/>
            </a:rPr>
            <a:t>Regione e Soprintendenza verificano il rispetto del PIT</a:t>
          </a:r>
        </a:p>
      </dsp:txBody>
      <dsp:txXfrm>
        <a:off x="6577460" y="363330"/>
        <a:ext cx="984898" cy="1871376"/>
      </dsp:txXfrm>
    </dsp:sp>
    <dsp:sp modelId="{B06614DF-DBB9-4135-A5E6-FBE555E3CA50}">
      <dsp:nvSpPr>
        <dsp:cNvPr id="0" name=""/>
        <dsp:cNvSpPr/>
      </dsp:nvSpPr>
      <dsp:spPr>
        <a:xfrm>
          <a:off x="7753554" y="316794"/>
          <a:ext cx="1091460" cy="1977938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1" kern="1200" dirty="0">
              <a:latin typeface="Eras Light ITC" panose="020B0402030504020804" pitchFamily="34" charset="0"/>
            </a:rPr>
            <a:t>APPROVAZIONE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kern="1200" dirty="0">
              <a:latin typeface="Eras Light ITC" panose="020B0402030504020804" pitchFamily="34" charset="0"/>
            </a:rPr>
            <a:t>                     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b="0" kern="1200" dirty="0">
              <a:latin typeface="Eras Light ITC" panose="020B0402030504020804" pitchFamily="34" charset="0"/>
            </a:rPr>
            <a:t>Il Consiglio approva a seguito di modifiche e/o integrazioni della Conferenza. Il Piano è rinviato in Regione per verifiche e dopo il parere favorevole. Il Comune da avviso sul BURT. Dopo 30 gg acquista efficacia</a:t>
          </a:r>
        </a:p>
      </dsp:txBody>
      <dsp:txXfrm>
        <a:off x="7806835" y="370075"/>
        <a:ext cx="984898" cy="1871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E48D5-FA6A-4D67-8E39-BB6247159BE4}">
      <dsp:nvSpPr>
        <dsp:cNvPr id="0" name=""/>
        <dsp:cNvSpPr/>
      </dsp:nvSpPr>
      <dsp:spPr>
        <a:xfrm>
          <a:off x="1769742" y="2291598"/>
          <a:ext cx="571249" cy="129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624" y="0"/>
              </a:lnTo>
              <a:lnTo>
                <a:pt x="285624" y="1291255"/>
              </a:lnTo>
              <a:lnTo>
                <a:pt x="571249" y="1291255"/>
              </a:lnTo>
            </a:path>
          </a:pathLst>
        </a:cu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020068" y="2901926"/>
        <a:ext cx="70598" cy="70598"/>
      </dsp:txXfrm>
    </dsp:sp>
    <dsp:sp modelId="{B62B4381-84A0-4A5E-B9D3-1FB53A3106FE}">
      <dsp:nvSpPr>
        <dsp:cNvPr id="0" name=""/>
        <dsp:cNvSpPr/>
      </dsp:nvSpPr>
      <dsp:spPr>
        <a:xfrm>
          <a:off x="1769742" y="2291598"/>
          <a:ext cx="571249" cy="772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624" y="0"/>
              </a:lnTo>
              <a:lnTo>
                <a:pt x="285624" y="772218"/>
              </a:lnTo>
              <a:lnTo>
                <a:pt x="571249" y="772218"/>
              </a:lnTo>
            </a:path>
          </a:pathLst>
        </a:cu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031353" y="2653694"/>
        <a:ext cx="48027" cy="48027"/>
      </dsp:txXfrm>
    </dsp:sp>
    <dsp:sp modelId="{1AC3D257-5EB9-4648-883B-D08009579DA0}">
      <dsp:nvSpPr>
        <dsp:cNvPr id="0" name=""/>
        <dsp:cNvSpPr/>
      </dsp:nvSpPr>
      <dsp:spPr>
        <a:xfrm>
          <a:off x="1769742" y="2291598"/>
          <a:ext cx="571249" cy="255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624" y="0"/>
              </a:lnTo>
              <a:lnTo>
                <a:pt x="285624" y="255716"/>
              </a:lnTo>
              <a:lnTo>
                <a:pt x="571249" y="255716"/>
              </a:lnTo>
            </a:path>
          </a:pathLst>
        </a:cu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039720" y="2403810"/>
        <a:ext cx="31293" cy="31293"/>
      </dsp:txXfrm>
    </dsp:sp>
    <dsp:sp modelId="{487F1473-21C5-4952-A71C-47B0EABA1CC9}">
      <dsp:nvSpPr>
        <dsp:cNvPr id="0" name=""/>
        <dsp:cNvSpPr/>
      </dsp:nvSpPr>
      <dsp:spPr>
        <a:xfrm>
          <a:off x="1769742" y="2030813"/>
          <a:ext cx="571249" cy="260785"/>
        </a:xfrm>
        <a:custGeom>
          <a:avLst/>
          <a:gdLst/>
          <a:ahLst/>
          <a:cxnLst/>
          <a:rect l="0" t="0" r="0" b="0"/>
          <a:pathLst>
            <a:path>
              <a:moveTo>
                <a:pt x="0" y="260785"/>
              </a:moveTo>
              <a:lnTo>
                <a:pt x="285624" y="260785"/>
              </a:lnTo>
              <a:lnTo>
                <a:pt x="285624" y="0"/>
              </a:lnTo>
              <a:lnTo>
                <a:pt x="571249" y="0"/>
              </a:lnTo>
            </a:path>
          </a:pathLst>
        </a:cu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039668" y="2145506"/>
        <a:ext cx="31398" cy="31398"/>
      </dsp:txXfrm>
    </dsp:sp>
    <dsp:sp modelId="{90A339C2-7F07-4BA6-9C77-A886BAA21C1F}">
      <dsp:nvSpPr>
        <dsp:cNvPr id="0" name=""/>
        <dsp:cNvSpPr/>
      </dsp:nvSpPr>
      <dsp:spPr>
        <a:xfrm>
          <a:off x="1769742" y="1517455"/>
          <a:ext cx="585302" cy="774143"/>
        </a:xfrm>
        <a:custGeom>
          <a:avLst/>
          <a:gdLst/>
          <a:ahLst/>
          <a:cxnLst/>
          <a:rect l="0" t="0" r="0" b="0"/>
          <a:pathLst>
            <a:path>
              <a:moveTo>
                <a:pt x="0" y="774143"/>
              </a:moveTo>
              <a:lnTo>
                <a:pt x="292651" y="774143"/>
              </a:lnTo>
              <a:lnTo>
                <a:pt x="292651" y="0"/>
              </a:lnTo>
              <a:lnTo>
                <a:pt x="585302" y="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038131" y="1880264"/>
        <a:ext cx="48525" cy="48525"/>
      </dsp:txXfrm>
    </dsp:sp>
    <dsp:sp modelId="{2A80F066-6B05-4A45-9CB2-5B55E1E0FE23}">
      <dsp:nvSpPr>
        <dsp:cNvPr id="0" name=""/>
        <dsp:cNvSpPr/>
      </dsp:nvSpPr>
      <dsp:spPr>
        <a:xfrm>
          <a:off x="1769742" y="997809"/>
          <a:ext cx="571249" cy="1293789"/>
        </a:xfrm>
        <a:custGeom>
          <a:avLst/>
          <a:gdLst/>
          <a:ahLst/>
          <a:cxnLst/>
          <a:rect l="0" t="0" r="0" b="0"/>
          <a:pathLst>
            <a:path>
              <a:moveTo>
                <a:pt x="0" y="1293789"/>
              </a:moveTo>
              <a:lnTo>
                <a:pt x="285624" y="1293789"/>
              </a:lnTo>
              <a:lnTo>
                <a:pt x="285624" y="0"/>
              </a:lnTo>
              <a:lnTo>
                <a:pt x="571249" y="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2020010" y="1609346"/>
        <a:ext cx="70714" cy="70714"/>
      </dsp:txXfrm>
    </dsp:sp>
    <dsp:sp modelId="{1C9BAF8C-97C7-49A2-B1BE-6D8E0157515C}">
      <dsp:nvSpPr>
        <dsp:cNvPr id="0" name=""/>
        <dsp:cNvSpPr/>
      </dsp:nvSpPr>
      <dsp:spPr>
        <a:xfrm rot="16200000">
          <a:off x="156972" y="2024225"/>
          <a:ext cx="2690794" cy="53474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n>
                <a:noFill/>
              </a:ln>
              <a:solidFill>
                <a:schemeClr val="bg1"/>
              </a:solidFill>
              <a:latin typeface="Eras Medium ITC" panose="020B0602030504020804" pitchFamily="34" charset="0"/>
            </a:rPr>
            <a:t>NUOVA  EDIFICAZIONE </a:t>
          </a:r>
          <a:r>
            <a:rPr lang="it-IT" sz="1200" i="0" kern="1200" dirty="0">
              <a:ln>
                <a:noFill/>
              </a:ln>
              <a:solidFill>
                <a:schemeClr val="bg1"/>
              </a:solidFill>
              <a:latin typeface="Eras Light ITC" panose="020B0402030504020804" pitchFamily="34" charset="0"/>
            </a:rPr>
            <a:t>(art. 99 L.R.T. 65/2014)</a:t>
          </a:r>
        </a:p>
      </dsp:txBody>
      <dsp:txXfrm>
        <a:off x="156972" y="2024225"/>
        <a:ext cx="2690794" cy="534745"/>
      </dsp:txXfrm>
    </dsp:sp>
    <dsp:sp modelId="{89151FB0-081B-40C6-8FCC-8DA1AFA1CA27}">
      <dsp:nvSpPr>
        <dsp:cNvPr id="0" name=""/>
        <dsp:cNvSpPr/>
      </dsp:nvSpPr>
      <dsp:spPr>
        <a:xfrm>
          <a:off x="2340992" y="848409"/>
          <a:ext cx="2520010" cy="298800"/>
        </a:xfrm>
        <a:prstGeom prst="rect">
          <a:avLst/>
        </a:pr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Eras Light ITC" panose="020B0402030504020804" pitchFamily="34" charset="0"/>
            </a:rPr>
            <a:t>RESIDENZIALE</a:t>
          </a:r>
          <a:endParaRPr lang="it-IT" sz="3200" kern="1200" dirty="0">
            <a:ln>
              <a:solidFill>
                <a:srgbClr val="FF0000"/>
              </a:solidFill>
            </a:ln>
            <a:solidFill>
              <a:srgbClr val="FF0000"/>
            </a:solidFill>
            <a:latin typeface="Eras Light ITC" panose="020B0402030504020804" pitchFamily="34" charset="0"/>
          </a:endParaRPr>
        </a:p>
      </dsp:txBody>
      <dsp:txXfrm>
        <a:off x="2340992" y="848409"/>
        <a:ext cx="2520010" cy="298800"/>
      </dsp:txXfrm>
    </dsp:sp>
    <dsp:sp modelId="{4B3306AE-7DB8-40A7-96AF-130D8D715494}">
      <dsp:nvSpPr>
        <dsp:cNvPr id="0" name=""/>
        <dsp:cNvSpPr/>
      </dsp:nvSpPr>
      <dsp:spPr>
        <a:xfrm>
          <a:off x="2355044" y="1368054"/>
          <a:ext cx="2520010" cy="298800"/>
        </a:xfrm>
        <a:prstGeom prst="rect">
          <a:avLst/>
        </a:pr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Eras Light ITC" panose="020B0402030504020804" pitchFamily="34" charset="0"/>
            </a:rPr>
            <a:t>INDUSTRIALE E ARTIGIANALE</a:t>
          </a:r>
        </a:p>
      </dsp:txBody>
      <dsp:txXfrm>
        <a:off x="2355044" y="1368054"/>
        <a:ext cx="2520010" cy="298800"/>
      </dsp:txXfrm>
    </dsp:sp>
    <dsp:sp modelId="{9FB8ED5F-120A-4A14-B30D-214BC5589ED4}">
      <dsp:nvSpPr>
        <dsp:cNvPr id="0" name=""/>
        <dsp:cNvSpPr/>
      </dsp:nvSpPr>
      <dsp:spPr>
        <a:xfrm>
          <a:off x="2340992" y="1881413"/>
          <a:ext cx="2520010" cy="298800"/>
        </a:xfrm>
        <a:prstGeom prst="rect">
          <a:avLst/>
        </a:prstGeom>
        <a:noFill/>
        <a:ln w="12700" cap="flat" cmpd="sng" algn="ctr">
          <a:solidFill>
            <a:srgbClr val="FF33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n>
                <a:solidFill>
                  <a:srgbClr val="FF3399"/>
                </a:solidFill>
              </a:ln>
              <a:solidFill>
                <a:srgbClr val="FF0000"/>
              </a:solidFill>
              <a:latin typeface="Eras Light ITC" panose="020B0402030504020804" pitchFamily="34" charset="0"/>
            </a:rPr>
            <a:t>COMMERCIALE al dettaglio</a:t>
          </a:r>
          <a:endParaRPr lang="it-IT" sz="1100" kern="1200" dirty="0">
            <a:ln>
              <a:solidFill>
                <a:srgbClr val="FF3399"/>
              </a:solidFill>
            </a:ln>
          </a:endParaRPr>
        </a:p>
      </dsp:txBody>
      <dsp:txXfrm>
        <a:off x="2340992" y="1881413"/>
        <a:ext cx="2520010" cy="298800"/>
      </dsp:txXfrm>
    </dsp:sp>
    <dsp:sp modelId="{2FA190E7-C05F-42D1-A88A-16175701028A}">
      <dsp:nvSpPr>
        <dsp:cNvPr id="0" name=""/>
        <dsp:cNvSpPr/>
      </dsp:nvSpPr>
      <dsp:spPr>
        <a:xfrm>
          <a:off x="2340992" y="2397915"/>
          <a:ext cx="2520010" cy="298800"/>
        </a:xfrm>
        <a:prstGeom prst="rect">
          <a:avLst/>
        </a:prstGeom>
        <a:noFill/>
        <a:ln w="12700" cap="flat" cmpd="sng" algn="ctr">
          <a:solidFill>
            <a:srgbClr val="99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50" kern="1200" dirty="0">
              <a:ln>
                <a:solidFill>
                  <a:srgbClr val="9900FF"/>
                </a:solidFill>
              </a:ln>
              <a:solidFill>
                <a:srgbClr val="9900FF"/>
              </a:solidFill>
              <a:latin typeface="Eras Light ITC" panose="020B0402030504020804" pitchFamily="34" charset="0"/>
            </a:rPr>
            <a:t>TURISTICO RICETTIVA</a:t>
          </a:r>
        </a:p>
      </dsp:txBody>
      <dsp:txXfrm>
        <a:off x="2340992" y="2397915"/>
        <a:ext cx="2520010" cy="298800"/>
      </dsp:txXfrm>
    </dsp:sp>
    <dsp:sp modelId="{91B253A4-5D29-4D6D-9255-037E61065398}">
      <dsp:nvSpPr>
        <dsp:cNvPr id="0" name=""/>
        <dsp:cNvSpPr/>
      </dsp:nvSpPr>
      <dsp:spPr>
        <a:xfrm>
          <a:off x="2340992" y="2914417"/>
          <a:ext cx="2520010" cy="298800"/>
        </a:xfrm>
        <a:prstGeom prst="rect">
          <a:avLst/>
        </a:prstGeom>
        <a:noFill/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Eras Light ITC" panose="020B0402030504020804" pitchFamily="34" charset="0"/>
            </a:rPr>
            <a:t>DIREZIONALE e di SERVIZIO</a:t>
          </a:r>
        </a:p>
      </dsp:txBody>
      <dsp:txXfrm>
        <a:off x="2340992" y="2914417"/>
        <a:ext cx="2520010" cy="298800"/>
      </dsp:txXfrm>
    </dsp:sp>
    <dsp:sp modelId="{4610CA91-59DF-41C6-A6B9-34B6027F964F}">
      <dsp:nvSpPr>
        <dsp:cNvPr id="0" name=""/>
        <dsp:cNvSpPr/>
      </dsp:nvSpPr>
      <dsp:spPr>
        <a:xfrm>
          <a:off x="2340992" y="3430919"/>
          <a:ext cx="2520010" cy="303868"/>
        </a:xfrm>
        <a:prstGeom prst="rect">
          <a:avLst/>
        </a:prstGeom>
        <a:noFill/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Eras Light ITC" panose="020B0402030504020804" pitchFamily="34" charset="0"/>
            </a:rPr>
            <a:t>COMMERCIALE all’ingrosso e DEPOSITI</a:t>
          </a:r>
        </a:p>
      </dsp:txBody>
      <dsp:txXfrm>
        <a:off x="2340992" y="3430919"/>
        <a:ext cx="2520010" cy="303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5EE75-BEC0-40FC-BA0A-257C96F3D1FD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6430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9278" y="6464300"/>
            <a:ext cx="4307742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D33A1-8EBC-4840-90B0-463AE49189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87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051" cy="341259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8970" y="0"/>
            <a:ext cx="4308050" cy="341259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>
              <a:defRPr sz="1200"/>
            </a:lvl1pPr>
          </a:lstStyle>
          <a:p>
            <a:fld id="{7EA8EB66-E6A1-4E7F-BF6F-7B305D4D4910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2" rIns="91404" bIns="4570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4167" y="3275650"/>
            <a:ext cx="7951005" cy="2678990"/>
          </a:xfrm>
          <a:prstGeom prst="rect">
            <a:avLst/>
          </a:prstGeom>
        </p:spPr>
        <p:txBody>
          <a:bodyPr vert="horz" lIns="91404" tIns="45702" rIns="91404" bIns="45702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6464355"/>
            <a:ext cx="4308051" cy="341259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8970" y="6464355"/>
            <a:ext cx="4308050" cy="341259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>
              <a:defRPr sz="1200"/>
            </a:lvl1pPr>
          </a:lstStyle>
          <a:p>
            <a:fld id="{B048C796-0698-49CD-A2B5-C290602A25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22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C796-0698-49CD-A2B5-C290602A256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28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C796-0698-49CD-A2B5-C290602A256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86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D0FFC-A559-9B0B-AED3-479AC29DF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15978DE-FB80-D954-08B1-6683F9FE93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3F9874E-17D9-DEFD-E1B3-4AE0CFDAD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922728-E852-F14F-049C-4E8862F2A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C796-0698-49CD-A2B5-C290602A2562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7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55354-F904-16ED-0908-FB17AB5C0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82ED78F-09DC-6C2B-9F8C-0FD34A049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06D89BA-BECD-66E8-80D8-1AE2A5C3F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8749DD-AA92-5F24-2AF9-5EAF1AFAE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C796-0698-49CD-A2B5-C290602A2562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5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C796-0698-49CD-A2B5-C290602A2562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4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3FB1A-671A-DCC9-0B35-895930F4B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D953CAD-2471-5150-2D61-90A0F5B01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D40D3F-6F52-F237-6BC8-9300DCFFD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4BDE16-117E-EA78-372C-72ABFCCCE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C796-0698-49CD-A2B5-C290602A2562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09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0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44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30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22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8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72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01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23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590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58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11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15A0-FC4B-455A-9472-68BACE7C3103}" type="datetimeFigureOut">
              <a:rPr lang="it-IT" smtClean="0"/>
              <a:t>07/03/2024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9F4F-10B8-4F5D-B3F7-BB93B83121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13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it.comune.pisa.it/portal/apps/webappviewer/index.html?id=186207eb13de4b64b3f15d7d77ee6b5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arantedellacomunicazione@comune.pisa.it" TargetMode="External"/><Relationship Id="rId4" Type="http://schemas.openxmlformats.org/officeDocument/2006/relationships/hyperlink" Target="https://www.comune.pisa.it/it/ufficio/garante-dellinformazione-e-della-partecipazion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F5DD7485-DAF1-4C3F-A996-F8C74067B125}"/>
              </a:ext>
            </a:extLst>
          </p:cNvPr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088"/>
            <a:ext cx="9144000" cy="6233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85125D9-40E2-4162-A1B7-040E17500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65" y="807437"/>
            <a:ext cx="8323028" cy="1196673"/>
          </a:xfrm>
        </p:spPr>
        <p:txBody>
          <a:bodyPr>
            <a:noAutofit/>
          </a:bodyPr>
          <a:lstStyle/>
          <a:p>
            <a:br>
              <a:rPr lang="it-IT" sz="3200" dirty="0">
                <a:solidFill>
                  <a:srgbClr val="006666"/>
                </a:solidFill>
                <a:latin typeface="Arial Rounded MT Bold" panose="020F0704030504030204" pitchFamily="34" charset="0"/>
              </a:rPr>
            </a:br>
            <a:r>
              <a:rPr lang="it-IT" sz="3200" dirty="0">
                <a:solidFill>
                  <a:srgbClr val="006666"/>
                </a:solidFill>
                <a:latin typeface="Arial Rounded MT Bold" panose="020F0704030504030204" pitchFamily="34" charset="0"/>
              </a:rPr>
              <a:t>PIANO OPERATIVO COMUNALE (P.O.C.) </a:t>
            </a:r>
            <a:r>
              <a:rPr lang="it-IT" sz="2400" dirty="0">
                <a:solidFill>
                  <a:srgbClr val="006666"/>
                </a:solidFill>
                <a:latin typeface="Arial Rounded MT Bold" panose="020F0704030504030204" pitchFamily="34" charset="0"/>
              </a:rPr>
              <a:t>L’AMMINISTRAZIONE INCONTRA I CITTADINI </a:t>
            </a:r>
            <a:br>
              <a:rPr lang="it-IT" sz="3200" dirty="0">
                <a:solidFill>
                  <a:srgbClr val="006666"/>
                </a:solidFill>
                <a:latin typeface="Arial Rounded MT Bold" panose="020F0704030504030204" pitchFamily="34" charset="0"/>
              </a:rPr>
            </a:br>
            <a:r>
              <a:rPr lang="it-IT" sz="1800" dirty="0">
                <a:solidFill>
                  <a:srgbClr val="006666"/>
                </a:solidFill>
                <a:latin typeface="Arial Rounded MT Bold" panose="020F0704030504030204" pitchFamily="34" charset="0"/>
              </a:rPr>
              <a:t>Centro Storico ‘Tramontana’ </a:t>
            </a:r>
            <a:br>
              <a:rPr lang="it-IT" sz="3200" dirty="0">
                <a:solidFill>
                  <a:srgbClr val="006666"/>
                </a:solidFill>
                <a:latin typeface="Arial Rounded MT Bold" panose="020F0704030504030204" pitchFamily="34" charset="0"/>
              </a:rPr>
            </a:br>
            <a:endParaRPr lang="it-IT" sz="2800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F094268-DCD4-40C4-BE6B-8468E7D0BA4C}"/>
              </a:ext>
            </a:extLst>
          </p:cNvPr>
          <p:cNvSpPr/>
          <p:nvPr/>
        </p:nvSpPr>
        <p:spPr>
          <a:xfrm>
            <a:off x="0" y="0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7A350A9-5D91-4376-A9A2-811005350935}"/>
              </a:ext>
            </a:extLst>
          </p:cNvPr>
          <p:cNvSpPr/>
          <p:nvPr/>
        </p:nvSpPr>
        <p:spPr>
          <a:xfrm>
            <a:off x="0" y="6545911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 di testo 2">
            <a:extLst>
              <a:ext uri="{FF2B5EF4-FFF2-40B4-BE49-F238E27FC236}">
                <a16:creationId xmlns:a16="http://schemas.microsoft.com/office/drawing/2014/main" id="{F8F73053-1013-4462-929B-19B6EB4C3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2880" y="2020515"/>
            <a:ext cx="2040255" cy="46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it-IT" sz="1800" b="1" dirty="0">
                <a:ln>
                  <a:noFill/>
                </a:ln>
                <a:solidFill>
                  <a:srgbClr val="595959"/>
                </a:solidFill>
                <a:effectLst>
                  <a:reflection blurRad="6350" stA="53000" endA="300" endPos="35500" dir="5400000" sy="-90000" algn="bl"/>
                </a:effectLst>
                <a:latin typeface="Eras Light ITC" panose="020B04020305040208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COMUNE DI PISA</a:t>
            </a:r>
            <a:endParaRPr lang="it-IT" sz="1100" b="1" dirty="0">
              <a:effectLst/>
              <a:latin typeface="Eras Light ITC" panose="020B04020305040208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5.png" descr="Risultati immagini per logo comune di pisa">
            <a:extLst>
              <a:ext uri="{FF2B5EF4-FFF2-40B4-BE49-F238E27FC236}">
                <a16:creationId xmlns:a16="http://schemas.microsoft.com/office/drawing/2014/main" id="{41DE4A60-E57C-46EB-A533-8B8217E603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2810" y="2433764"/>
            <a:ext cx="590550" cy="718185"/>
          </a:xfrm>
          <a:prstGeom prst="rect">
            <a:avLst/>
          </a:prstGeom>
          <a:ln/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4C6E25E0-50CD-4080-8978-A0D1B8BB80C5}"/>
              </a:ext>
            </a:extLst>
          </p:cNvPr>
          <p:cNvSpPr txBox="1">
            <a:spLocks/>
          </p:cNvSpPr>
          <p:nvPr/>
        </p:nvSpPr>
        <p:spPr>
          <a:xfrm>
            <a:off x="60393" y="2792856"/>
            <a:ext cx="3251974" cy="14762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200" dirty="0">
                <a:latin typeface="Eras Light ITC" panose="020B0402030504020804" pitchFamily="34" charset="0"/>
              </a:rPr>
              <a:t>Giovedì 7 Marzo 2024</a:t>
            </a:r>
          </a:p>
          <a:p>
            <a:r>
              <a:rPr lang="it-IT" sz="2200" dirty="0">
                <a:latin typeface="Eras Light ITC" panose="020B0402030504020804" pitchFamily="34" charset="0"/>
              </a:rPr>
              <a:t>Auditorium dell’Opera Primaziale</a:t>
            </a:r>
          </a:p>
          <a:p>
            <a:r>
              <a:rPr lang="it-IT" sz="2200" dirty="0">
                <a:latin typeface="Eras Light ITC" panose="020B0402030504020804" pitchFamily="34" charset="0"/>
              </a:rPr>
              <a:t>Ore 18.00</a:t>
            </a:r>
          </a:p>
        </p:txBody>
      </p:sp>
    </p:spTree>
    <p:extLst>
      <p:ext uri="{BB962C8B-B14F-4D97-AF65-F5344CB8AC3E}">
        <p14:creationId xmlns:p14="http://schemas.microsoft.com/office/powerpoint/2010/main" val="54515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2653-320A-3336-7DC1-5D8BB1699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C9270999-95EA-C6C0-38EE-776E0779AD0A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-1" y="101982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E8A3CD8-1834-9827-7DEE-2D175816C7B1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DCBD672-0450-440B-3A6F-5EE196766431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7ED1FDDC-5511-9D86-ED4E-E03F7B1F8A0D}"/>
              </a:ext>
            </a:extLst>
          </p:cNvPr>
          <p:cNvSpPr txBox="1">
            <a:spLocks/>
          </p:cNvSpPr>
          <p:nvPr/>
        </p:nvSpPr>
        <p:spPr>
          <a:xfrm>
            <a:off x="0" y="107552"/>
            <a:ext cx="9014184" cy="5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defRPr/>
            </a:pPr>
            <a:endParaRPr lang="it-IT" sz="1400" b="1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90E0BDF1-85FA-62FE-C19F-32F2CDF4336A}"/>
              </a:ext>
            </a:extLst>
          </p:cNvPr>
          <p:cNvSpPr txBox="1">
            <a:spLocks/>
          </p:cNvSpPr>
          <p:nvPr/>
        </p:nvSpPr>
        <p:spPr>
          <a:xfrm>
            <a:off x="46803" y="115923"/>
            <a:ext cx="9014184" cy="5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defRPr/>
            </a:pPr>
            <a:endParaRPr lang="it-IT" sz="1400" b="1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DIMENSIONAMENTO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D35B21-BF2C-4110-9087-B0CEC0B37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7" y="1185169"/>
            <a:ext cx="3473745" cy="49095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CBA0906-95A4-DB89-7014-90001892F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015" y="1087371"/>
            <a:ext cx="4400512" cy="235528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F2CB655-1F8B-650B-2222-765338602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015" y="3502364"/>
            <a:ext cx="4400511" cy="283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5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F5DD7485-DAF1-4C3F-A996-F8C74067B125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0" y="103367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F094268-DCD4-40C4-BE6B-8468E7D0BA4C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7A350A9-5D91-4376-A9A2-811005350935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DDF4E20-9C7E-47FB-8350-BA50D556B2C0}"/>
              </a:ext>
            </a:extLst>
          </p:cNvPr>
          <p:cNvCxnSpPr/>
          <p:nvPr/>
        </p:nvCxnSpPr>
        <p:spPr>
          <a:xfrm>
            <a:off x="0" y="795130"/>
            <a:ext cx="9144000" cy="0"/>
          </a:xfrm>
          <a:prstGeom prst="line">
            <a:avLst/>
          </a:pr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ttotitolo 2">
            <a:extLst>
              <a:ext uri="{FF2B5EF4-FFF2-40B4-BE49-F238E27FC236}">
                <a16:creationId xmlns:a16="http://schemas.microsoft.com/office/drawing/2014/main" id="{90A20EC6-BD0E-4A03-9EB6-A5375291E682}"/>
              </a:ext>
            </a:extLst>
          </p:cNvPr>
          <p:cNvSpPr txBox="1">
            <a:spLocks/>
          </p:cNvSpPr>
          <p:nvPr/>
        </p:nvSpPr>
        <p:spPr>
          <a:xfrm>
            <a:off x="181987" y="360346"/>
            <a:ext cx="8780026" cy="417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SIT - SISTEMA INFORMATIVO TERRITORIALE: IL PORTALE GEOGRAFICO DEL COMUNE DI PISA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5"/>
          <a:stretch/>
        </p:blipFill>
        <p:spPr>
          <a:xfrm>
            <a:off x="9607" y="2511208"/>
            <a:ext cx="9144000" cy="18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1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F5DD7485-DAF1-4C3F-A996-F8C74067B125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0" y="103367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F094268-DCD4-40C4-BE6B-8468E7D0BA4C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7A350A9-5D91-4376-A9A2-811005350935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DDF4E20-9C7E-47FB-8350-BA50D556B2C0}"/>
              </a:ext>
            </a:extLst>
          </p:cNvPr>
          <p:cNvCxnSpPr/>
          <p:nvPr/>
        </p:nvCxnSpPr>
        <p:spPr>
          <a:xfrm>
            <a:off x="0" y="795130"/>
            <a:ext cx="9144000" cy="0"/>
          </a:xfrm>
          <a:prstGeom prst="line">
            <a:avLst/>
          </a:pr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0" y="264998"/>
            <a:ext cx="80175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LA HOME DEL PORTALE GEOGRAFICO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75" y="1350874"/>
            <a:ext cx="8543050" cy="51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1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F5DD7485-DAF1-4C3F-A996-F8C74067B125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0" y="103367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F094268-DCD4-40C4-BE6B-8468E7D0BA4C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7A350A9-5D91-4376-A9A2-811005350935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DDF4E20-9C7E-47FB-8350-BA50D556B2C0}"/>
              </a:ext>
            </a:extLst>
          </p:cNvPr>
          <p:cNvCxnSpPr/>
          <p:nvPr/>
        </p:nvCxnSpPr>
        <p:spPr>
          <a:xfrm>
            <a:off x="0" y="795130"/>
            <a:ext cx="9144000" cy="0"/>
          </a:xfrm>
          <a:prstGeom prst="line">
            <a:avLst/>
          </a:pr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162412" y="295146"/>
            <a:ext cx="80175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LA GALLERIA – LE MAPPE PUBBLICATE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5DF26DD-EE90-0605-772D-C9FC5083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408" y="1034748"/>
            <a:ext cx="6998258" cy="5357683"/>
          </a:xfrm>
          <a:prstGeom prst="rect">
            <a:avLst/>
          </a:prstGeom>
        </p:spPr>
      </p:pic>
      <p:sp>
        <p:nvSpPr>
          <p:cNvPr id="10" name="Pulsante di azione: Informazioni 9">
            <a:hlinkClick r:id="" action="ppaction://noaction" highlightClick="1"/>
            <a:hlinkHover r:id="rId4"/>
            <a:extLst>
              <a:ext uri="{FF2B5EF4-FFF2-40B4-BE49-F238E27FC236}">
                <a16:creationId xmlns:a16="http://schemas.microsoft.com/office/drawing/2014/main" id="{FD9DD4EC-368A-C46E-3352-2DF97B45B0E4}"/>
              </a:ext>
            </a:extLst>
          </p:cNvPr>
          <p:cNvSpPr/>
          <p:nvPr/>
        </p:nvSpPr>
        <p:spPr>
          <a:xfrm>
            <a:off x="162412" y="6033278"/>
            <a:ext cx="289249" cy="359153"/>
          </a:xfrm>
          <a:prstGeom prst="actionButtonInformation">
            <a:avLst/>
          </a:prstGeom>
          <a:noFill/>
          <a:ln>
            <a:solidFill>
              <a:srgbClr val="00A6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29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C8C21-E1A2-1D86-B134-64FC27DE1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FEBCC3E3-D992-14AA-D554-50B5361D80C8}"/>
              </a:ext>
            </a:extLst>
          </p:cNvPr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0" y="103367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0EA3F6F-D1DC-A7EA-7B8F-3F42DC344F18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96E5735-6553-05C2-347A-7874DF653AC7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985EC0B5-580E-4EAB-FF71-F58EC728BF79}"/>
              </a:ext>
            </a:extLst>
          </p:cNvPr>
          <p:cNvSpPr txBox="1">
            <a:spLocks/>
          </p:cNvSpPr>
          <p:nvPr/>
        </p:nvSpPr>
        <p:spPr>
          <a:xfrm>
            <a:off x="343899" y="325970"/>
            <a:ext cx="8290249" cy="469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18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Cosa accade a seguito della presentazione del contributo</a:t>
            </a:r>
            <a:endParaRPr lang="it-IT" sz="1200" b="1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BE7944-EE59-5BE3-ADEE-47D6D018EAD0}"/>
              </a:ext>
            </a:extLst>
          </p:cNvPr>
          <p:cNvSpPr txBox="1"/>
          <p:nvPr/>
        </p:nvSpPr>
        <p:spPr>
          <a:xfrm>
            <a:off x="343899" y="1599624"/>
            <a:ext cx="85201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  <a:latin typeface="Eras Light ITC" panose="020B0402030504020804" pitchFamily="34" charset="0"/>
                <a:ea typeface="Times New Roman" panose="02020603050405020304" pitchFamily="18" charset="0"/>
              </a:rPr>
              <a:t>I contributi vengono istruiti ed esaminati dall’ufficio di Piano, </a:t>
            </a:r>
            <a:r>
              <a:rPr lang="it-IT" sz="2400" b="1" dirty="0">
                <a:solidFill>
                  <a:prstClr val="black"/>
                </a:solidFill>
                <a:latin typeface="Eras Light ITC" panose="020B0402030504020804" pitchFamily="34" charset="0"/>
                <a:ea typeface="Times New Roman" panose="02020603050405020304" pitchFamily="18" charset="0"/>
              </a:rPr>
              <a:t>non è prevista una risposta scritta, </a:t>
            </a:r>
            <a:r>
              <a:rPr lang="it-IT" sz="2400" dirty="0">
                <a:solidFill>
                  <a:prstClr val="black"/>
                </a:solidFill>
                <a:latin typeface="Eras Light ITC" panose="020B0402030504020804" pitchFamily="34" charset="0"/>
                <a:ea typeface="Times New Roman" panose="02020603050405020304" pitchFamily="18" charset="0"/>
              </a:rPr>
              <a:t>circa l’esito della relativa proposta. </a:t>
            </a:r>
          </a:p>
          <a:p>
            <a:r>
              <a:rPr lang="it-IT" sz="2400" dirty="0">
                <a:solidFill>
                  <a:prstClr val="black"/>
                </a:solidFill>
                <a:latin typeface="Eras Light ITC" panose="020B0402030504020804" pitchFamily="34" charset="0"/>
                <a:ea typeface="Times New Roman" panose="02020603050405020304" pitchFamily="18" charset="0"/>
              </a:rPr>
              <a:t>Al termine dell’istruttoria di tutti  i contributi, in sede di adozione del Piano Operativo, sarà dato riscontro dell’esito in termini di accoglimento o meno degli stessi. Prima dell’adozione il Garante redigerà il rapporto di cui all’art. 38 della legge regionale toscana n. 65/2014 specificando:</a:t>
            </a:r>
          </a:p>
          <a:p>
            <a:pPr indent="-142875" algn="just" fontAlgn="base"/>
            <a:endParaRPr lang="it-IT" sz="2400" dirty="0">
              <a:solidFill>
                <a:prstClr val="black"/>
              </a:solidFill>
              <a:latin typeface="Eras Light ITC" panose="020B0402030504020804" pitchFamily="34" charset="0"/>
              <a:ea typeface="Times New Roman" panose="02020603050405020304" pitchFamily="18" charset="0"/>
            </a:endParaRPr>
          </a:p>
          <a:p>
            <a:pPr indent="-142875" algn="just" fontAlgn="base"/>
            <a:r>
              <a:rPr lang="it-IT" sz="2400" dirty="0">
                <a:solidFill>
                  <a:srgbClr val="000000"/>
                </a:solidFill>
                <a:latin typeface="Eras Light ITC" panose="020B0402030504020804" pitchFamily="34" charset="0"/>
                <a:ea typeface="Times New Roman" panose="02020603050405020304" pitchFamily="18" charset="0"/>
              </a:rPr>
              <a:t>Il rapporto costituisce il contributo per l’amministrazione ai fini:</a:t>
            </a:r>
            <a:endParaRPr lang="it-IT" sz="2400" dirty="0">
              <a:solidFill>
                <a:prstClr val="black"/>
              </a:solidFill>
              <a:latin typeface="Eras Light ITC" panose="020B0402030504020804" pitchFamily="34" charset="0"/>
              <a:ea typeface="Times New Roman" panose="02020603050405020304" pitchFamily="18" charset="0"/>
            </a:endParaRPr>
          </a:p>
          <a:p>
            <a:pPr indent="-142875" algn="just" fontAlgn="base"/>
            <a:r>
              <a:rPr lang="it-IT" sz="2400" dirty="0">
                <a:solidFill>
                  <a:srgbClr val="000000"/>
                </a:solidFill>
                <a:latin typeface="Eras Light ITC" panose="020B0402030504020804" pitchFamily="34" charset="0"/>
                <a:ea typeface="Times New Roman" panose="02020603050405020304" pitchFamily="18" charset="0"/>
              </a:rPr>
              <a:t>a) della definizione dei contenuti del Piano Operativo;</a:t>
            </a:r>
            <a:endParaRPr lang="it-IT" sz="2400" dirty="0">
              <a:solidFill>
                <a:prstClr val="black"/>
              </a:solidFill>
              <a:latin typeface="Eras Light ITC" panose="020B0402030504020804" pitchFamily="34" charset="0"/>
              <a:ea typeface="Times New Roman" panose="02020603050405020304" pitchFamily="18" charset="0"/>
            </a:endParaRPr>
          </a:p>
          <a:p>
            <a:pPr indent="-142875" algn="just" fontAlgn="base"/>
            <a:r>
              <a:rPr lang="it-IT" sz="2400" dirty="0">
                <a:solidFill>
                  <a:srgbClr val="000000"/>
                </a:solidFill>
                <a:latin typeface="Eras Light ITC" panose="020B0402030504020804" pitchFamily="34" charset="0"/>
                <a:ea typeface="Times New Roman" panose="02020603050405020304" pitchFamily="18" charset="0"/>
              </a:rPr>
              <a:t>b) delle determinazioni assunte.</a:t>
            </a:r>
            <a:endParaRPr lang="it-IT" sz="2400" dirty="0">
              <a:solidFill>
                <a:prstClr val="black"/>
              </a:solidFill>
              <a:latin typeface="Eras Light ITC" panose="020B04020305040208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EE5498D4-FE57-C382-293E-E71237B2BBA8}"/>
              </a:ext>
            </a:extLst>
          </p:cNvPr>
          <p:cNvSpPr txBox="1">
            <a:spLocks/>
          </p:cNvSpPr>
          <p:nvPr/>
        </p:nvSpPr>
        <p:spPr>
          <a:xfrm>
            <a:off x="8838261" y="6236406"/>
            <a:ext cx="305739" cy="309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10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28445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8C8AC-3B29-4FDE-8ECC-EC2C1D911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E13E55E0-12D5-DDB1-A90E-5DC7070DC9AF}"/>
              </a:ext>
            </a:extLst>
          </p:cNvPr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0" y="103367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A1E3BBA-3BFD-192B-D08F-3F7645780737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0EE345E-19D9-317B-26F1-967A7BCA8AF5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D40A0FC2-1CF6-9803-23FD-F6486DEE3113}"/>
              </a:ext>
            </a:extLst>
          </p:cNvPr>
          <p:cNvSpPr txBox="1">
            <a:spLocks/>
          </p:cNvSpPr>
          <p:nvPr/>
        </p:nvSpPr>
        <p:spPr>
          <a:xfrm>
            <a:off x="184279" y="325969"/>
            <a:ext cx="8290249" cy="469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CHI È IL GARANTE DELL’INFORMAZIONE E PARTECIPAZIONE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0196264-7B35-F38C-DE6F-D11A3229E7AF}"/>
              </a:ext>
            </a:extLst>
          </p:cNvPr>
          <p:cNvSpPr txBox="1"/>
          <p:nvPr/>
        </p:nvSpPr>
        <p:spPr>
          <a:xfrm>
            <a:off x="489857" y="2413337"/>
            <a:ext cx="81642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it-IT" b="1" dirty="0">
                <a:solidFill>
                  <a:prstClr val="black"/>
                </a:solidFill>
                <a:latin typeface="Eras Light ITC" panose="020B0402030504020804" pitchFamily="34" charset="0"/>
              </a:rPr>
              <a:t>Dott.ssa Valeria Pagni </a:t>
            </a:r>
          </a:p>
          <a:p>
            <a:pPr algn="ctr" defTabSz="914400">
              <a:defRPr/>
            </a:pPr>
            <a:endParaRPr lang="it-IT" b="1" dirty="0">
              <a:solidFill>
                <a:prstClr val="black"/>
              </a:solidFill>
              <a:latin typeface="Eras Light ITC" panose="020B0402030504020804" pitchFamily="34" charset="0"/>
            </a:endParaRPr>
          </a:p>
          <a:p>
            <a:pPr algn="ctr" defTabSz="914400">
              <a:defRPr/>
            </a:pPr>
            <a:r>
              <a:rPr lang="it-IT" dirty="0">
                <a:solidFill>
                  <a:prstClr val="black"/>
                </a:solidFill>
                <a:latin typeface="Eras Light ITC" panose="020B0402030504020804" pitchFamily="34" charset="0"/>
              </a:rPr>
              <a:t>Pagina web: </a:t>
            </a:r>
            <a:r>
              <a:rPr lang="it-IT" dirty="0">
                <a:solidFill>
                  <a:prstClr val="black"/>
                </a:solidFill>
                <a:latin typeface="Eras Light ITC" panose="020B0402030504020804" pitchFamily="34" charset="0"/>
                <a:hlinkClick r:id="rId4" tooltip="https://www.comune.pisa.it/it/ufficio/garante-dellinformazione-e-della-partecipazione"/>
              </a:rPr>
              <a:t>https://www.comune.pisa.it/it/ufficio/garante-dellinformazione-e-della-partecipazione</a:t>
            </a:r>
            <a:endParaRPr lang="it-IT" dirty="0">
              <a:solidFill>
                <a:prstClr val="black"/>
              </a:solidFill>
              <a:latin typeface="Eras Light ITC" panose="020B0402030504020804" pitchFamily="34" charset="0"/>
            </a:endParaRPr>
          </a:p>
          <a:p>
            <a:pPr algn="just" defTabSz="914400">
              <a:defRPr/>
            </a:pPr>
            <a:endParaRPr lang="it-IT" dirty="0">
              <a:solidFill>
                <a:prstClr val="black"/>
              </a:solidFill>
              <a:latin typeface="Eras Light ITC" panose="020B0402030504020804" pitchFamily="34" charset="0"/>
            </a:endParaRPr>
          </a:p>
          <a:p>
            <a:pPr algn="ctr" defTabSz="914400">
              <a:defRPr/>
            </a:pPr>
            <a:r>
              <a:rPr lang="it-IT" dirty="0">
                <a:solidFill>
                  <a:prstClr val="black"/>
                </a:solidFill>
                <a:latin typeface="Eras Light ITC" panose="020B0402030504020804" pitchFamily="34" charset="0"/>
              </a:rPr>
              <a:t>Indirizzo mail: </a:t>
            </a:r>
            <a:r>
              <a:rPr lang="it-IT" dirty="0">
                <a:solidFill>
                  <a:prstClr val="black"/>
                </a:solidFill>
                <a:latin typeface="Eras Light ITC" panose="020B0402030504020804" pitchFamily="34" charset="0"/>
                <a:hlinkClick r:id="rId5"/>
              </a:rPr>
              <a:t>garantedellacomunicazione@comune.pisa.it</a:t>
            </a:r>
            <a:endParaRPr lang="it-IT" dirty="0">
              <a:solidFill>
                <a:prstClr val="black"/>
              </a:solidFill>
              <a:latin typeface="Eras Light ITC" panose="020B0402030504020804" pitchFamily="34" charset="0"/>
            </a:endParaRPr>
          </a:p>
          <a:p>
            <a:pPr algn="just" defTabSz="914400">
              <a:defRPr/>
            </a:pPr>
            <a:endParaRPr lang="it-IT" dirty="0">
              <a:solidFill>
                <a:prstClr val="black"/>
              </a:solidFill>
              <a:latin typeface="Eras Light ITC" panose="020B04020305040208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BB52BB-0F79-396C-741D-8C28893CFF9D}"/>
              </a:ext>
            </a:extLst>
          </p:cNvPr>
          <p:cNvSpPr txBox="1"/>
          <p:nvPr/>
        </p:nvSpPr>
        <p:spPr>
          <a:xfrm>
            <a:off x="489857" y="4862540"/>
            <a:ext cx="8308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6666"/>
                </a:solidFill>
                <a:latin typeface="Eras Light ITC" panose="020B0402030504020804" pitchFamily="34" charset="0"/>
                <a:ea typeface="Times New Roman" panose="02020603050405020304" pitchFamily="18" charset="0"/>
              </a:rPr>
              <a:t>Si ricorda che l’amministrazione prevede di attivare un servizio di supporto ai cittadini, presso l’ufficio dell’urbanistica, per facilitare la predisposizione del contributo da inviare e per acquisire informazioni sul procedimento di formazione del Piano Operativo</a:t>
            </a: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EAE42ECF-D541-AD86-8F0E-1F469173249C}"/>
              </a:ext>
            </a:extLst>
          </p:cNvPr>
          <p:cNvSpPr txBox="1">
            <a:spLocks/>
          </p:cNvSpPr>
          <p:nvPr/>
        </p:nvSpPr>
        <p:spPr>
          <a:xfrm>
            <a:off x="8838261" y="6195527"/>
            <a:ext cx="305739" cy="35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10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34961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93E49A-4E88-2E5E-7F49-3548DF81B753}"/>
              </a:ext>
            </a:extLst>
          </p:cNvPr>
          <p:cNvSpPr txBox="1"/>
          <p:nvPr/>
        </p:nvSpPr>
        <p:spPr>
          <a:xfrm>
            <a:off x="1" y="0"/>
            <a:ext cx="9144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Percorso pagina del Garante dedicata al P.O.C.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2969A2E-2EE0-EDBA-D4A4-8EE737FFE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94" y="2049721"/>
            <a:ext cx="3610479" cy="108600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43EEC7D-2012-708C-97A2-DD94BAF8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31" y="3288830"/>
            <a:ext cx="2657846" cy="86689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EF5C1B1-F933-D08A-99AC-1892FD835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94" y="932451"/>
            <a:ext cx="7539135" cy="119382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B2B42CC-79B3-4E28-7C57-027881FB5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34" y="4155726"/>
            <a:ext cx="3296110" cy="50489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539400C1-9B1E-252B-1F98-672939A0C9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5244" y="3987923"/>
            <a:ext cx="3296110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8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5F828CC-0FD0-44D3-2A36-8EFE174B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1" y="475861"/>
            <a:ext cx="8609816" cy="51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59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3372FCB-9672-C97D-985C-D57470E8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860"/>
            <a:ext cx="9144000" cy="45262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E3A245-36B2-93A2-A841-02BBA0FF2692}"/>
              </a:ext>
            </a:extLst>
          </p:cNvPr>
          <p:cNvSpPr txBox="1"/>
          <p:nvPr/>
        </p:nvSpPr>
        <p:spPr>
          <a:xfrm>
            <a:off x="867747" y="401216"/>
            <a:ext cx="730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Pagina per le presentazioni e  i contributi</a:t>
            </a:r>
          </a:p>
        </p:txBody>
      </p:sp>
    </p:spTree>
    <p:extLst>
      <p:ext uri="{BB962C8B-B14F-4D97-AF65-F5344CB8AC3E}">
        <p14:creationId xmlns:p14="http://schemas.microsoft.com/office/powerpoint/2010/main" val="3470710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E2EF9-170D-A306-0B1E-D1F10995A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94805662-95E0-D95A-6722-2473F2768D52}"/>
              </a:ext>
            </a:extLst>
          </p:cNvPr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0" y="103367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86953AC-A846-7925-0CFE-1887ABB0E852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7BDED00-4603-59CE-6D4E-07E131ECE388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4406039F-F996-CA95-17F5-D7E4B1EA3C75}"/>
              </a:ext>
            </a:extLst>
          </p:cNvPr>
          <p:cNvSpPr txBox="1">
            <a:spLocks/>
          </p:cNvSpPr>
          <p:nvPr/>
        </p:nvSpPr>
        <p:spPr>
          <a:xfrm>
            <a:off x="184279" y="325969"/>
            <a:ext cx="8290249" cy="469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18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PROSSIMI INCONTRI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BB9380-5F14-1709-1418-A0BE4C0267CD}"/>
              </a:ext>
            </a:extLst>
          </p:cNvPr>
          <p:cNvSpPr txBox="1"/>
          <p:nvPr/>
        </p:nvSpPr>
        <p:spPr>
          <a:xfrm>
            <a:off x="130629" y="898497"/>
            <a:ext cx="402149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6666"/>
                </a:solidFill>
                <a:latin typeface="Eras Light ITC" panose="020B0402030504020804" pitchFamily="34" charset="0"/>
              </a:rPr>
              <a:t>Giovedì 14 MARZO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b="1" dirty="0">
                <a:latin typeface="Eras Light ITC" panose="020B0402030504020804" pitchFamily="34" charset="0"/>
              </a:rPr>
              <a:t>dedicato a operatori economici</a:t>
            </a:r>
            <a:r>
              <a:rPr lang="it-IT" dirty="0">
                <a:latin typeface="Eras Light ITC" panose="020B0402030504020804" pitchFamily="34" charset="0"/>
              </a:rPr>
              <a:t> (ore 15)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dirty="0">
                <a:latin typeface="Eras Light ITC" panose="020B0402030504020804" pitchFamily="34" charset="0"/>
              </a:rPr>
              <a:t>Camera di Commercio</a:t>
            </a:r>
          </a:p>
          <a:p>
            <a:endParaRPr lang="it-IT" dirty="0">
              <a:latin typeface="Eras Light ITC" panose="020B0402030504020804" pitchFamily="34" charset="0"/>
            </a:endParaRPr>
          </a:p>
          <a:p>
            <a:r>
              <a:rPr lang="it-IT" b="1" dirty="0">
                <a:solidFill>
                  <a:srgbClr val="006666"/>
                </a:solidFill>
                <a:latin typeface="Eras Light ITC" panose="020B0402030504020804" pitchFamily="34" charset="0"/>
              </a:rPr>
              <a:t>Giovedì 21 MARZO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b="1" dirty="0">
                <a:latin typeface="Eras Light ITC" panose="020B0402030504020804" pitchFamily="34" charset="0"/>
              </a:rPr>
              <a:t>Centro storico "Mezzogiorno"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dirty="0">
                <a:latin typeface="Eras Light ITC" panose="020B0402030504020804" pitchFamily="34" charset="0"/>
              </a:rPr>
              <a:t>Auditorium Sesta Porta – via Cesare Battisti 13</a:t>
            </a:r>
          </a:p>
          <a:p>
            <a:endParaRPr lang="it-IT" dirty="0">
              <a:latin typeface="Eras Light ITC" panose="020B0402030504020804" pitchFamily="34" charset="0"/>
            </a:endParaRPr>
          </a:p>
          <a:p>
            <a:r>
              <a:rPr lang="it-IT" b="1" dirty="0">
                <a:solidFill>
                  <a:srgbClr val="006666"/>
                </a:solidFill>
                <a:latin typeface="Eras Light ITC" panose="020B0402030504020804" pitchFamily="34" charset="0"/>
              </a:rPr>
              <a:t>Giovedì 4 APRILE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b="1" dirty="0">
                <a:latin typeface="Eras Light ITC" panose="020B0402030504020804" pitchFamily="34" charset="0"/>
              </a:rPr>
              <a:t>Litorale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dirty="0">
                <a:latin typeface="Eras Light ITC" panose="020B0402030504020804" pitchFamily="34" charset="0"/>
              </a:rPr>
              <a:t>Hotel Continental – via Belvedere 26 Tirrenia</a:t>
            </a:r>
          </a:p>
          <a:p>
            <a:endParaRPr lang="it-IT" dirty="0">
              <a:latin typeface="Eras Light ITC" panose="020B0402030504020804" pitchFamily="34" charset="0"/>
            </a:endParaRPr>
          </a:p>
          <a:p>
            <a:r>
              <a:rPr lang="it-IT" b="1" dirty="0">
                <a:solidFill>
                  <a:srgbClr val="006666"/>
                </a:solidFill>
                <a:latin typeface="Eras Light ITC" panose="020B0402030504020804" pitchFamily="34" charset="0"/>
              </a:rPr>
              <a:t>Giovedì 18 APRILE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b="1" dirty="0">
                <a:latin typeface="Eras Light ITC" panose="020B0402030504020804" pitchFamily="34" charset="0"/>
              </a:rPr>
              <a:t>Quartieri Barbaricina - </a:t>
            </a:r>
            <a:r>
              <a:rPr lang="it-IT" b="1" dirty="0" err="1">
                <a:latin typeface="Eras Light ITC" panose="020B0402030504020804" pitchFamily="34" charset="0"/>
              </a:rPr>
              <a:t>Cep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dirty="0">
                <a:latin typeface="Eras Light ITC" panose="020B0402030504020804" pitchFamily="34" charset="0"/>
              </a:rPr>
              <a:t>Auditorium Misericordia </a:t>
            </a:r>
            <a:r>
              <a:rPr lang="it-IT" dirty="0" err="1">
                <a:latin typeface="Eras Light ITC" panose="020B0402030504020804" pitchFamily="34" charset="0"/>
              </a:rPr>
              <a:t>Cep</a:t>
            </a:r>
            <a:r>
              <a:rPr lang="it-IT" dirty="0">
                <a:latin typeface="Eras Light ITC" panose="020B0402030504020804" pitchFamily="34" charset="0"/>
              </a:rPr>
              <a:t> - via Gentile da Fabriano 1</a:t>
            </a:r>
          </a:p>
          <a:p>
            <a:endParaRPr lang="it-IT" sz="1400" dirty="0">
              <a:latin typeface="Eras Light ITC" panose="020B0402030504020804" pitchFamily="34" charset="0"/>
            </a:endParaRPr>
          </a:p>
          <a:p>
            <a:endParaRPr lang="it-IT" sz="1400" dirty="0">
              <a:latin typeface="Eras Light ITC" panose="020B04020305040208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2D7BE2-1604-8350-E5CC-2E9079D030C6}"/>
              </a:ext>
            </a:extLst>
          </p:cNvPr>
          <p:cNvSpPr txBox="1"/>
          <p:nvPr/>
        </p:nvSpPr>
        <p:spPr>
          <a:xfrm>
            <a:off x="4441371" y="888069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6666"/>
                </a:solidFill>
                <a:latin typeface="Eras Light ITC" panose="020B0402030504020804" pitchFamily="34" charset="0"/>
              </a:rPr>
              <a:t>Giovedì 9 MAGGIO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b="1" dirty="0">
                <a:latin typeface="Eras Light ITC" panose="020B0402030504020804" pitchFamily="34" charset="0"/>
              </a:rPr>
              <a:t>Quartiere Cisanello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dirty="0">
                <a:latin typeface="Eras Light ITC" panose="020B0402030504020804" pitchFamily="34" charset="0"/>
              </a:rPr>
              <a:t>Centro SMS – viale delle Piagge</a:t>
            </a:r>
          </a:p>
          <a:p>
            <a:endParaRPr lang="it-IT" dirty="0">
              <a:latin typeface="Eras Light ITC" panose="020B0402030504020804" pitchFamily="34" charset="0"/>
            </a:endParaRPr>
          </a:p>
          <a:p>
            <a:r>
              <a:rPr lang="it-IT" b="1" dirty="0">
                <a:solidFill>
                  <a:srgbClr val="006666"/>
                </a:solidFill>
                <a:latin typeface="Eras Light ITC" panose="020B0402030504020804" pitchFamily="34" charset="0"/>
              </a:rPr>
              <a:t>Giovedì 23 MAGGIO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b="1" dirty="0">
                <a:latin typeface="Eras Light ITC" panose="020B0402030504020804" pitchFamily="34" charset="0"/>
              </a:rPr>
              <a:t>Quartieri Riglione - Oratoio - Putignano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dirty="0">
                <a:latin typeface="Eras Light ITC" panose="020B0402030504020804" pitchFamily="34" charset="0"/>
              </a:rPr>
              <a:t>Scuola “</a:t>
            </a:r>
            <a:r>
              <a:rPr lang="it-IT" dirty="0" err="1">
                <a:latin typeface="Eras Light ITC" panose="020B0402030504020804" pitchFamily="34" charset="0"/>
              </a:rPr>
              <a:t>Gamerra</a:t>
            </a:r>
            <a:r>
              <a:rPr lang="it-IT" dirty="0">
                <a:latin typeface="Eras Light ITC" panose="020B0402030504020804" pitchFamily="34" charset="0"/>
              </a:rPr>
              <a:t>” – via </a:t>
            </a:r>
            <a:r>
              <a:rPr lang="it-IT" dirty="0" err="1">
                <a:latin typeface="Eras Light ITC" panose="020B0402030504020804" pitchFamily="34" charset="0"/>
              </a:rPr>
              <a:t>Ximenes</a:t>
            </a:r>
            <a:r>
              <a:rPr lang="it-IT" dirty="0">
                <a:latin typeface="Eras Light ITC" panose="020B0402030504020804" pitchFamily="34" charset="0"/>
              </a:rPr>
              <a:t> 4</a:t>
            </a:r>
          </a:p>
          <a:p>
            <a:endParaRPr lang="it-IT" dirty="0">
              <a:latin typeface="Eras Light ITC" panose="020B0402030504020804" pitchFamily="34" charset="0"/>
            </a:endParaRPr>
          </a:p>
          <a:p>
            <a:r>
              <a:rPr lang="it-IT" b="1" dirty="0">
                <a:solidFill>
                  <a:srgbClr val="006666"/>
                </a:solidFill>
                <a:latin typeface="Eras Light ITC" panose="020B0402030504020804" pitchFamily="34" charset="0"/>
              </a:rPr>
              <a:t>Giovedì 6 GIUGNO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b="1" dirty="0">
                <a:latin typeface="Eras Light ITC" panose="020B0402030504020804" pitchFamily="34" charset="0"/>
              </a:rPr>
              <a:t>Quartieri San Marco - San Giusto - Stazione</a:t>
            </a:r>
            <a:br>
              <a:rPr lang="it-IT" dirty="0">
                <a:latin typeface="Eras Light ITC" panose="020B0402030504020804" pitchFamily="34" charset="0"/>
              </a:rPr>
            </a:br>
            <a:r>
              <a:rPr lang="it-IT" dirty="0">
                <a:latin typeface="Eras Light ITC" panose="020B0402030504020804" pitchFamily="34" charset="0"/>
              </a:rPr>
              <a:t>Scuola “Fucini” – via fratelli Antoni 10</a:t>
            </a:r>
          </a:p>
        </p:txBody>
      </p:sp>
    </p:spTree>
    <p:extLst>
      <p:ext uri="{BB962C8B-B14F-4D97-AF65-F5344CB8AC3E}">
        <p14:creationId xmlns:p14="http://schemas.microsoft.com/office/powerpoint/2010/main" val="240173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F5DD7485-DAF1-4C3F-A996-F8C74067B125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-1" y="101982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F094268-DCD4-40C4-BE6B-8468E7D0BA4C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7A350A9-5D91-4376-A9A2-811005350935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90A20EC6-BD0E-4A03-9EB6-A5375291E682}"/>
              </a:ext>
            </a:extLst>
          </p:cNvPr>
          <p:cNvSpPr txBox="1">
            <a:spLocks/>
          </p:cNvSpPr>
          <p:nvPr/>
        </p:nvSpPr>
        <p:spPr>
          <a:xfrm>
            <a:off x="64907" y="280009"/>
            <a:ext cx="9014184" cy="5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DAL BANDO PER LA MANIFESTAZIONE DI INTERESSE ALL’AVVIO DEL PROCEDIMENTO PER LA FORMAZIONE DEL POC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4EE83A41-149E-5162-544E-018BA2289B3F}"/>
              </a:ext>
            </a:extLst>
          </p:cNvPr>
          <p:cNvSpPr txBox="1">
            <a:spLocks/>
          </p:cNvSpPr>
          <p:nvPr/>
        </p:nvSpPr>
        <p:spPr>
          <a:xfrm>
            <a:off x="81378" y="1086537"/>
            <a:ext cx="1979606" cy="1058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12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DELIBERA DI GIUNTA COMUNALE n. 239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12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del 22.09.2022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0930E7-4721-A9A6-38FB-CE1CF59C9184}"/>
              </a:ext>
            </a:extLst>
          </p:cNvPr>
          <p:cNvSpPr txBox="1"/>
          <p:nvPr/>
        </p:nvSpPr>
        <p:spPr>
          <a:xfrm>
            <a:off x="2324246" y="914677"/>
            <a:ext cx="5642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&gt; </a:t>
            </a:r>
            <a:r>
              <a:rPr lang="it-IT" sz="1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Avvio del procedimento previsto dall’art. 95 comma 8 della L.R. n. 65/2014.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3C92CE-05A9-F8EA-C05D-FF0DD0B02103}"/>
              </a:ext>
            </a:extLst>
          </p:cNvPr>
          <p:cNvSpPr txBox="1"/>
          <p:nvPr/>
        </p:nvSpPr>
        <p:spPr>
          <a:xfrm>
            <a:off x="2324246" y="1426120"/>
            <a:ext cx="592706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&gt; </a:t>
            </a:r>
            <a:r>
              <a:rPr lang="it-IT" sz="1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Approvazione della  proposta di avviso pubblico e dello schema di documento esplicativo denominato “Indicazioni, criteri e direttive per la redazione del piano operativo”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5F6898A-7616-F520-26FF-B856A627CC41}"/>
              </a:ext>
            </a:extLst>
          </p:cNvPr>
          <p:cNvSpPr txBox="1"/>
          <p:nvPr/>
        </p:nvSpPr>
        <p:spPr>
          <a:xfrm>
            <a:off x="2324246" y="2678140"/>
            <a:ext cx="6551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&gt;</a:t>
            </a:r>
            <a:r>
              <a:rPr lang="it-IT" sz="1600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approvazione avviso pubblico di cui all’art. 95 comma 8</a:t>
            </a:r>
          </a:p>
          <a:p>
            <a:pPr algn="just"/>
            <a:r>
              <a:rPr lang="it-IT" sz="1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della L.R. 10 novembre 2014, n. 65 e relativo documento esplicativo.</a:t>
            </a: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5F421329-FC12-75C4-8442-CC68AAF1258E}"/>
              </a:ext>
            </a:extLst>
          </p:cNvPr>
          <p:cNvSpPr/>
          <p:nvPr/>
        </p:nvSpPr>
        <p:spPr>
          <a:xfrm>
            <a:off x="2060984" y="944112"/>
            <a:ext cx="263262" cy="1459969"/>
          </a:xfrm>
          <a:prstGeom prst="leftBrace">
            <a:avLst>
              <a:gd name="adj1" fmla="val 36011"/>
              <a:gd name="adj2" fmla="val 50000"/>
            </a:avLst>
          </a:prstGeom>
          <a:noFill/>
          <a:ln w="28575">
            <a:solidFill>
              <a:srgbClr val="00A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99C09564-E9AE-4426-A662-D045DD00A9BD}"/>
              </a:ext>
            </a:extLst>
          </p:cNvPr>
          <p:cNvSpPr txBox="1">
            <a:spLocks/>
          </p:cNvSpPr>
          <p:nvPr/>
        </p:nvSpPr>
        <p:spPr>
          <a:xfrm>
            <a:off x="0" y="2678381"/>
            <a:ext cx="2008516" cy="1058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DETERMINA DIRIGENZIALE n. 1556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del 04.10.2022</a:t>
            </a:r>
          </a:p>
        </p:txBody>
      </p:sp>
      <p:sp>
        <p:nvSpPr>
          <p:cNvPr id="22" name="Parentesi graffa aperta 21">
            <a:extLst>
              <a:ext uri="{FF2B5EF4-FFF2-40B4-BE49-F238E27FC236}">
                <a16:creationId xmlns:a16="http://schemas.microsoft.com/office/drawing/2014/main" id="{978EB1F0-CA22-4F26-85BB-5B1C9AFD4997}"/>
              </a:ext>
            </a:extLst>
          </p:cNvPr>
          <p:cNvSpPr/>
          <p:nvPr/>
        </p:nvSpPr>
        <p:spPr>
          <a:xfrm>
            <a:off x="2060984" y="2616855"/>
            <a:ext cx="263262" cy="957487"/>
          </a:xfrm>
          <a:prstGeom prst="leftBrace">
            <a:avLst>
              <a:gd name="adj1" fmla="val 36011"/>
              <a:gd name="adj2" fmla="val 50000"/>
            </a:avLst>
          </a:prstGeom>
          <a:noFill/>
          <a:ln w="28575">
            <a:solidFill>
              <a:srgbClr val="00A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Sottotitolo 2">
            <a:extLst>
              <a:ext uri="{FF2B5EF4-FFF2-40B4-BE49-F238E27FC236}">
                <a16:creationId xmlns:a16="http://schemas.microsoft.com/office/drawing/2014/main" id="{69E9C583-C3B9-4BEA-BE1D-AA0EB9EF7CD5}"/>
              </a:ext>
            </a:extLst>
          </p:cNvPr>
          <p:cNvSpPr txBox="1">
            <a:spLocks/>
          </p:cNvSpPr>
          <p:nvPr/>
        </p:nvSpPr>
        <p:spPr>
          <a:xfrm>
            <a:off x="81378" y="4112954"/>
            <a:ext cx="1979606" cy="1058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12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DELIBERA DI GIUNTA COMUNALE n. 5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12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del 12.01.2023</a:t>
            </a:r>
          </a:p>
        </p:txBody>
      </p:sp>
      <p:sp>
        <p:nvSpPr>
          <p:cNvPr id="26" name="Parentesi graffa aperta 25">
            <a:extLst>
              <a:ext uri="{FF2B5EF4-FFF2-40B4-BE49-F238E27FC236}">
                <a16:creationId xmlns:a16="http://schemas.microsoft.com/office/drawing/2014/main" id="{99958D54-577D-4E4B-B01D-64365C8821EC}"/>
              </a:ext>
            </a:extLst>
          </p:cNvPr>
          <p:cNvSpPr/>
          <p:nvPr/>
        </p:nvSpPr>
        <p:spPr>
          <a:xfrm>
            <a:off x="2081751" y="3808764"/>
            <a:ext cx="341851" cy="1255338"/>
          </a:xfrm>
          <a:prstGeom prst="leftBrace">
            <a:avLst>
              <a:gd name="adj1" fmla="val 36011"/>
              <a:gd name="adj2" fmla="val 50000"/>
            </a:avLst>
          </a:prstGeom>
          <a:noFill/>
          <a:ln w="28575">
            <a:solidFill>
              <a:srgbClr val="00A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28AB64A-7410-4C87-8E58-10BD8175B403}"/>
              </a:ext>
            </a:extLst>
          </p:cNvPr>
          <p:cNvSpPr txBox="1"/>
          <p:nvPr/>
        </p:nvSpPr>
        <p:spPr>
          <a:xfrm>
            <a:off x="2252677" y="3901974"/>
            <a:ext cx="6551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&gt;</a:t>
            </a:r>
            <a:r>
              <a:rPr lang="it-IT" sz="1600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Viene dato atto dei contributi pervenuti procedendo ad una loro classificazione in base alle richieste formulate.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133D442-CC4F-4EA8-9340-4CD21D0B764B}"/>
              </a:ext>
            </a:extLst>
          </p:cNvPr>
          <p:cNvSpPr txBox="1"/>
          <p:nvPr/>
        </p:nvSpPr>
        <p:spPr>
          <a:xfrm>
            <a:off x="2252677" y="4429011"/>
            <a:ext cx="6551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&gt;</a:t>
            </a:r>
            <a:r>
              <a:rPr lang="it-IT" sz="1600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Viene dato atto della successiva valutazione dei contributi nell’ambito delle attività di predisposizione  del POC.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9B1A9DE-D32A-465B-92B3-8570B7B64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9"/>
          <a:stretch/>
        </p:blipFill>
        <p:spPr>
          <a:xfrm>
            <a:off x="5879956" y="1086536"/>
            <a:ext cx="3066146" cy="54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F5DD7485-DAF1-4C3F-A996-F8C74067B125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-1" y="101982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F094268-DCD4-40C4-BE6B-8468E7D0BA4C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7A350A9-5D91-4376-A9A2-811005350935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90A20EC6-BD0E-4A03-9EB6-A5375291E682}"/>
              </a:ext>
            </a:extLst>
          </p:cNvPr>
          <p:cNvSpPr txBox="1">
            <a:spLocks/>
          </p:cNvSpPr>
          <p:nvPr/>
        </p:nvSpPr>
        <p:spPr>
          <a:xfrm>
            <a:off x="64907" y="296627"/>
            <a:ext cx="9014184" cy="5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 CONTENUTI DELL’AVVIO DEL PROCEDIMENTO DEL POC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DDF4E20-9C7E-47FB-8350-BA50D556B2C0}"/>
              </a:ext>
            </a:extLst>
          </p:cNvPr>
          <p:cNvCxnSpPr/>
          <p:nvPr/>
        </p:nvCxnSpPr>
        <p:spPr>
          <a:xfrm>
            <a:off x="0" y="795130"/>
            <a:ext cx="9144000" cy="0"/>
          </a:xfrm>
          <a:prstGeom prst="line">
            <a:avLst/>
          </a:pr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ottotitolo 2">
            <a:extLst>
              <a:ext uri="{FF2B5EF4-FFF2-40B4-BE49-F238E27FC236}">
                <a16:creationId xmlns:a16="http://schemas.microsoft.com/office/drawing/2014/main" id="{4EE83A41-149E-5162-544E-018BA2289B3F}"/>
              </a:ext>
            </a:extLst>
          </p:cNvPr>
          <p:cNvSpPr txBox="1">
            <a:spLocks/>
          </p:cNvSpPr>
          <p:nvPr/>
        </p:nvSpPr>
        <p:spPr>
          <a:xfrm>
            <a:off x="398619" y="1008320"/>
            <a:ext cx="3293993" cy="58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DELIBERA DI CONSIGLIO COMUNALE </a:t>
            </a:r>
          </a:p>
          <a:p>
            <a:r>
              <a:rPr lang="it-IT" sz="12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n. 59 del 13.11.2023.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0930E7-4721-A9A6-38FB-CE1CF59C9184}"/>
              </a:ext>
            </a:extLst>
          </p:cNvPr>
          <p:cNvSpPr txBox="1"/>
          <p:nvPr/>
        </p:nvSpPr>
        <p:spPr>
          <a:xfrm>
            <a:off x="1257254" y="1781217"/>
            <a:ext cx="279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&gt;</a:t>
            </a:r>
            <a:r>
              <a:rPr lang="it-IT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Avvio del Procedimento ai sensi dell’art. 17 della L.R. n. 65/2014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3C92CE-05A9-F8EA-C05D-FF0DD0B02103}"/>
              </a:ext>
            </a:extLst>
          </p:cNvPr>
          <p:cNvSpPr txBox="1"/>
          <p:nvPr/>
        </p:nvSpPr>
        <p:spPr>
          <a:xfrm>
            <a:off x="1285461" y="2341430"/>
            <a:ext cx="2483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&gt; </a:t>
            </a:r>
            <a:r>
              <a:rPr lang="it-IT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Avvio del processo di VALUTAZIONE AMBIENTALE  ai sensi della L.R. n.10/2010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5F6898A-7616-F520-26FF-B856A627CC41}"/>
              </a:ext>
            </a:extLst>
          </p:cNvPr>
          <p:cNvSpPr txBox="1"/>
          <p:nvPr/>
        </p:nvSpPr>
        <p:spPr>
          <a:xfrm>
            <a:off x="1308412" y="3048396"/>
            <a:ext cx="1980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&gt; </a:t>
            </a:r>
            <a:r>
              <a:rPr lang="it-IT" sz="12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Conformazione al PIT/PPR</a:t>
            </a:r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70D27FDE-9F97-3B22-D888-4FE0AD9B0C47}"/>
              </a:ext>
            </a:extLst>
          </p:cNvPr>
          <p:cNvSpPr txBox="1">
            <a:spLocks/>
          </p:cNvSpPr>
          <p:nvPr/>
        </p:nvSpPr>
        <p:spPr>
          <a:xfrm>
            <a:off x="4423577" y="1956742"/>
            <a:ext cx="3626718" cy="38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All.1</a:t>
            </a:r>
            <a:r>
              <a:rPr lang="it-IT" sz="1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 -RELAZIONE GENERALE</a:t>
            </a:r>
          </a:p>
        </p:txBody>
      </p:sp>
      <p:sp>
        <p:nvSpPr>
          <p:cNvPr id="14" name="Sottotitolo 2">
            <a:extLst>
              <a:ext uri="{FF2B5EF4-FFF2-40B4-BE49-F238E27FC236}">
                <a16:creationId xmlns:a16="http://schemas.microsoft.com/office/drawing/2014/main" id="{3737D12F-8B77-97D7-F41E-7DCBABE69860}"/>
              </a:ext>
            </a:extLst>
          </p:cNvPr>
          <p:cNvSpPr txBox="1">
            <a:spLocks/>
          </p:cNvSpPr>
          <p:nvPr/>
        </p:nvSpPr>
        <p:spPr>
          <a:xfrm>
            <a:off x="4423577" y="2225673"/>
            <a:ext cx="4256744" cy="38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All.1a </a:t>
            </a:r>
            <a:r>
              <a:rPr lang="it-IT" sz="1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– QUADRO CONOSCITIVO, METODOLOGIA DI ANALISI</a:t>
            </a:r>
          </a:p>
        </p:txBody>
      </p:sp>
      <p:sp>
        <p:nvSpPr>
          <p:cNvPr id="15" name="Sottotitolo 2">
            <a:extLst>
              <a:ext uri="{FF2B5EF4-FFF2-40B4-BE49-F238E27FC236}">
                <a16:creationId xmlns:a16="http://schemas.microsoft.com/office/drawing/2014/main" id="{A89F4307-033B-0864-69F1-804C2CD6BF01}"/>
              </a:ext>
            </a:extLst>
          </p:cNvPr>
          <p:cNvSpPr txBox="1">
            <a:spLocks/>
          </p:cNvSpPr>
          <p:nvPr/>
        </p:nvSpPr>
        <p:spPr>
          <a:xfrm>
            <a:off x="4423577" y="2661927"/>
            <a:ext cx="4428194" cy="38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All.1b </a:t>
            </a:r>
            <a:r>
              <a:rPr lang="it-IT" sz="1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– QUADRO CONOSCITIVO, ESTRATTI CARTOGRAFICI PSI</a:t>
            </a:r>
          </a:p>
        </p:txBody>
      </p:sp>
      <p:sp>
        <p:nvSpPr>
          <p:cNvPr id="17" name="Sottotitolo 2">
            <a:extLst>
              <a:ext uri="{FF2B5EF4-FFF2-40B4-BE49-F238E27FC236}">
                <a16:creationId xmlns:a16="http://schemas.microsoft.com/office/drawing/2014/main" id="{49E368A3-040F-8AE0-E896-982C0F05E072}"/>
              </a:ext>
            </a:extLst>
          </p:cNvPr>
          <p:cNvSpPr txBox="1">
            <a:spLocks/>
          </p:cNvSpPr>
          <p:nvPr/>
        </p:nvSpPr>
        <p:spPr>
          <a:xfrm>
            <a:off x="4423577" y="3107699"/>
            <a:ext cx="4428195" cy="387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All.2 </a:t>
            </a:r>
            <a:r>
              <a:rPr lang="it-IT" sz="1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– DOCUMENTO PRELIMINARE DI VAS</a:t>
            </a:r>
          </a:p>
        </p:txBody>
      </p:sp>
      <p:sp>
        <p:nvSpPr>
          <p:cNvPr id="18" name="Sottotitolo 2">
            <a:extLst>
              <a:ext uri="{FF2B5EF4-FFF2-40B4-BE49-F238E27FC236}">
                <a16:creationId xmlns:a16="http://schemas.microsoft.com/office/drawing/2014/main" id="{7673F79F-5422-DAAB-4A4C-318CF40E250E}"/>
              </a:ext>
            </a:extLst>
          </p:cNvPr>
          <p:cNvSpPr txBox="1">
            <a:spLocks/>
          </p:cNvSpPr>
          <p:nvPr/>
        </p:nvSpPr>
        <p:spPr>
          <a:xfrm>
            <a:off x="4423577" y="3384058"/>
            <a:ext cx="4256744" cy="722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All.3 </a:t>
            </a:r>
            <a:r>
              <a:rPr lang="it-IT" sz="12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– PROGRAMMA DI INFORMAZIONE E PARTECIPAZIONE</a:t>
            </a: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5F421329-FC12-75C4-8442-CC68AAF1258E}"/>
              </a:ext>
            </a:extLst>
          </p:cNvPr>
          <p:cNvSpPr/>
          <p:nvPr/>
        </p:nvSpPr>
        <p:spPr>
          <a:xfrm>
            <a:off x="3838885" y="1843418"/>
            <a:ext cx="516208" cy="2009302"/>
          </a:xfrm>
          <a:prstGeom prst="leftBrace">
            <a:avLst>
              <a:gd name="adj1" fmla="val 36011"/>
              <a:gd name="adj2" fmla="val 50507"/>
            </a:avLst>
          </a:prstGeom>
          <a:noFill/>
          <a:ln w="28575">
            <a:solidFill>
              <a:srgbClr val="00A6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619B732-40BE-43DB-93D7-EA926D81C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62" y="1755954"/>
            <a:ext cx="516208" cy="51843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894C3F2-970E-453D-9356-86170742F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62" y="2380449"/>
            <a:ext cx="528939" cy="50806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C033257-730C-47B8-8707-1E4AFACB0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62" y="3000518"/>
            <a:ext cx="574743" cy="601553"/>
          </a:xfrm>
          <a:prstGeom prst="rect">
            <a:avLst/>
          </a:prstGeom>
        </p:spPr>
      </p:pic>
      <p:graphicFrame>
        <p:nvGraphicFramePr>
          <p:cNvPr id="20" name="Diagramma 19">
            <a:extLst>
              <a:ext uri="{FF2B5EF4-FFF2-40B4-BE49-F238E27FC236}">
                <a16:creationId xmlns:a16="http://schemas.microsoft.com/office/drawing/2014/main" id="{BA3828C8-8B62-829B-ABCA-FA4569792F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595877"/>
              </p:ext>
            </p:extLst>
          </p:nvPr>
        </p:nvGraphicFramePr>
        <p:xfrm>
          <a:off x="131034" y="3848641"/>
          <a:ext cx="8845015" cy="259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Rettangolo 20">
            <a:extLst>
              <a:ext uri="{FF2B5EF4-FFF2-40B4-BE49-F238E27FC236}">
                <a16:creationId xmlns:a16="http://schemas.microsoft.com/office/drawing/2014/main" id="{6ADD8325-3877-71D3-B164-6B19D5893F9E}"/>
              </a:ext>
            </a:extLst>
          </p:cNvPr>
          <p:cNvSpPr/>
          <p:nvPr/>
        </p:nvSpPr>
        <p:spPr>
          <a:xfrm>
            <a:off x="1308412" y="4478694"/>
            <a:ext cx="128502" cy="129351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B4E26E93-7882-DCC6-AB1E-CC4FE999B3E1}"/>
              </a:ext>
            </a:extLst>
          </p:cNvPr>
          <p:cNvCxnSpPr/>
          <p:nvPr/>
        </p:nvCxnSpPr>
        <p:spPr>
          <a:xfrm>
            <a:off x="1390261" y="3602071"/>
            <a:ext cx="0" cy="6900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744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F5DD7485-DAF1-4C3F-A996-F8C74067B125}"/>
              </a:ext>
            </a:extLst>
          </p:cNvPr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0" y="103370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F094268-DCD4-40C4-BE6B-8468E7D0BA4C}"/>
              </a:ext>
            </a:extLst>
          </p:cNvPr>
          <p:cNvSpPr/>
          <p:nvPr/>
        </p:nvSpPr>
        <p:spPr>
          <a:xfrm>
            <a:off x="0" y="4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7A350A9-5D91-4376-A9A2-811005350935}"/>
              </a:ext>
            </a:extLst>
          </p:cNvPr>
          <p:cNvSpPr/>
          <p:nvPr/>
        </p:nvSpPr>
        <p:spPr>
          <a:xfrm>
            <a:off x="0" y="6553863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5DDF4E20-9C7E-47FB-8350-BA50D556B2C0}"/>
              </a:ext>
            </a:extLst>
          </p:cNvPr>
          <p:cNvCxnSpPr/>
          <p:nvPr/>
        </p:nvCxnSpPr>
        <p:spPr>
          <a:xfrm>
            <a:off x="0" y="795133"/>
            <a:ext cx="9144000" cy="0"/>
          </a:xfrm>
          <a:prstGeom prst="line">
            <a:avLst/>
          </a:prstGeom>
          <a:ln w="12700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ttotitolo 2">
            <a:extLst>
              <a:ext uri="{FF2B5EF4-FFF2-40B4-BE49-F238E27FC236}">
                <a16:creationId xmlns:a16="http://schemas.microsoft.com/office/drawing/2014/main" id="{90A20EC6-BD0E-4A03-9EB6-A5375291E682}"/>
              </a:ext>
            </a:extLst>
          </p:cNvPr>
          <p:cNvSpPr txBox="1">
            <a:spLocks/>
          </p:cNvSpPr>
          <p:nvPr/>
        </p:nvSpPr>
        <p:spPr>
          <a:xfrm>
            <a:off x="110615" y="308597"/>
            <a:ext cx="9299052" cy="691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LA RICOGNIZIONE E MAPPATURA DEI CONTRIBUTI PERVENUTI</a:t>
            </a:r>
          </a:p>
        </p:txBody>
      </p:sp>
      <p:sp>
        <p:nvSpPr>
          <p:cNvPr id="22" name="Pentagono 21"/>
          <p:cNvSpPr/>
          <p:nvPr/>
        </p:nvSpPr>
        <p:spPr>
          <a:xfrm>
            <a:off x="238808" y="3820052"/>
            <a:ext cx="2160000" cy="900000"/>
          </a:xfrm>
          <a:prstGeom prst="homePlate">
            <a:avLst/>
          </a:prstGeom>
          <a:noFill/>
          <a:ln w="190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231023" y="3807737"/>
            <a:ext cx="19224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it-IT" sz="1050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AVVISO PUBBLICO              </a:t>
            </a:r>
          </a:p>
          <a:p>
            <a:pPr lvl="0" algn="ctr">
              <a:lnSpc>
                <a:spcPct val="100000"/>
              </a:lnSpc>
            </a:pPr>
            <a:r>
              <a:rPr lang="it-IT" sz="1050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Piano Operativo Comunale   </a:t>
            </a:r>
          </a:p>
          <a:p>
            <a:pPr lvl="0" algn="ctr">
              <a:lnSpc>
                <a:spcPct val="100000"/>
              </a:lnSpc>
            </a:pPr>
            <a:r>
              <a:rPr lang="it-IT" sz="1050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D.G. n.5 del 12 gennaio 2023        Manifestazione di Interesse</a:t>
            </a:r>
          </a:p>
          <a:p>
            <a:pPr lvl="0" algn="ctr">
              <a:lnSpc>
                <a:spcPct val="100000"/>
              </a:lnSpc>
            </a:pPr>
            <a:r>
              <a:rPr lang="it-IT" sz="1200" b="1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000_MI </a:t>
            </a:r>
            <a:r>
              <a:rPr lang="it-IT" sz="1050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   </a:t>
            </a:r>
            <a:r>
              <a:rPr lang="it-IT" sz="1050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Arial Narrow" panose="020B0606020202030204" pitchFamily="34" charset="0"/>
              </a:rPr>
              <a:t>      </a:t>
            </a:r>
          </a:p>
        </p:txBody>
      </p:sp>
      <p:sp>
        <p:nvSpPr>
          <p:cNvPr id="25" name="Pentagono 24"/>
          <p:cNvSpPr/>
          <p:nvPr/>
        </p:nvSpPr>
        <p:spPr>
          <a:xfrm>
            <a:off x="231023" y="2827715"/>
            <a:ext cx="2160000" cy="900000"/>
          </a:xfrm>
          <a:prstGeom prst="homePlate">
            <a:avLst/>
          </a:prstGeom>
          <a:noFill/>
          <a:ln w="190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147892" y="2923329"/>
            <a:ext cx="21528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it-IT" sz="1050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OSSERVAZIONI AL PIANO STRUTTURALE INTERCOMUNALE </a:t>
            </a:r>
          </a:p>
          <a:p>
            <a:pPr lvl="0" algn="ctr">
              <a:lnSpc>
                <a:spcPct val="100000"/>
              </a:lnSpc>
            </a:pPr>
            <a:r>
              <a:rPr lang="it-IT" sz="1050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D.C. C. n.30 del 27 luglio 2022</a:t>
            </a:r>
          </a:p>
          <a:p>
            <a:pPr lvl="0" algn="ctr">
              <a:lnSpc>
                <a:spcPct val="100000"/>
              </a:lnSpc>
            </a:pPr>
            <a:r>
              <a:rPr lang="it-IT" sz="1200" b="1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000_PSI</a:t>
            </a:r>
          </a:p>
        </p:txBody>
      </p:sp>
      <p:sp>
        <p:nvSpPr>
          <p:cNvPr id="28" name="Pentagono 27"/>
          <p:cNvSpPr/>
          <p:nvPr/>
        </p:nvSpPr>
        <p:spPr>
          <a:xfrm>
            <a:off x="224291" y="4815360"/>
            <a:ext cx="2160000" cy="900000"/>
          </a:xfrm>
          <a:prstGeom prst="homePlate">
            <a:avLst/>
          </a:prstGeom>
          <a:noFill/>
          <a:ln w="190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10615" y="4812389"/>
            <a:ext cx="22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it-IT" sz="1050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AVVIO DI PROCEDIMENTO                            Piano Operativo Comunale   </a:t>
            </a:r>
          </a:p>
          <a:p>
            <a:pPr lvl="0" algn="ctr">
              <a:lnSpc>
                <a:spcPct val="100000"/>
              </a:lnSpc>
            </a:pPr>
            <a:r>
              <a:rPr lang="it-IT" sz="1050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D.C.C.  n.59 del 13 novembre 2023                               Contributi</a:t>
            </a:r>
          </a:p>
          <a:p>
            <a:pPr lvl="0" algn="ctr">
              <a:lnSpc>
                <a:spcPct val="100000"/>
              </a:lnSpc>
            </a:pPr>
            <a:r>
              <a:rPr lang="it-IT" sz="1200" b="1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000_AVP</a:t>
            </a:r>
          </a:p>
        </p:txBody>
      </p:sp>
      <p:sp>
        <p:nvSpPr>
          <p:cNvPr id="30" name="Pentagono 29"/>
          <p:cNvSpPr/>
          <p:nvPr/>
        </p:nvSpPr>
        <p:spPr>
          <a:xfrm>
            <a:off x="238808" y="1010777"/>
            <a:ext cx="2152800" cy="9000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006666"/>
                </a:solidFill>
              </a:ln>
              <a:solidFill>
                <a:srgbClr val="006666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24291" y="1105467"/>
            <a:ext cx="1922400" cy="7617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it-IT" sz="1050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RICHIESTE VARIANTI AL REGOLAMENTO URBANISTICO DAL 2017</a:t>
            </a:r>
          </a:p>
          <a:p>
            <a:pPr lvl="0" algn="ctr">
              <a:lnSpc>
                <a:spcPct val="100000"/>
              </a:lnSpc>
            </a:pPr>
            <a:r>
              <a:rPr lang="it-IT" sz="1200" b="1" dirty="0">
                <a:ln w="3175"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rPr>
              <a:t>000_RV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759744" y="1488813"/>
          <a:ext cx="1817594" cy="3845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7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809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6666"/>
                          </a:solidFill>
                          <a:latin typeface="Eras Medium ITC" panose="020B0602030504020804" pitchFamily="34" charset="0"/>
                        </a:rPr>
                        <a:t>TIPIZZAZIONE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050" b="1" dirty="0">
                          <a:latin typeface="Eras Light ITC" panose="020B0402030504020804" pitchFamily="34" charset="0"/>
                        </a:rPr>
                        <a:t>Modifiche al vigente RU </a:t>
                      </a:r>
                      <a:r>
                        <a:rPr lang="it-IT" sz="1050" dirty="0">
                          <a:latin typeface="Eras Light ITC" panose="020B0402030504020804" pitchFamily="34" charset="0"/>
                        </a:rPr>
                        <a:t>: destinazione urbanistica di zona e/o disciplina di zona-scheda norma</a:t>
                      </a:r>
                      <a:endParaRPr lang="it-IT" sz="1050" b="1" dirty="0">
                        <a:latin typeface="Eras Light ITC" panose="020B04020305040208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050" b="1" kern="1200" dirty="0">
                          <a:latin typeface="Eras Light ITC" panose="020B0402030504020804" pitchFamily="34" charset="0"/>
                        </a:rPr>
                        <a:t>Opere pubbliche</a:t>
                      </a:r>
                      <a:r>
                        <a:rPr lang="it-IT" sz="1050" kern="1200" dirty="0">
                          <a:latin typeface="Eras Light ITC" panose="020B0402030504020804" pitchFamily="34" charset="0"/>
                        </a:rPr>
                        <a:t>: infrastrutture per la mobilità sostenibile e spazi pubblici aggregativi</a:t>
                      </a:r>
                      <a:endParaRPr lang="it-IT" sz="1050" b="1" kern="1200" dirty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050" b="1" kern="1200" dirty="0">
                          <a:latin typeface="Eras Light ITC" panose="020B0402030504020804" pitchFamily="34" charset="0"/>
                        </a:rPr>
                        <a:t>INDIRIZZI GENERALI PER LA FORMAZIONE DEL POC </a:t>
                      </a:r>
                      <a:r>
                        <a:rPr lang="it-IT" sz="1050" kern="1200" dirty="0">
                          <a:latin typeface="Eras Light ITC" panose="020B0402030504020804" pitchFamily="34" charset="0"/>
                        </a:rPr>
                        <a:t>: verde pubblico, parchi, continuità ecologiche, permeabilità dei suoli. Mobilità sostenibile. Qualità paesaggistiche da tutelare</a:t>
                      </a:r>
                      <a:endParaRPr lang="it-IT" sz="1050" b="1" kern="1200" dirty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050" b="1" kern="1200" dirty="0">
                          <a:latin typeface="Eras Light ITC" panose="020B0402030504020804" pitchFamily="34" charset="0"/>
                        </a:rPr>
                        <a:t>Tutela di ambiti di valenza ecologico-ambientale</a:t>
                      </a:r>
                      <a:endParaRPr lang="it-IT" sz="1050" b="1" kern="1200" dirty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050" b="1" kern="1200" dirty="0">
                          <a:latin typeface="Eras Light ITC" panose="020B0402030504020804" pitchFamily="34" charset="0"/>
                        </a:rPr>
                        <a:t>Gestione rifiuti</a:t>
                      </a:r>
                      <a:endParaRPr lang="it-IT" sz="1050" b="1" kern="1200" dirty="0">
                        <a:solidFill>
                          <a:schemeClr val="dk1"/>
                        </a:solidFill>
                        <a:latin typeface="Eras Light ITC" panose="020B04020305040208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Diagramma 6"/>
          <p:cNvGraphicFramePr/>
          <p:nvPr/>
        </p:nvGraphicFramePr>
        <p:xfrm>
          <a:off x="3503424" y="1307284"/>
          <a:ext cx="6096000" cy="4583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6" name="Gruppo 25"/>
          <p:cNvGrpSpPr/>
          <p:nvPr/>
        </p:nvGrpSpPr>
        <p:grpSpPr>
          <a:xfrm>
            <a:off x="7300694" y="1053845"/>
            <a:ext cx="1481356" cy="470325"/>
            <a:chOff x="2340992" y="848409"/>
            <a:chExt cx="2520010" cy="298800"/>
          </a:xfrm>
        </p:grpSpPr>
        <p:sp>
          <p:nvSpPr>
            <p:cNvPr id="34" name="Rettangolo 33"/>
            <p:cNvSpPr/>
            <p:nvPr/>
          </p:nvSpPr>
          <p:spPr>
            <a:xfrm>
              <a:off x="2340992" y="848409"/>
              <a:ext cx="2520010" cy="298800"/>
            </a:xfrm>
            <a:prstGeom prst="rect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ttangolo 34"/>
            <p:cNvSpPr/>
            <p:nvPr/>
          </p:nvSpPr>
          <p:spPr>
            <a:xfrm>
              <a:off x="2340992" y="848409"/>
              <a:ext cx="2520010" cy="298800"/>
            </a:xfrm>
            <a:prstGeom prst="rect">
              <a:avLst/>
            </a:prstGeom>
            <a:ln w="19050">
              <a:solidFill>
                <a:srgbClr val="0066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kern="12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  <a:latin typeface="Eras Light ITC" panose="020B0402030504020804" pitchFamily="34" charset="0"/>
                </a:rPr>
                <a:t>RECUPERO PATRIMONIO ESISTENTE</a:t>
              </a:r>
              <a:endParaRPr lang="it-IT" sz="3200" kern="1200" dirty="0">
                <a:ln>
                  <a:solidFill>
                    <a:srgbClr val="006666"/>
                  </a:solidFill>
                </a:ln>
                <a:solidFill>
                  <a:srgbClr val="006666"/>
                </a:solidFill>
                <a:latin typeface="Eras Light ITC" panose="020B0402030504020804" pitchFamily="34" charset="0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2759744" y="1867214"/>
            <a:ext cx="1817594" cy="268573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uppo 22"/>
          <p:cNvGrpSpPr/>
          <p:nvPr/>
        </p:nvGrpSpPr>
        <p:grpSpPr>
          <a:xfrm>
            <a:off x="5372461" y="1053845"/>
            <a:ext cx="1481356" cy="470325"/>
            <a:chOff x="2340992" y="848409"/>
            <a:chExt cx="2520010" cy="298800"/>
          </a:xfrm>
        </p:grpSpPr>
        <p:sp>
          <p:nvSpPr>
            <p:cNvPr id="32" name="Rettangolo 31"/>
            <p:cNvSpPr/>
            <p:nvPr/>
          </p:nvSpPr>
          <p:spPr>
            <a:xfrm>
              <a:off x="2340992" y="848409"/>
              <a:ext cx="2520010" cy="298800"/>
            </a:xfrm>
            <a:prstGeom prst="rect">
              <a:avLst/>
            </a:prstGeom>
            <a:noFill/>
            <a:ln>
              <a:solidFill>
                <a:srgbClr val="0066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ttangolo 32"/>
            <p:cNvSpPr/>
            <p:nvPr/>
          </p:nvSpPr>
          <p:spPr>
            <a:xfrm>
              <a:off x="2340992" y="848409"/>
              <a:ext cx="2520010" cy="298800"/>
            </a:xfrm>
            <a:prstGeom prst="rect">
              <a:avLst/>
            </a:prstGeom>
            <a:ln w="19050">
              <a:solidFill>
                <a:srgbClr val="0066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dirty="0">
                  <a:ln>
                    <a:solidFill>
                      <a:srgbClr val="006666"/>
                    </a:solidFill>
                  </a:ln>
                  <a:solidFill>
                    <a:srgbClr val="006666"/>
                  </a:solidFill>
                  <a:latin typeface="Eras Light ITC" panose="020B0402030504020804" pitchFamily="34" charset="0"/>
                </a:rPr>
                <a:t>NUOVA  EDIFICAZIONE (art. 99 L.R.T. 65/2014)</a:t>
              </a:r>
            </a:p>
          </p:txBody>
        </p:sp>
      </p:grpSp>
      <p:cxnSp>
        <p:nvCxnSpPr>
          <p:cNvPr id="11" name="Connettore 2 10"/>
          <p:cNvCxnSpPr>
            <a:stCxn id="33" idx="2"/>
          </p:cNvCxnSpPr>
          <p:nvPr/>
        </p:nvCxnSpPr>
        <p:spPr>
          <a:xfrm>
            <a:off x="6113139" y="1524170"/>
            <a:ext cx="0" cy="638005"/>
          </a:xfrm>
          <a:prstGeom prst="straightConnector1">
            <a:avLst/>
          </a:prstGeom>
          <a:ln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35" idx="2"/>
          </p:cNvCxnSpPr>
          <p:nvPr/>
        </p:nvCxnSpPr>
        <p:spPr>
          <a:xfrm>
            <a:off x="8041372" y="1524170"/>
            <a:ext cx="0" cy="638005"/>
          </a:xfrm>
          <a:prstGeom prst="straightConnector1">
            <a:avLst/>
          </a:prstGeom>
          <a:ln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C9853EAA-B258-198D-FA13-B8DE90066EA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84433"/>
          <a:stretch/>
        </p:blipFill>
        <p:spPr>
          <a:xfrm>
            <a:off x="634482" y="6036742"/>
            <a:ext cx="8147568" cy="3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008F6-0FF3-3D80-969A-D8868A357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FE6BC37A-7A06-C88B-1E24-051C266F634E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-1" y="101982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ADF1058-15D1-6790-8753-3091E5F9A4AF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8FC537A-7F37-08F0-17B2-7601A0B7A35A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3BB32C85-5FFE-E815-D76D-2FA4BB143B88}"/>
              </a:ext>
            </a:extLst>
          </p:cNvPr>
          <p:cNvSpPr txBox="1">
            <a:spLocks/>
          </p:cNvSpPr>
          <p:nvPr/>
        </p:nvSpPr>
        <p:spPr>
          <a:xfrm>
            <a:off x="0" y="107552"/>
            <a:ext cx="9014184" cy="5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defRPr/>
            </a:pPr>
            <a:endParaRPr lang="it-IT" sz="1400" b="1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LA RICOGNIZIONE E MAPPATURA DEI CONTRIBUTI PERVENUTI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632025-2FF9-C64D-658A-645C07BE2EB4}"/>
              </a:ext>
            </a:extLst>
          </p:cNvPr>
          <p:cNvSpPr txBox="1"/>
          <p:nvPr/>
        </p:nvSpPr>
        <p:spPr>
          <a:xfrm>
            <a:off x="104773" y="1117535"/>
            <a:ext cx="5045724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UTOE 2 – ANDREA PISANO - BONANNO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0300E91-9A76-59BA-05D0-BB3B81309E84}"/>
              </a:ext>
            </a:extLst>
          </p:cNvPr>
          <p:cNvSpPr txBox="1"/>
          <p:nvPr/>
        </p:nvSpPr>
        <p:spPr>
          <a:xfrm>
            <a:off x="104773" y="4062337"/>
            <a:ext cx="5512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UTOE 5 – </a:t>
            </a:r>
            <a:r>
              <a:rPr lang="it-IT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CENTRO STORICO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B689572-FC5C-C8EC-4031-DBB35790F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55" y="1486868"/>
            <a:ext cx="8600688" cy="25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9CA8B-3FF0-63AC-D9D2-901901064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7022E87F-AC40-46E0-6A31-4D006D95A130}"/>
              </a:ext>
            </a:extLst>
          </p:cNvPr>
          <p:cNvPicPr/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-1" y="101982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9A652F9-2A9E-E245-7F9A-6154E41BE0DB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BFEA2F7-C221-05BE-6A63-7A95AF5FBDE7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91279C9B-C5C2-24DE-D587-46A6B759B8BC}"/>
              </a:ext>
            </a:extLst>
          </p:cNvPr>
          <p:cNvSpPr txBox="1">
            <a:spLocks/>
          </p:cNvSpPr>
          <p:nvPr/>
        </p:nvSpPr>
        <p:spPr>
          <a:xfrm>
            <a:off x="0" y="107552"/>
            <a:ext cx="9014184" cy="5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defRPr/>
            </a:pPr>
            <a:endParaRPr lang="it-IT" sz="1400" b="1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LA RICOGNIZIONE E MAPPATURA DEI CONTRIBUTI PERVENUTI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B309BD-2F5D-70A4-668C-C000D5CA45A4}"/>
              </a:ext>
            </a:extLst>
          </p:cNvPr>
          <p:cNvSpPr txBox="1"/>
          <p:nvPr/>
        </p:nvSpPr>
        <p:spPr>
          <a:xfrm>
            <a:off x="104773" y="1117535"/>
            <a:ext cx="5045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6666"/>
                </a:solidFill>
                <a:latin typeface="Arial Rounded MT Bold" panose="020F0704030504030204" pitchFamily="34" charset="0"/>
              </a:rPr>
              <a:t>UTOE 2 – ANDREA PISANO - BONANNO</a:t>
            </a:r>
            <a:endParaRPr lang="it-IT" sz="1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D7943B-0EF8-DCAC-F61B-1552BD9CD85E}"/>
              </a:ext>
            </a:extLst>
          </p:cNvPr>
          <p:cNvSpPr txBox="1"/>
          <p:nvPr/>
        </p:nvSpPr>
        <p:spPr>
          <a:xfrm>
            <a:off x="4571999" y="1117535"/>
            <a:ext cx="55122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6666"/>
                </a:solidFill>
                <a:latin typeface="Arial Rounded MT Bold" panose="020F0704030504030204" pitchFamily="34" charset="0"/>
              </a:rPr>
              <a:t>UTOE 5 – CENTRO STORICO</a:t>
            </a:r>
            <a:endParaRPr lang="it-IT" sz="12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2100D64-F0B4-8642-1832-C49A26F4E0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4" b="1568"/>
          <a:stretch/>
        </p:blipFill>
        <p:spPr>
          <a:xfrm>
            <a:off x="104773" y="1394534"/>
            <a:ext cx="4166261" cy="49724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/>
          <a:stretch/>
        </p:blipFill>
        <p:spPr>
          <a:xfrm>
            <a:off x="4571999" y="1394534"/>
            <a:ext cx="4077159" cy="4971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785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6BC74-785A-C208-0672-92BD962F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4144D8FA-3CBB-3C74-BC09-E163E4829DD6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-1" y="101982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F3FE9EE-348B-764F-1227-36D5233EC116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611228-0E9F-69FF-5BAA-B37DAB85092A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BB8E8922-21E4-D576-2455-50229CD9A235}"/>
              </a:ext>
            </a:extLst>
          </p:cNvPr>
          <p:cNvSpPr txBox="1">
            <a:spLocks/>
          </p:cNvSpPr>
          <p:nvPr/>
        </p:nvSpPr>
        <p:spPr>
          <a:xfrm>
            <a:off x="0" y="107552"/>
            <a:ext cx="9014184" cy="5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defRPr/>
            </a:pPr>
            <a:endParaRPr lang="it-IT" sz="1400" b="1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0A3804B9-46E5-12B6-E0D0-A3151F1A972E}"/>
              </a:ext>
            </a:extLst>
          </p:cNvPr>
          <p:cNvSpPr txBox="1">
            <a:spLocks/>
          </p:cNvSpPr>
          <p:nvPr/>
        </p:nvSpPr>
        <p:spPr>
          <a:xfrm>
            <a:off x="8838261" y="6236406"/>
            <a:ext cx="305739" cy="309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10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9" y="973803"/>
            <a:ext cx="5997576" cy="54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t="3937" r="5356" b="3098"/>
          <a:stretch/>
        </p:blipFill>
        <p:spPr>
          <a:xfrm>
            <a:off x="7059168" y="2837127"/>
            <a:ext cx="1545336" cy="16733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081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7AFE8-ACB6-55C3-0C29-119A259F8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754FC5F2-D144-EB79-0C11-00B68C62C46B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-1" y="101982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69B6467-0E7C-1714-9577-17B37517DAD3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25267E37-A6A7-DED2-54A4-883D398591C7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3E9DEE63-32B7-0949-79CB-178693A301A9}"/>
              </a:ext>
            </a:extLst>
          </p:cNvPr>
          <p:cNvSpPr txBox="1">
            <a:spLocks/>
          </p:cNvSpPr>
          <p:nvPr/>
        </p:nvSpPr>
        <p:spPr>
          <a:xfrm>
            <a:off x="0" y="107552"/>
            <a:ext cx="9014184" cy="5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defRPr/>
            </a:pPr>
            <a:endParaRPr lang="it-IT" sz="1400" b="1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I VINCOLI UTOE 2 e 5</a:t>
            </a:r>
          </a:p>
        </p:txBody>
      </p:sp>
      <p:sp>
        <p:nvSpPr>
          <p:cNvPr id="2" name="Sottotitolo 2">
            <a:extLst>
              <a:ext uri="{FF2B5EF4-FFF2-40B4-BE49-F238E27FC236}">
                <a16:creationId xmlns:a16="http://schemas.microsoft.com/office/drawing/2014/main" id="{F99356E5-6653-6190-234D-DA9C8C272870}"/>
              </a:ext>
            </a:extLst>
          </p:cNvPr>
          <p:cNvSpPr txBox="1">
            <a:spLocks/>
          </p:cNvSpPr>
          <p:nvPr/>
        </p:nvSpPr>
        <p:spPr>
          <a:xfrm>
            <a:off x="8838261" y="6236406"/>
            <a:ext cx="305739" cy="309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1000" b="1" dirty="0">
                <a:solidFill>
                  <a:srgbClr val="006666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973803"/>
            <a:ext cx="5915229" cy="54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015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6BC74-785A-C208-0672-92BD962F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a bandiera sulla torre | Pisa, Città, Bandiera">
            <a:extLst>
              <a:ext uri="{FF2B5EF4-FFF2-40B4-BE49-F238E27FC236}">
                <a16:creationId xmlns:a16="http://schemas.microsoft.com/office/drawing/2014/main" id="{4144D8FA-3CBB-3C74-BC09-E163E4829DD6}"/>
              </a:ext>
            </a:extLst>
          </p:cNvPr>
          <p:cNvPicPr/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2" b="1901"/>
          <a:stretch/>
        </p:blipFill>
        <p:spPr bwMode="auto">
          <a:xfrm>
            <a:off x="-1" y="101982"/>
            <a:ext cx="9144000" cy="6917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F3FE9EE-348B-764F-1227-36D5233EC116}"/>
              </a:ext>
            </a:extLst>
          </p:cNvPr>
          <p:cNvSpPr/>
          <p:nvPr/>
        </p:nvSpPr>
        <p:spPr>
          <a:xfrm>
            <a:off x="0" y="0"/>
            <a:ext cx="9144000" cy="103367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7611228-0E9F-69FF-5BAA-B37DAB85092A}"/>
              </a:ext>
            </a:extLst>
          </p:cNvPr>
          <p:cNvSpPr/>
          <p:nvPr/>
        </p:nvSpPr>
        <p:spPr>
          <a:xfrm>
            <a:off x="0" y="6553862"/>
            <a:ext cx="9144000" cy="312088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ottotitolo 2">
            <a:extLst>
              <a:ext uri="{FF2B5EF4-FFF2-40B4-BE49-F238E27FC236}">
                <a16:creationId xmlns:a16="http://schemas.microsoft.com/office/drawing/2014/main" id="{BB8E8922-21E4-D576-2455-50229CD9A235}"/>
              </a:ext>
            </a:extLst>
          </p:cNvPr>
          <p:cNvSpPr txBox="1">
            <a:spLocks/>
          </p:cNvSpPr>
          <p:nvPr/>
        </p:nvSpPr>
        <p:spPr>
          <a:xfrm>
            <a:off x="0" y="107552"/>
            <a:ext cx="9014184" cy="588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spcBef>
                <a:spcPts val="0"/>
              </a:spcBef>
              <a:defRPr/>
            </a:pPr>
            <a:endParaRPr lang="it-IT" sz="1400" b="1" dirty="0">
              <a:solidFill>
                <a:srgbClr val="006666"/>
              </a:solidFill>
              <a:latin typeface="Arial Rounded MT Bold" panose="020F0704030504030204" pitchFamily="34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it-IT" sz="1400" b="1" dirty="0">
                <a:solidFill>
                  <a:srgbClr val="006666"/>
                </a:solidFill>
                <a:latin typeface="Arial Rounded MT Bold" panose="020F0704030504030204" pitchFamily="34" charset="0"/>
              </a:rPr>
              <a:t>ANALISI POPOLAZIONE RESIDENTE – UTOE 2 e UTOE 5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515427"/>
              </p:ext>
            </p:extLst>
          </p:nvPr>
        </p:nvGraphicFramePr>
        <p:xfrm>
          <a:off x="0" y="793745"/>
          <a:ext cx="4572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9533"/>
              </p:ext>
            </p:extLst>
          </p:nvPr>
        </p:nvGraphicFramePr>
        <p:xfrm>
          <a:off x="5286373" y="1287115"/>
          <a:ext cx="3162300" cy="17145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UTOE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Fasce di età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1 a 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21 a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41 a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61 a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81 a 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 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034229"/>
              </p:ext>
            </p:extLst>
          </p:nvPr>
        </p:nvGraphicFramePr>
        <p:xfrm>
          <a:off x="4581523" y="3493862"/>
          <a:ext cx="4572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42492"/>
              </p:ext>
            </p:extLst>
          </p:nvPr>
        </p:nvGraphicFramePr>
        <p:xfrm>
          <a:off x="709612" y="4166612"/>
          <a:ext cx="3162300" cy="1714500"/>
        </p:xfrm>
        <a:graphic>
          <a:graphicData uri="http://schemas.openxmlformats.org/drawingml/2006/table">
            <a:tbl>
              <a:tblPr/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UTOE 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Fasce di età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1 a 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21 a 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41 a 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61 a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 81 a 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 of range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Somma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097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3366</TotalTime>
  <Words>1174</Words>
  <Application>Microsoft Office PowerPoint</Application>
  <PresentationFormat>Presentazione su schermo (4:3)</PresentationFormat>
  <Paragraphs>186</Paragraphs>
  <Slides>19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Arial Rounded MT Bold</vt:lpstr>
      <vt:lpstr>Calibri</vt:lpstr>
      <vt:lpstr>Calibri Light</vt:lpstr>
      <vt:lpstr>Eras Light ITC</vt:lpstr>
      <vt:lpstr>Eras Medium ITC</vt:lpstr>
      <vt:lpstr>Tema di Office</vt:lpstr>
      <vt:lpstr> PIANO OPERATIVO COMUNALE (P.O.C.) L’AMMINISTRAZIONE INCONTRA I CITTADINI  Centro Storico ‘Tramontana’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Sandro Ciabatti</dc:creator>
  <cp:lastModifiedBy>Valeria Pagni</cp:lastModifiedBy>
  <cp:revision>123</cp:revision>
  <cp:lastPrinted>2024-02-06T13:42:05Z</cp:lastPrinted>
  <dcterms:created xsi:type="dcterms:W3CDTF">2024-01-11T11:07:09Z</dcterms:created>
  <dcterms:modified xsi:type="dcterms:W3CDTF">2024-03-07T13:41:01Z</dcterms:modified>
</cp:coreProperties>
</file>