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23" r:id="rId3"/>
    <p:sldId id="336" r:id="rId4"/>
    <p:sldId id="324" r:id="rId5"/>
    <p:sldId id="335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2EB775-3F0D-4A85-BB7D-C35517599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6FEE38-BBA1-4AF0-853F-95B3A1596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8554E5-0384-4BDD-9F49-3AEC6DA0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CC7C25-3746-4678-806E-8C2C45A4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F9E981-4C7A-43B8-BB33-6DF5AB72E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95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CFF4F5-DA51-4DF5-BA77-27FEADF8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0D4EFF-9B18-4E3E-90E9-9F07A7577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C8040B-71DB-4E29-AFB3-9B900C012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603387-390F-4F1F-A000-8ADE7146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23B65-C72F-4F01-AC2B-D3105DAC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01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F8A2D4-BF29-4A72-8A8F-11F593C293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6D9568-391B-4922-A182-0B0A6867E5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820009-5991-4FF9-8B0D-757DDAC69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CCF210-CFA4-4351-A65B-24705E9E4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9A5216-271F-491F-9D40-13791998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58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99DD2-92E3-49EC-9399-882F3EDCF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E931C6-4626-4C4A-856C-E0D32B204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AB2BE5-EBE0-4B33-9AF7-DD9B1236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71F486-DE1E-4E2E-85B4-128767AEC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73B1A2-5B1E-4130-B242-AEA88D25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49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3C266E-539F-4118-A69E-F753C49C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5A6502B-CB14-40A5-8E2A-6F59A4CF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30BCD8-0D3A-4DB8-86BE-3D6BA82FE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472CDC-60C8-4B46-99B9-E9906832B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BDB012-1453-4FC9-923A-F1134BC78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0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C19C0-BCFE-4F54-9104-66739F19F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0ACDDE-E2EE-4BE2-9415-74098E5336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EE0BE38-C71A-4417-AA04-883257B36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DF623AA-E7FD-48DA-A2B3-325DB5C99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DDB86B-0D1C-4D12-A89C-A1516376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7749DF-2F6F-4604-A1ED-E58AD354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1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506C2-9119-4FB6-8AAC-77AAA63C3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8E05F6-7398-456D-B842-8B417B604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B7D3DE-5581-4F11-B4A2-115802652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BF9435F-3AAB-460D-B1CF-979917A01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E5CCC76-71CE-42A4-9E63-0C79F9AE42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D496CD2-D2DC-465E-B425-DFEB43411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E578490-C7EB-455E-AFD5-5BB27A34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06FF921-1120-49CB-A001-1F029130D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8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6E0434-FC21-4076-8662-1506AE326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2BA8ED-20D8-4077-BE88-0E52CE89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83649B9-BD1E-4E82-AC9A-0B21ECF0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B9DAF8-A0DE-4DC4-B96B-A8B9DE45F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475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78AC3AE-04C5-404F-8D21-5B4F96BA7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5A17D50-2B82-4D09-A8FA-98B6A47D7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3EC8C5-7BBD-48E8-9A0E-2E539B01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61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2783EB-AB76-442A-9201-A4051C94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5CC47-7E1B-423F-AF2D-EA3FD3751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B4269B-7307-43DC-B5CD-5C6587704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2EB05B-7677-4956-BE0B-2E1F602F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7DCD74-C204-4ABD-B182-FD7B2FFC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E482F8-F373-45FC-A1EE-8D57A22D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32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7DD428-812F-4971-B31D-6FA483D8B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738D309-B432-44D3-B662-FE66FBBDA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71721A-3872-4B0A-A741-C1C26F56D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822A1BD-ECAF-49F9-A8D3-226FFA52B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D833C1-9151-4CCA-AA69-50F5900E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1B83E44-0A25-4150-9E9B-EEC1601C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181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E128D7B-8147-4005-B0DB-CA065B7EE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0FAC3D-6668-439B-8377-6941B87BB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DBD6A0-CFA8-4B71-858F-014BF01FB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E3BC2-49AE-4C73-BEA8-0EAACC0B9798}" type="datetimeFigureOut">
              <a:rPr lang="it-IT" smtClean="0"/>
              <a:t>10/03/2023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8FBAA9-ADB7-443C-9A23-3128145FD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90DBC4-790E-463D-8193-C71520F78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D876D-31E2-493D-B9C3-0F6F54B335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884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omune.pisa@postacert.toscana.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une.pisa.it/it/ufficio/piano-di-recupero-ex-caserma-artal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arantedellacomunicazione@comune.pisa.i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101ADB-E9A8-4A0E-94EB-1166B7E21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238" y="1452122"/>
            <a:ext cx="10176932" cy="1626170"/>
          </a:xfrm>
        </p:spPr>
        <p:txBody>
          <a:bodyPr>
            <a:normAutofit fontScale="90000"/>
          </a:bodyPr>
          <a:lstStyle/>
          <a:p>
            <a:pPr marL="36000" algn="ctr"/>
            <a:br>
              <a:rPr lang="it-IT" sz="1600" dirty="0">
                <a:latin typeface="Arial Narrow" panose="020B0606020202030204" pitchFamily="34" charset="0"/>
              </a:rPr>
            </a:br>
            <a:r>
              <a:rPr lang="it-IT" sz="1800" dirty="0">
                <a:solidFill>
                  <a:srgbClr val="006666"/>
                </a:solidFill>
                <a:latin typeface="Arial Narrow" panose="020B0606020202030204" pitchFamily="34" charset="0"/>
              </a:rPr>
              <a:t>INCONTRO CON LA CITTADINANZA</a:t>
            </a:r>
            <a:br>
              <a:rPr lang="it-IT" sz="1800" dirty="0">
                <a:latin typeface="Arial Narrow" panose="020B0606020202030204" pitchFamily="34" charset="0"/>
              </a:rPr>
            </a:br>
            <a:br>
              <a:rPr lang="it-IT" sz="1600" dirty="0">
                <a:latin typeface="Arial Narrow" panose="020B0606020202030204" pitchFamily="34" charset="0"/>
              </a:rPr>
            </a:br>
            <a: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Lunedì 13 Marzo 2023</a:t>
            </a:r>
            <a:b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ore 17,00</a:t>
            </a:r>
            <a:b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presso </a:t>
            </a:r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  </a:t>
            </a:r>
            <a: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Aula Magna del Polo Didattico Carmignani di Piazza dei Cavalieri</a:t>
            </a:r>
            <a:b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br>
              <a:rPr lang="it-IT" sz="18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it-IT" sz="18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FBBB04-5C93-4658-8250-56CF1366F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828" y="922723"/>
            <a:ext cx="11469216" cy="378956"/>
          </a:xfrm>
          <a:prstGeom prst="homePlate">
            <a:avLst/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ctr">
              <a:buNone/>
            </a:pPr>
            <a:r>
              <a:rPr lang="it-IT" sz="1600" dirty="0">
                <a:latin typeface="Arial Narrow" panose="020B0606020202030204" pitchFamily="34" charset="0"/>
              </a:rPr>
              <a:t>Percorso di informazione e partecipazione</a:t>
            </a:r>
            <a:endParaRPr lang="it-IT" sz="1600" dirty="0">
              <a:solidFill>
                <a:schemeClr val="tx1"/>
              </a:solidFill>
            </a:endParaRPr>
          </a:p>
        </p:txBody>
      </p:sp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6797A8A0-B0EC-42DE-A920-0B21ADD15CF9}"/>
              </a:ext>
            </a:extLst>
          </p:cNvPr>
          <p:cNvSpPr/>
          <p:nvPr/>
        </p:nvSpPr>
        <p:spPr>
          <a:xfrm>
            <a:off x="634828" y="67065"/>
            <a:ext cx="11557171" cy="679580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Attività di Informazione e Partecipazione </a:t>
            </a:r>
          </a:p>
          <a:p>
            <a:pPr algn="ctr"/>
            <a:r>
              <a:rPr lang="it-IT" sz="1200" dirty="0">
                <a:solidFill>
                  <a:schemeClr val="tx1"/>
                </a:solidFill>
              </a:rPr>
              <a:t>Legge Regionale Toscana n. 65/2014    Legge Regionale Toscana n. 10/2010</a:t>
            </a:r>
          </a:p>
          <a:p>
            <a:pPr algn="ctr"/>
            <a:r>
              <a:rPr lang="it-IT" sz="1200" dirty="0">
                <a:solidFill>
                  <a:schemeClr val="tx1"/>
                </a:solidFill>
              </a:rPr>
              <a:t>Fase di AVVIO DEL PROCEDIMENTO </a:t>
            </a:r>
          </a:p>
          <a:p>
            <a:pPr algn="just"/>
            <a:endParaRPr lang="it-IT" dirty="0"/>
          </a:p>
          <a:p>
            <a:pPr algn="ctr"/>
            <a:endParaRPr lang="it-IT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AB9582B-F9C5-4DF7-BE8E-500067BCA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5" y="9758"/>
            <a:ext cx="510893" cy="6792621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vert270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PIANO  DI RECUPERO EX CASERMA VITO ARTALE</a:t>
            </a:r>
          </a:p>
        </p:txBody>
      </p:sp>
      <p:pic>
        <p:nvPicPr>
          <p:cNvPr id="7" name="Picture 4" descr="Risultati immagini per logo comune di pisa">
            <a:extLst>
              <a:ext uri="{FF2B5EF4-FFF2-40B4-BE49-F238E27FC236}">
                <a16:creationId xmlns:a16="http://schemas.microsoft.com/office/drawing/2014/main" id="{8D647598-A8FF-4C17-BA4A-92C2A0899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302" y="63493"/>
            <a:ext cx="388935" cy="47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itolo 1">
            <a:extLst>
              <a:ext uri="{FF2B5EF4-FFF2-40B4-BE49-F238E27FC236}">
                <a16:creationId xmlns:a16="http://schemas.microsoft.com/office/drawing/2014/main" id="{19727579-8E2C-4A51-A9BB-CFD332B10AD7}"/>
              </a:ext>
            </a:extLst>
          </p:cNvPr>
          <p:cNvSpPr txBox="1">
            <a:spLocks/>
          </p:cNvSpPr>
          <p:nvPr/>
        </p:nvSpPr>
        <p:spPr>
          <a:xfrm>
            <a:off x="2358828" y="3950459"/>
            <a:ext cx="2745654" cy="1294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/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PROGRAMMA:</a:t>
            </a:r>
          </a:p>
          <a:p>
            <a:pPr marL="36000"/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 1.La Partecipazione nella formazione degli atti di Governo  del Territorio </a:t>
            </a:r>
          </a:p>
          <a:p>
            <a:pPr marL="36000"/>
            <a:endParaRPr lang="it-IT" sz="1200" dirty="0"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2.Le procedure di formazione del Piano </a:t>
            </a:r>
          </a:p>
          <a:p>
            <a:pPr marL="36000"/>
            <a:endParaRPr lang="it-IT" sz="1200" dirty="0"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3. Ipotesi progettuale</a:t>
            </a:r>
          </a:p>
          <a:p>
            <a:pPr marL="36000"/>
            <a:br>
              <a:rPr lang="it-IT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it-IT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7331F7CD-9642-4CC1-B078-3B2F896CD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932" y="4076105"/>
            <a:ext cx="228245" cy="228245"/>
          </a:xfrm>
          <a:prstGeom prst="rect">
            <a:avLst/>
          </a:prstGeom>
        </p:spPr>
      </p:pic>
      <p:sp>
        <p:nvSpPr>
          <p:cNvPr id="16" name="Titolo 1">
            <a:extLst>
              <a:ext uri="{FF2B5EF4-FFF2-40B4-BE49-F238E27FC236}">
                <a16:creationId xmlns:a16="http://schemas.microsoft.com/office/drawing/2014/main" id="{B0792B12-FA3A-4146-B489-AC04A2705E91}"/>
              </a:ext>
            </a:extLst>
          </p:cNvPr>
          <p:cNvSpPr txBox="1">
            <a:spLocks/>
          </p:cNvSpPr>
          <p:nvPr/>
        </p:nvSpPr>
        <p:spPr>
          <a:xfrm>
            <a:off x="2301290" y="4913555"/>
            <a:ext cx="406060" cy="4460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/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                </a:t>
            </a:r>
            <a:br>
              <a:rPr lang="it-IT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it-IT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9DFEA129-7931-471F-94FC-D5C06234AF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924" y="4518387"/>
            <a:ext cx="228245" cy="228245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2414D7E5-8106-4ED8-ACC2-2B10CC594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693" y="4851822"/>
            <a:ext cx="228245" cy="228245"/>
          </a:xfrm>
          <a:prstGeom prst="rect">
            <a:avLst/>
          </a:prstGeom>
        </p:spPr>
      </p:pic>
      <p:sp>
        <p:nvSpPr>
          <p:cNvPr id="19" name="Rettangolo 18">
            <a:extLst>
              <a:ext uri="{FF2B5EF4-FFF2-40B4-BE49-F238E27FC236}">
                <a16:creationId xmlns:a16="http://schemas.microsoft.com/office/drawing/2014/main" id="{0033A0C4-9E28-4B26-B98E-00B5E04989F7}"/>
              </a:ext>
            </a:extLst>
          </p:cNvPr>
          <p:cNvSpPr/>
          <p:nvPr/>
        </p:nvSpPr>
        <p:spPr>
          <a:xfrm rot="10800000" flipV="1">
            <a:off x="6156744" y="3659972"/>
            <a:ext cx="180676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PARTECIPANO:</a:t>
            </a:r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A17ED6CA-36A0-4522-8565-8C883F9569B5}"/>
              </a:ext>
            </a:extLst>
          </p:cNvPr>
          <p:cNvSpPr txBox="1">
            <a:spLocks/>
          </p:cNvSpPr>
          <p:nvPr/>
        </p:nvSpPr>
        <p:spPr>
          <a:xfrm>
            <a:off x="6129052" y="4026263"/>
            <a:ext cx="3887309" cy="12942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/>
            <a:endParaRPr lang="it-IT" sz="1400" dirty="0">
              <a:solidFill>
                <a:schemeClr val="tx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 1.Responsabile del procedimento </a:t>
            </a:r>
          </a:p>
          <a:p>
            <a:pPr marL="36000"/>
            <a:endParaRPr lang="it-IT" sz="1200" dirty="0"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 2.I soggetti proponenti</a:t>
            </a:r>
          </a:p>
          <a:p>
            <a:pPr marL="36000"/>
            <a:endParaRPr lang="it-IT" sz="1200" dirty="0"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 3. Amministratori Locali </a:t>
            </a:r>
          </a:p>
          <a:p>
            <a:pPr marL="36000"/>
            <a:endParaRPr lang="it-IT" sz="1200" dirty="0">
              <a:latin typeface="Arial Narrow" panose="020B0606020202030204" pitchFamily="34" charset="0"/>
            </a:endParaRPr>
          </a:p>
          <a:p>
            <a:pPr marL="36000"/>
            <a:r>
              <a:rPr lang="it-IT" sz="1200" dirty="0">
                <a:latin typeface="Arial Narrow" panose="020B0606020202030204" pitchFamily="34" charset="0"/>
              </a:rPr>
              <a:t> 4. Garante dell’ Informazione e Partecipazione </a:t>
            </a:r>
          </a:p>
          <a:p>
            <a:pPr marL="36000"/>
            <a:br>
              <a:rPr lang="it-IT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endParaRPr lang="it-IT" sz="1400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C8F6FA29-E4BF-4F60-A341-26FC4261D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952" y="4993652"/>
            <a:ext cx="200100" cy="200100"/>
          </a:xfrm>
          <a:prstGeom prst="rect">
            <a:avLst/>
          </a:prstGeom>
        </p:spPr>
      </p:pic>
      <p:sp>
        <p:nvSpPr>
          <p:cNvPr id="28" name="Segnaposto contenuto 3">
            <a:extLst>
              <a:ext uri="{FF2B5EF4-FFF2-40B4-BE49-F238E27FC236}">
                <a16:creationId xmlns:a16="http://schemas.microsoft.com/office/drawing/2014/main" id="{97E0E9D7-D946-42F7-863A-348C03FDECDF}"/>
              </a:ext>
            </a:extLst>
          </p:cNvPr>
          <p:cNvSpPr txBox="1">
            <a:spLocks/>
          </p:cNvSpPr>
          <p:nvPr/>
        </p:nvSpPr>
        <p:spPr>
          <a:xfrm>
            <a:off x="634829" y="3176335"/>
            <a:ext cx="11244420" cy="378956"/>
          </a:xfrm>
          <a:prstGeom prst="homePlate">
            <a:avLst/>
          </a:pr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1600" i="1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 panose="03010101010101010101" pitchFamily="66" charset="0"/>
              </a:rPr>
              <a:t>CONFRONTO PARTECIPATIVO </a:t>
            </a:r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id="{905F2A3E-48CB-434F-8725-C0127AE31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499" y="4638686"/>
            <a:ext cx="228245" cy="228245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52993CDC-EA38-4202-A81E-4FF8EF20F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499" y="4304350"/>
            <a:ext cx="228245" cy="228245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id="{3FC59726-57AF-4A46-AA00-ED94891744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879" y="3978062"/>
            <a:ext cx="228245" cy="22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9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pentagono 11">
            <a:extLst>
              <a:ext uri="{FF2B5EF4-FFF2-40B4-BE49-F238E27FC236}">
                <a16:creationId xmlns:a16="http://schemas.microsoft.com/office/drawing/2014/main" id="{9A0B5415-CED0-4525-A591-73560DB13164}"/>
              </a:ext>
            </a:extLst>
          </p:cNvPr>
          <p:cNvSpPr/>
          <p:nvPr/>
        </p:nvSpPr>
        <p:spPr>
          <a:xfrm>
            <a:off x="532506" y="160051"/>
            <a:ext cx="11279538" cy="692204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Picture 4" descr="Risultati immagini per logo comune di pisa">
            <a:extLst>
              <a:ext uri="{FF2B5EF4-FFF2-40B4-BE49-F238E27FC236}">
                <a16:creationId xmlns:a16="http://schemas.microsoft.com/office/drawing/2014/main" id="{B7A1FFD9-1DE0-4486-BF8C-E9090C046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31" y="160051"/>
            <a:ext cx="388935" cy="47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0BAD8C5-ED37-4789-837D-1B66FAFD4C42}"/>
              </a:ext>
            </a:extLst>
          </p:cNvPr>
          <p:cNvCxnSpPr>
            <a:cxnSpLocks/>
          </p:cNvCxnSpPr>
          <p:nvPr/>
        </p:nvCxnSpPr>
        <p:spPr>
          <a:xfrm>
            <a:off x="598847" y="60655"/>
            <a:ext cx="8303791" cy="0"/>
          </a:xfrm>
          <a:prstGeom prst="line">
            <a:avLst/>
          </a:prstGeom>
          <a:ln w="28575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6">
            <a:extLst>
              <a:ext uri="{FF2B5EF4-FFF2-40B4-BE49-F238E27FC236}">
                <a16:creationId xmlns:a16="http://schemas.microsoft.com/office/drawing/2014/main" id="{477C208B-DB02-4E0A-8C41-DEFD72BC0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931" y="139588"/>
            <a:ext cx="10494138" cy="66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Attività di Informazione e Partecipazione </a:t>
            </a:r>
          </a:p>
          <a:p>
            <a:pPr algn="ctr"/>
            <a:r>
              <a:rPr lang="it-IT" sz="1200" dirty="0">
                <a:solidFill>
                  <a:schemeClr val="tx1"/>
                </a:solidFill>
              </a:rPr>
              <a:t>Legge Regionale Toscana n. 65/2014    Legge Regionale Toscana n. 10/2010</a:t>
            </a:r>
          </a:p>
          <a:p>
            <a:pPr algn="ctr"/>
            <a:r>
              <a:rPr lang="it-IT" sz="1200" dirty="0">
                <a:solidFill>
                  <a:schemeClr val="tx1"/>
                </a:solidFill>
              </a:rPr>
              <a:t>Fase di AVVIO DEL PROCEDIMENTO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A2B27F4-4E4C-4257-A77D-5DCD96F8CCAF}"/>
              </a:ext>
            </a:extLst>
          </p:cNvPr>
          <p:cNvSpPr/>
          <p:nvPr/>
        </p:nvSpPr>
        <p:spPr>
          <a:xfrm>
            <a:off x="3304308" y="796137"/>
            <a:ext cx="66200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kern="1400" dirty="0">
                <a:solidFill>
                  <a:schemeClr val="bg1"/>
                </a:solidFill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F8B7123-8933-4F74-94F6-8B3CDB76B62B}"/>
              </a:ext>
            </a:extLst>
          </p:cNvPr>
          <p:cNvSpPr/>
          <p:nvPr/>
        </p:nvSpPr>
        <p:spPr>
          <a:xfrm>
            <a:off x="3304308" y="1735785"/>
            <a:ext cx="678402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ctr"/>
            <a:r>
              <a:rPr lang="it-IT" altLang="it-IT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INFORMAZIONE E PARTECIPAZIONE</a:t>
            </a:r>
          </a:p>
          <a:p>
            <a:pPr marL="265113" indent="-265113" algn="ctr"/>
            <a:r>
              <a:rPr lang="it-IT" altLang="it-I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Art. 8, 17 e 36 L.R. 65/2014 e s.m.i.</a:t>
            </a:r>
          </a:p>
          <a:p>
            <a:pPr marL="265113" indent="-265113" algn="ctr"/>
            <a:endParaRPr lang="it-IT" altLang="it-IT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1946"/>
              </p:ext>
            </p:extLst>
          </p:nvPr>
        </p:nvGraphicFramePr>
        <p:xfrm>
          <a:off x="532506" y="1301576"/>
          <a:ext cx="11338457" cy="48231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22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57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2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Perché dell’incontro</a:t>
                      </a:r>
                    </a:p>
                    <a:p>
                      <a:endParaRPr lang="it-IT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 piani attuativi comunque denominati sono strumenti di pianificazione urbanistica quindi atti </a:t>
                      </a:r>
                      <a:r>
                        <a:rPr lang="it-IT" sz="1600" b="0" kern="1200" dirty="0" err="1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atti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di governo del territorio. Generalmente a questi , se conformi al </a:t>
                      </a:r>
                      <a:r>
                        <a:rPr lang="it-IT" sz="1600" b="0" kern="1200" dirty="0" err="1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r.u.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non si applica l’attività di partecipazione  prevista dalla normativa regionale salvo in caso in cui gli stessi siano  soggetti a procedura VAS, come in questo caso. Pertanto i soggetti pubblici e privati, nonché i cittadini singoli o associati,  partecipano alla formazione anche di questi strumenti nei modi previsti dalla legge di riferimento.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Arial Narrow" panose="020B0606020202030204" pitchFamily="34" charset="0"/>
                        </a:rPr>
                        <a:t>Finalità dell’incontro</a:t>
                      </a:r>
                    </a:p>
                    <a:p>
                      <a:endParaRPr lang="it-IT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Illustrare i contenuti che un piano deve soddisfare, partendo da un ipotesi di base,  al fine di garantire una partecipazione effettiva.</a:t>
                      </a:r>
                    </a:p>
                    <a:p>
                      <a:endParaRPr lang="it-IT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866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 Narrow" panose="020B0606020202030204" pitchFamily="34" charset="0"/>
                        </a:rPr>
                        <a:t>Come partecipare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Tramite contributi scritti, elaborati anche sul modello redatto dall’amministrazione, da presentare: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durante l’incontro pubblico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presso all’URP ( piazza XX Settembre-Pisa) negli orari di apertura  cui al link https://www.comune.pisa.it/it/ufficio/urp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pec: 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  <a:hlinkClick r:id="rId3"/>
                        </a:rPr>
                        <a:t>comune.pisa@postacert.toscana.it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indicando nell’oggetto «Direz-10.contributo Piano Recupero ex Caserma Artale»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oppure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 </a:t>
                      </a:r>
                      <a:r>
                        <a:rPr lang="it-IT" sz="1600" b="0" kern="1200" dirty="0" err="1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spid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accedendo al link https://www.comune.pisa.it/it/pagina/servizi-online-e-smart-del-comune-di-pisa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Sezione urbanistica            </a:t>
                      </a:r>
                      <a:r>
                        <a:rPr lang="it-IT" sz="1600" b="0" kern="1200" dirty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Modulo contributo piano di recupero ex caserma Artale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2">
            <a:extLst>
              <a:ext uri="{FF2B5EF4-FFF2-40B4-BE49-F238E27FC236}">
                <a16:creationId xmlns:a16="http://schemas.microsoft.com/office/drawing/2014/main" id="{61AF6B17-E407-45C7-8B81-93431A16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5" y="9758"/>
            <a:ext cx="510893" cy="6792621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vert270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PIANO  DI RECUPERO EX CASERMA VITO ARTALE</a:t>
            </a:r>
          </a:p>
        </p:txBody>
      </p:sp>
      <p:sp>
        <p:nvSpPr>
          <p:cNvPr id="16" name="Segnaposto contenuto 3">
            <a:extLst>
              <a:ext uri="{FF2B5EF4-FFF2-40B4-BE49-F238E27FC236}">
                <a16:creationId xmlns:a16="http://schemas.microsoft.com/office/drawing/2014/main" id="{5B4BCA35-73B0-464F-8254-F2653C96C0FB}"/>
              </a:ext>
            </a:extLst>
          </p:cNvPr>
          <p:cNvSpPr txBox="1">
            <a:spLocks/>
          </p:cNvSpPr>
          <p:nvPr/>
        </p:nvSpPr>
        <p:spPr>
          <a:xfrm>
            <a:off x="598847" y="922723"/>
            <a:ext cx="11338457" cy="378956"/>
          </a:xfrm>
          <a:prstGeom prst="homePlate">
            <a:avLst/>
          </a:prstGeom>
          <a:solidFill>
            <a:srgbClr val="00666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>
                <a:latin typeface="Arial Narrow" panose="020B0606020202030204" pitchFamily="34" charset="0"/>
              </a:rPr>
              <a:t>Percorso di informazione e partecipazione</a:t>
            </a:r>
            <a:endParaRPr lang="it-IT" sz="1600" dirty="0">
              <a:solidFill>
                <a:schemeClr val="tx1"/>
              </a:solidFill>
            </a:endParaRP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B16276F7-F36D-48FF-A773-46116E5D2E69}"/>
              </a:ext>
            </a:extLst>
          </p:cNvPr>
          <p:cNvCxnSpPr>
            <a:cxnSpLocks/>
          </p:cNvCxnSpPr>
          <p:nvPr/>
        </p:nvCxnSpPr>
        <p:spPr>
          <a:xfrm>
            <a:off x="4487423" y="5885565"/>
            <a:ext cx="2880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8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7795B0A-2DBC-4326-8607-6FAB6B809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02" y="428772"/>
            <a:ext cx="9720401" cy="2427162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CC1515A-8438-42B0-A60E-D16FF6912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6122" y="3513937"/>
            <a:ext cx="7368909" cy="2915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43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ccia a pentagono 11">
            <a:extLst>
              <a:ext uri="{FF2B5EF4-FFF2-40B4-BE49-F238E27FC236}">
                <a16:creationId xmlns:a16="http://schemas.microsoft.com/office/drawing/2014/main" id="{9A0B5415-CED0-4525-A591-73560DB13164}"/>
              </a:ext>
            </a:extLst>
          </p:cNvPr>
          <p:cNvSpPr/>
          <p:nvPr/>
        </p:nvSpPr>
        <p:spPr>
          <a:xfrm>
            <a:off x="789139" y="240514"/>
            <a:ext cx="11161671" cy="692204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6" name="Picture 4" descr="Risultati immagini per logo comune di pisa">
            <a:extLst>
              <a:ext uri="{FF2B5EF4-FFF2-40B4-BE49-F238E27FC236}">
                <a16:creationId xmlns:a16="http://schemas.microsoft.com/office/drawing/2014/main" id="{B7A1FFD9-1DE0-4486-BF8C-E9090C046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170" y="332150"/>
            <a:ext cx="388935" cy="47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A0FEDA31-3FF5-4879-BBCE-E1B586262BC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644751" y="5957683"/>
            <a:ext cx="7512050" cy="4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b="1" dirty="0">
                <a:solidFill>
                  <a:prstClr val="white"/>
                </a:solidFill>
                <a:latin typeface="Arial Narrow" panose="020B0606020202030204" pitchFamily="34" charset="0"/>
              </a:rPr>
              <a:t>PARCO      VIA     PIETRASANTNA</a:t>
            </a:r>
            <a:endParaRPr lang="it-IT" altLang="it-IT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0BAD8C5-ED37-4789-837D-1B66FAFD4C42}"/>
              </a:ext>
            </a:extLst>
          </p:cNvPr>
          <p:cNvCxnSpPr>
            <a:cxnSpLocks/>
          </p:cNvCxnSpPr>
          <p:nvPr/>
        </p:nvCxnSpPr>
        <p:spPr>
          <a:xfrm>
            <a:off x="789140" y="200826"/>
            <a:ext cx="8303791" cy="0"/>
          </a:xfrm>
          <a:prstGeom prst="line">
            <a:avLst/>
          </a:prstGeom>
          <a:ln w="28575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6">
            <a:extLst>
              <a:ext uri="{FF2B5EF4-FFF2-40B4-BE49-F238E27FC236}">
                <a16:creationId xmlns:a16="http://schemas.microsoft.com/office/drawing/2014/main" id="{477C208B-DB02-4E0A-8C41-DEFD72BC0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321" y="230952"/>
            <a:ext cx="10500986" cy="60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600" b="1" dirty="0">
                <a:solidFill>
                  <a:srgbClr val="3F3F3F"/>
                </a:solidFill>
                <a:latin typeface="Arial Narrow" panose="020B0606020202030204" pitchFamily="34" charset="0"/>
              </a:rPr>
              <a:t>Attività di informazione partecipazione</a:t>
            </a:r>
          </a:p>
          <a:p>
            <a:pPr algn="ctr"/>
            <a:r>
              <a:rPr lang="it-IT" sz="1200" dirty="0"/>
              <a:t>Legge Regionale Toscana n. 65/2014    Legge Regionale Toscana n. 10/2010</a:t>
            </a:r>
          </a:p>
          <a:p>
            <a:pPr algn="ctr"/>
            <a:r>
              <a:rPr lang="it-IT" sz="1200" dirty="0"/>
              <a:t>Fase di AVVIO DEL PROCEDIMENTO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altLang="it-IT" dirty="0">
              <a:latin typeface="Arial" panose="020B0604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A2B27F4-4E4C-4257-A77D-5DCD96F8CCAF}"/>
              </a:ext>
            </a:extLst>
          </p:cNvPr>
          <p:cNvSpPr/>
          <p:nvPr/>
        </p:nvSpPr>
        <p:spPr>
          <a:xfrm>
            <a:off x="3304308" y="796137"/>
            <a:ext cx="66200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kern="1400" dirty="0">
                <a:solidFill>
                  <a:schemeClr val="bg1"/>
                </a:solidFill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F8B7123-8933-4F74-94F6-8B3CDB76B62B}"/>
              </a:ext>
            </a:extLst>
          </p:cNvPr>
          <p:cNvSpPr/>
          <p:nvPr/>
        </p:nvSpPr>
        <p:spPr>
          <a:xfrm>
            <a:off x="3064252" y="1735785"/>
            <a:ext cx="702407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ctr"/>
            <a:r>
              <a:rPr lang="it-IT" altLang="it-IT" sz="2000" b="1" dirty="0">
                <a:solidFill>
                  <a:schemeClr val="bg1"/>
                </a:solidFill>
                <a:latin typeface="Arial Narrow" panose="020B0606020202030204" pitchFamily="34" charset="0"/>
              </a:rPr>
              <a:t>INFORMAZIONE E PARTECIPAZIONE</a:t>
            </a:r>
          </a:p>
          <a:p>
            <a:pPr marL="265113" indent="-265113" algn="ctr"/>
            <a:r>
              <a:rPr lang="it-IT" altLang="it-IT" sz="1600" dirty="0">
                <a:solidFill>
                  <a:schemeClr val="bg1"/>
                </a:solidFill>
                <a:latin typeface="Arial Narrow" panose="020B0606020202030204" pitchFamily="34" charset="0"/>
              </a:rPr>
              <a:t>Art. 8, 17 e 36 L.R. 65/2014 e s.m.i.</a:t>
            </a:r>
          </a:p>
          <a:p>
            <a:pPr marL="265113" indent="-265113" algn="ctr"/>
            <a:endParaRPr lang="it-IT" altLang="it-IT" sz="1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0857971"/>
              </p:ext>
            </p:extLst>
          </p:nvPr>
        </p:nvGraphicFramePr>
        <p:xfrm>
          <a:off x="773890" y="1770946"/>
          <a:ext cx="10922696" cy="492020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41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1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789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</a:rPr>
                        <a:t>Da chi è garantita l’informazione e partecipazione?</a:t>
                      </a:r>
                    </a:p>
                    <a:p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Garante dell’ Informazione Partecipazione , figura istituita dalla legge, deve attuare il programma delle attività di partecipazione e informazione stabilito dal RP e :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Istituire una pagina destinata al procedimento del Piano 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https://www.comune.pisa.it/it/ufficio/piano-di-recupero-ex-caserma-artale</a:t>
                      </a: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verranno pubblicati il programma attività informazione e partecipazione, il calendario delle iniziative, il rapporto finale allegato all’atto di adozione  e la delibera di approvazione dell’atto.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Istituire indirizzo mail: </a:t>
                      </a:r>
                      <a:r>
                        <a:rPr lang="it-IT" sz="1600" dirty="0">
                          <a:hlinkClick r:id="rId4"/>
                        </a:rPr>
                        <a:t>garantedellacomunicazione@comune.pisa.it</a:t>
                      </a:r>
                      <a:endParaRPr lang="it-IT" sz="1600" dirty="0"/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Informare tramite canali esterni: servizio stampa per i passaggi di maggior rilievo ai fini partecipativi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endParaRPr lang="it-IT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5470">
                <a:tc>
                  <a:txBody>
                    <a:bodyPr/>
                    <a:lstStyle/>
                    <a:p>
                      <a:r>
                        <a:rPr lang="it-IT" sz="1800" dirty="0"/>
                        <a:t>Perché il rapporto del Garante?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i="0" dirty="0">
                          <a:solidFill>
                            <a:srgbClr val="006666"/>
                          </a:solidFill>
                          <a:latin typeface="Arial Narrow" pitchFamily="34" charset="0"/>
                        </a:rPr>
                        <a:t>Perché i risultati </a:t>
                      </a:r>
                      <a:r>
                        <a:rPr lang="it-IT" sz="1600" i="0" dirty="0">
                          <a:latin typeface="Arial Narrow" pitchFamily="34" charset="0"/>
                        </a:rPr>
                        <a:t>delle attività di informazione e partecipazione poste in essere nell’ambito dei procedimenti di formazione degli atti di governo del territorio </a:t>
                      </a:r>
                      <a:r>
                        <a:rPr lang="it-IT" sz="1600" b="1" i="0" dirty="0">
                          <a:solidFill>
                            <a:srgbClr val="006666"/>
                          </a:solidFill>
                          <a:latin typeface="Arial Narrow" pitchFamily="34" charset="0"/>
                        </a:rPr>
                        <a:t>contribuiscono alla definizione dei contenuti degli strumenti di pianificazione territoriale e urbanistica</a:t>
                      </a:r>
                      <a:r>
                        <a:rPr lang="it-IT" sz="1600" i="0" dirty="0">
                          <a:latin typeface="Arial Narrow" pitchFamily="34" charset="0"/>
                        </a:rPr>
                        <a:t>, secondo le determinazioni motivatamente assunte dall’amministrazione procedente”. </a:t>
                      </a: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Quindi il rapporto dovrà contenere una sintesi delle attività svolte in termini di partecipazioni e informazione e dei risultati partecipativi . I contributi verranno raccolti, sintetizzare proposti come </a:t>
                      </a:r>
                      <a:r>
                        <a:rPr lang="it-IT" sz="1600" i="0" kern="120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elementi del </a:t>
                      </a:r>
                      <a:r>
                        <a:rPr lang="it-IT" sz="1600" i="0" kern="1200" dirty="0">
                          <a:solidFill>
                            <a:schemeClr val="dk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Piano da adottare. Solo in sede di adozione l’amministrazione dovrà dare riscontro degli stessi in termini positivi  o negativi motivando la scelta.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88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2">
            <a:extLst>
              <a:ext uri="{FF2B5EF4-FFF2-40B4-BE49-F238E27FC236}">
                <a16:creationId xmlns:a16="http://schemas.microsoft.com/office/drawing/2014/main" id="{B8FA9C8A-0D4F-43D0-8290-AF4E6242F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5" y="9758"/>
            <a:ext cx="510893" cy="6792621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vert270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PIANO  DI RECUPERO EX CASERMA VITO ARTALE</a:t>
            </a:r>
          </a:p>
        </p:txBody>
      </p:sp>
      <p:sp>
        <p:nvSpPr>
          <p:cNvPr id="16" name="Segnaposto contenuto 3">
            <a:extLst>
              <a:ext uri="{FF2B5EF4-FFF2-40B4-BE49-F238E27FC236}">
                <a16:creationId xmlns:a16="http://schemas.microsoft.com/office/drawing/2014/main" id="{9959E731-6FB7-4695-A62D-00CEAE36BE79}"/>
              </a:ext>
            </a:extLst>
          </p:cNvPr>
          <p:cNvSpPr txBox="1">
            <a:spLocks/>
          </p:cNvSpPr>
          <p:nvPr/>
        </p:nvSpPr>
        <p:spPr>
          <a:xfrm>
            <a:off x="773891" y="1130988"/>
            <a:ext cx="11038154" cy="378956"/>
          </a:xfrm>
          <a:prstGeom prst="homePlate">
            <a:avLst/>
          </a:prstGeom>
          <a:solidFill>
            <a:srgbClr val="006666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600">
                <a:latin typeface="Arial Narrow" panose="020B0606020202030204" pitchFamily="34" charset="0"/>
              </a:rPr>
              <a:t>Percorso di informazione e partecipazione</a:t>
            </a:r>
            <a:endParaRPr lang="it-IT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45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D67F8DA-34A3-4016-A36A-CF1DB5EE4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226" y="1265129"/>
            <a:ext cx="9060831" cy="5210634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905AB3C6-4912-4A65-BCBB-D17A02662E92}"/>
              </a:ext>
            </a:extLst>
          </p:cNvPr>
          <p:cNvSpPr/>
          <p:nvPr/>
        </p:nvSpPr>
        <p:spPr>
          <a:xfrm>
            <a:off x="413359" y="175365"/>
            <a:ext cx="107723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/>
              <a:t>https://www.comune.pisa.it/it/ufficio/piano-di-recupero-ex-caserma-artale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F3FD862-A9A5-43A3-814E-A88F09E7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5" y="9758"/>
            <a:ext cx="510893" cy="6792621"/>
          </a:xfrm>
          <a:prstGeom prst="rect">
            <a:avLst/>
          </a:prstGeom>
          <a:solidFill>
            <a:srgbClr val="0066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vert270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PIANO  DI RECUPERO EX CASERMA VITO ARTALE</a:t>
            </a:r>
          </a:p>
        </p:txBody>
      </p:sp>
    </p:spTree>
    <p:extLst>
      <p:ext uri="{BB962C8B-B14F-4D97-AF65-F5344CB8AC3E}">
        <p14:creationId xmlns:p14="http://schemas.microsoft.com/office/powerpoint/2010/main" val="11861737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697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Lucida Handwriting</vt:lpstr>
      <vt:lpstr>Times New Roman</vt:lpstr>
      <vt:lpstr>Tema di Office</vt:lpstr>
      <vt:lpstr> INCONTRO CON LA CITTADINANZA  Lunedì 13 Marzo 2023 ore 17,00 presso   Aula Magna del Polo Didattico Carmignani di Piazza dei Cavalieri 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INCONTRO CON LA CITTADINANZA  Lunedì 13 Marzo 2023 ore 17,00 presso   Aula Magna del Polo Didattico Carmignani di Piazza dei Cavalieri</dc:title>
  <dc:creator>Valeria Pagni</dc:creator>
  <cp:lastModifiedBy>Valeria Pagni</cp:lastModifiedBy>
  <cp:revision>16</cp:revision>
  <dcterms:created xsi:type="dcterms:W3CDTF">2023-03-09T15:48:30Z</dcterms:created>
  <dcterms:modified xsi:type="dcterms:W3CDTF">2023-03-10T11:56:15Z</dcterms:modified>
</cp:coreProperties>
</file>