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3"/>
  </p:notesMasterIdLst>
  <p:sldIdLst>
    <p:sldId id="256" r:id="rId2"/>
    <p:sldId id="258" r:id="rId3"/>
    <p:sldId id="262" r:id="rId4"/>
    <p:sldId id="342" r:id="rId5"/>
    <p:sldId id="264" r:id="rId6"/>
    <p:sldId id="265" r:id="rId7"/>
    <p:sldId id="266" r:id="rId8"/>
    <p:sldId id="259" r:id="rId9"/>
    <p:sldId id="324" r:id="rId10"/>
    <p:sldId id="325" r:id="rId11"/>
    <p:sldId id="327" r:id="rId12"/>
    <p:sldId id="328" r:id="rId13"/>
    <p:sldId id="263" r:id="rId14"/>
    <p:sldId id="329" r:id="rId15"/>
    <p:sldId id="330" r:id="rId16"/>
    <p:sldId id="331" r:id="rId17"/>
    <p:sldId id="332" r:id="rId18"/>
    <p:sldId id="333" r:id="rId19"/>
    <p:sldId id="334" r:id="rId20"/>
    <p:sldId id="335" r:id="rId21"/>
    <p:sldId id="313" r:id="rId2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87" autoAdjust="0"/>
    <p:restoredTop sz="94713" autoAdjust="0"/>
  </p:normalViewPr>
  <p:slideViewPr>
    <p:cSldViewPr snapToGrid="0">
      <p:cViewPr varScale="1">
        <p:scale>
          <a:sx n="108" d="100"/>
          <a:sy n="108" d="100"/>
        </p:scale>
        <p:origin x="1302"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D29E12C9-FE7D-45B8-B2A3-DA4D560BEDC8}" type="datetimeFigureOut">
              <a:rPr lang="it-IT" smtClean="0"/>
              <a:pPr/>
              <a:t>02/07/2020</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it-IT"/>
          </a:p>
        </p:txBody>
      </p:sp>
      <p:sp>
        <p:nvSpPr>
          <p:cNvPr id="5" name="Segnaposto note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it-IT"/>
          </a:p>
        </p:txBody>
      </p:sp>
      <p:sp>
        <p:nvSpPr>
          <p:cNvPr id="7" name="Segnaposto numero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E4FB12D8-822F-4709-962F-0168C4011D3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6AC4B2-8AE3-401B-86E3-8EE54505BF76}" type="datetime1">
              <a:rPr lang="it-IT" smtClean="0"/>
              <a:pPr/>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5597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C0A9DEB-C538-4435-A621-56D3E5001FAA}" type="datetime1">
              <a:rPr lang="it-IT" smtClean="0"/>
              <a:pPr/>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379617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5D7A24-EF0F-4789-A412-4C663FAB7A55}" type="datetime1">
              <a:rPr lang="it-IT" smtClean="0"/>
              <a:pPr/>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135572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DA3660D-50FA-4137-ABDC-3528FA6B7451}" type="datetime1">
              <a:rPr lang="it-IT" smtClean="0"/>
              <a:pPr/>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23488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2102E84-87E0-484F-9978-B39AD110B62C}" type="datetime1">
              <a:rPr lang="it-IT" smtClean="0"/>
              <a:pPr/>
              <a:t>02/07/2020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14518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B5803E3-E337-42A5-A89E-03A0658AF84F}" type="datetime1">
              <a:rPr lang="it-IT" smtClean="0"/>
              <a:pPr/>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113210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EE074F7-4EF1-4B3D-9F0E-CB09AF2AE8C0}" type="datetime1">
              <a:rPr lang="it-IT" smtClean="0"/>
              <a:pPr/>
              <a:t>02/07/2020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54247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7968C5D-2F0B-422D-B4AC-EA5876B9F919}" type="datetime1">
              <a:rPr lang="it-IT" smtClean="0"/>
              <a:pPr/>
              <a:t>02/07/2020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264927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EFFCA-F7E8-45A2-BFD6-453EEA0D37DB}" type="datetime1">
              <a:rPr lang="it-IT" smtClean="0"/>
              <a:pPr/>
              <a:t>02/07/2020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317549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CFD33B6-E46F-4344-BFBC-98BB09ACDCF4}" type="datetime1">
              <a:rPr lang="it-IT" smtClean="0"/>
              <a:pPr/>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165232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7258D49-278B-4866-B620-5080E5B1D1FA}" type="datetime1">
              <a:rPr lang="it-IT" smtClean="0"/>
              <a:pPr/>
              <a:t>02/07/2020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9EDEE9-99FD-46D5-9D2F-23F6CC133F90}" type="slidenum">
              <a:rPr lang="it-IT" smtClean="0"/>
              <a:pPr/>
              <a:t>‹N›</a:t>
            </a:fld>
            <a:endParaRPr lang="it-IT"/>
          </a:p>
        </p:txBody>
      </p:sp>
    </p:spTree>
    <p:extLst>
      <p:ext uri="{BB962C8B-B14F-4D97-AF65-F5344CB8AC3E}">
        <p14:creationId xmlns:p14="http://schemas.microsoft.com/office/powerpoint/2010/main" val="366371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F41EF-1D4D-49BB-9B2A-03E117FD59A1}" type="datetime1">
              <a:rPr lang="it-IT" smtClean="0"/>
              <a:pPr/>
              <a:t>02/07/2020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EDEE9-99FD-46D5-9D2F-23F6CC133F90}" type="slidenum">
              <a:rPr lang="it-IT" smtClean="0"/>
              <a:pPr/>
              <a:t>‹N›</a:t>
            </a:fld>
            <a:endParaRPr lang="it-IT"/>
          </a:p>
        </p:txBody>
      </p:sp>
    </p:spTree>
    <p:extLst>
      <p:ext uri="{BB962C8B-B14F-4D97-AF65-F5344CB8AC3E}">
        <p14:creationId xmlns:p14="http://schemas.microsoft.com/office/powerpoint/2010/main" val="1375719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ccia a pentagono 18">
            <a:extLst>
              <a:ext uri="{FF2B5EF4-FFF2-40B4-BE49-F238E27FC236}">
                <a16:creationId xmlns:a16="http://schemas.microsoft.com/office/drawing/2014/main" id="{A6ACCAE0-CD5B-4F64-9C2D-A9511FED45B1}"/>
              </a:ext>
            </a:extLst>
          </p:cNvPr>
          <p:cNvSpPr/>
          <p:nvPr/>
        </p:nvSpPr>
        <p:spPr>
          <a:xfrm>
            <a:off x="875884" y="3629827"/>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5"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928490" y="3764398"/>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Piano Strutturale Intercomunale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17" name="Text Box 6">
            <a:extLst>
              <a:ext uri="{FF2B5EF4-FFF2-40B4-BE49-F238E27FC236}">
                <a16:creationId xmlns:a16="http://schemas.microsoft.com/office/drawing/2014/main" id="{E90CF8AC-58CE-4AA0-A478-49A600BFDA71}"/>
              </a:ext>
            </a:extLst>
          </p:cNvPr>
          <p:cNvSpPr txBox="1">
            <a:spLocks noChangeArrowheads="1"/>
          </p:cNvSpPr>
          <p:nvPr/>
        </p:nvSpPr>
        <p:spPr bwMode="auto">
          <a:xfrm>
            <a:off x="2215942" y="5642759"/>
            <a:ext cx="4539443"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600" b="1" dirty="0">
                <a:latin typeface="Arial Narrow" panose="020B0606020202030204" pitchFamily="34" charset="0"/>
              </a:rPr>
              <a:t>Data10 aprile 2020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0" name="Text Box 6">
            <a:extLst>
              <a:ext uri="{FF2B5EF4-FFF2-40B4-BE49-F238E27FC236}">
                <a16:creationId xmlns:a16="http://schemas.microsoft.com/office/drawing/2014/main" id="{54945C5A-865F-4F29-B05C-BB26E555F727}"/>
              </a:ext>
            </a:extLst>
          </p:cNvPr>
          <p:cNvSpPr txBox="1">
            <a:spLocks noChangeArrowheads="1"/>
          </p:cNvSpPr>
          <p:nvPr/>
        </p:nvSpPr>
        <p:spPr bwMode="auto">
          <a:xfrm>
            <a:off x="1823632" y="1707930"/>
            <a:ext cx="591970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400" b="1" u="sng" dirty="0">
                <a:solidFill>
                  <a:srgbClr val="006666"/>
                </a:solidFill>
                <a:latin typeface="Arial Narrow" panose="020B0606020202030204" pitchFamily="34" charset="0"/>
              </a:rPr>
              <a:t>INCONTRO PUBBLICO CON LA CITTADINANZA</a:t>
            </a:r>
            <a:endParaRPr kumimoji="0" lang="it-IT" altLang="it-IT" sz="2400" b="1" i="0" u="sng" strike="noStrike" cap="none" normalizeH="0" baseline="0" dirty="0">
              <a:ln>
                <a:noFill/>
              </a:ln>
              <a:solidFill>
                <a:srgbClr val="006666"/>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400" b="0" i="0" u="none" strike="noStrike" cap="none" normalizeH="0" baseline="0" dirty="0">
              <a:ln>
                <a:noFill/>
              </a:ln>
              <a:solidFill>
                <a:srgbClr val="006666"/>
              </a:solidFill>
              <a:effectLst/>
              <a:latin typeface="Arial" panose="020B0604020202020204" pitchFamily="34" charset="0"/>
            </a:endParaRPr>
          </a:p>
        </p:txBody>
      </p:sp>
      <p:sp>
        <p:nvSpPr>
          <p:cNvPr id="21" name="Text Box 6">
            <a:extLst>
              <a:ext uri="{FF2B5EF4-FFF2-40B4-BE49-F238E27FC236}">
                <a16:creationId xmlns:a16="http://schemas.microsoft.com/office/drawing/2014/main" id="{878088F5-2C80-414E-926B-F38A89D6E5F1}"/>
              </a:ext>
            </a:extLst>
          </p:cNvPr>
          <p:cNvSpPr txBox="1">
            <a:spLocks noChangeArrowheads="1"/>
          </p:cNvSpPr>
          <p:nvPr/>
        </p:nvSpPr>
        <p:spPr bwMode="auto">
          <a:xfrm>
            <a:off x="1739015" y="1389714"/>
            <a:ext cx="591970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b="1" dirty="0">
                <a:solidFill>
                  <a:schemeClr val="bg2">
                    <a:lumMod val="50000"/>
                  </a:schemeClr>
                </a:solidFill>
                <a:latin typeface="Arial Narrow" panose="020B0606020202030204" pitchFamily="34" charset="0"/>
              </a:rPr>
              <a:t>Percorso di informazione e partecipazione: </a:t>
            </a:r>
            <a:endParaRPr kumimoji="0" lang="it-IT" altLang="it-IT" b="1" i="0" u="none" strike="noStrike" cap="none" normalizeH="0" baseline="0" dirty="0">
              <a:ln>
                <a:noFill/>
              </a:ln>
              <a:solidFill>
                <a:schemeClr val="bg2">
                  <a:lumMod val="50000"/>
                </a:schemeClr>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rgbClr val="006666"/>
              </a:solidFill>
              <a:effectLst/>
              <a:latin typeface="Arial" panose="020B0604020202020204" pitchFamily="34" charset="0"/>
            </a:endParaRPr>
          </a:p>
        </p:txBody>
      </p:sp>
      <p:pic>
        <p:nvPicPr>
          <p:cNvPr id="4" name="Immagine 3">
            <a:extLst>
              <a:ext uri="{FF2B5EF4-FFF2-40B4-BE49-F238E27FC236}">
                <a16:creationId xmlns:a16="http://schemas.microsoft.com/office/drawing/2014/main" id="{8B55B37E-CFA7-4F14-AA6C-42D218D1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882" y="1694790"/>
            <a:ext cx="537341" cy="537341"/>
          </a:xfrm>
          <a:prstGeom prst="rect">
            <a:avLst/>
          </a:prstGeom>
        </p:spPr>
      </p:pic>
      <p:pic>
        <p:nvPicPr>
          <p:cNvPr id="22" name="Immagine 21">
            <a:extLst>
              <a:ext uri="{FF2B5EF4-FFF2-40B4-BE49-F238E27FC236}">
                <a16:creationId xmlns:a16="http://schemas.microsoft.com/office/drawing/2014/main" id="{380D7648-AB21-4241-BAAB-A6D7F6269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3280" y="2280916"/>
            <a:ext cx="3042303" cy="1192242"/>
          </a:xfrm>
          <a:prstGeom prst="rect">
            <a:avLst/>
          </a:prstGeom>
        </p:spPr>
      </p:pic>
      <p:sp>
        <p:nvSpPr>
          <p:cNvPr id="23" name="Segnaposto numero diapositiva 22"/>
          <p:cNvSpPr>
            <a:spLocks noGrp="1"/>
          </p:cNvSpPr>
          <p:nvPr>
            <p:ph type="sldNum" sz="quarter" idx="12"/>
          </p:nvPr>
        </p:nvSpPr>
        <p:spPr/>
        <p:txBody>
          <a:bodyPr/>
          <a:lstStyle/>
          <a:p>
            <a:fld id="{699EDEE9-99FD-46D5-9D2F-23F6CC133F90}" type="slidenum">
              <a:rPr lang="it-IT" smtClean="0"/>
              <a:pPr/>
              <a:t>1</a:t>
            </a:fld>
            <a:endParaRPr lang="it-IT"/>
          </a:p>
        </p:txBody>
      </p:sp>
    </p:spTree>
    <p:extLst>
      <p:ext uri="{BB962C8B-B14F-4D97-AF65-F5344CB8AC3E}">
        <p14:creationId xmlns:p14="http://schemas.microsoft.com/office/powerpoint/2010/main" val="366924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4" name="Freccia a pentagono 13">
            <a:extLst>
              <a:ext uri="{FF2B5EF4-FFF2-40B4-BE49-F238E27FC236}">
                <a16:creationId xmlns:a16="http://schemas.microsoft.com/office/drawing/2014/main" id="{F6280DFF-7A0F-46DB-A683-C72F270DAC3D}"/>
              </a:ext>
            </a:extLst>
          </p:cNvPr>
          <p:cNvSpPr/>
          <p:nvPr/>
        </p:nvSpPr>
        <p:spPr>
          <a:xfrm>
            <a:off x="845582" y="2499243"/>
            <a:ext cx="8104454" cy="2349847"/>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Segnaposto numero diapositiva 20"/>
          <p:cNvSpPr>
            <a:spLocks noGrp="1"/>
          </p:cNvSpPr>
          <p:nvPr>
            <p:ph type="sldNum" sz="quarter" idx="12"/>
          </p:nvPr>
        </p:nvSpPr>
        <p:spPr/>
        <p:txBody>
          <a:bodyPr/>
          <a:lstStyle/>
          <a:p>
            <a:fld id="{699EDEE9-99FD-46D5-9D2F-23F6CC133F90}" type="slidenum">
              <a:rPr lang="it-IT" smtClean="0"/>
              <a:pPr/>
              <a:t>10</a:t>
            </a:fld>
            <a:endParaRPr lang="it-IT"/>
          </a:p>
        </p:txBody>
      </p:sp>
      <p:pic>
        <p:nvPicPr>
          <p:cNvPr id="22" name="Immagine 21" descr="PUNTINA GRIGIO.jpg"/>
          <p:cNvPicPr>
            <a:picLocks noChangeAspect="1"/>
          </p:cNvPicPr>
          <p:nvPr/>
        </p:nvPicPr>
        <p:blipFill>
          <a:blip r:embed="rId4" cstate="print"/>
          <a:stretch>
            <a:fillRect/>
          </a:stretch>
        </p:blipFill>
        <p:spPr>
          <a:xfrm>
            <a:off x="894053" y="3196224"/>
            <a:ext cx="386319" cy="394718"/>
          </a:xfrm>
          <a:prstGeom prst="rect">
            <a:avLst/>
          </a:prstGeom>
        </p:spPr>
      </p:pic>
      <p:sp>
        <p:nvSpPr>
          <p:cNvPr id="23"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427019" y="2781157"/>
            <a:ext cx="6470072" cy="1763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r>
              <a:rPr lang="it-IT" dirty="0">
                <a:latin typeface="Arial Narrow" panose="020B0606020202030204" pitchFamily="34" charset="0"/>
              </a:rPr>
              <a:t>La Conferenza, sulla base della documentazione trasmessa e tenuto conto dell’elaborazione degli atti in questa fase procedurale, visti anche i pareri dei settori regionali, ritiene che le </a:t>
            </a:r>
            <a:r>
              <a:rPr lang="it-IT" dirty="0" err="1">
                <a:latin typeface="Arial Narrow" panose="020B0606020202030204" pitchFamily="34" charset="0"/>
              </a:rPr>
              <a:t>sottoelencate</a:t>
            </a:r>
            <a:r>
              <a:rPr lang="it-IT" dirty="0">
                <a:latin typeface="Arial Narrow" panose="020B0606020202030204" pitchFamily="34" charset="0"/>
              </a:rPr>
              <a:t> previsioni, analizzate nel corso della conferenza, siano </a:t>
            </a:r>
            <a:r>
              <a:rPr lang="it-IT" b="1" dirty="0">
                <a:latin typeface="Arial Narrow" panose="020B0606020202030204" pitchFamily="34" charset="0"/>
              </a:rPr>
              <a:t>conformi</a:t>
            </a:r>
            <a:r>
              <a:rPr lang="it-IT" dirty="0">
                <a:latin typeface="Arial Narrow" panose="020B0606020202030204" pitchFamily="34" charset="0"/>
              </a:rPr>
              <a:t> a quanto previsto dall'art.25 co</a:t>
            </a:r>
            <a:r>
              <a:rPr lang="it-IT" dirty="0" err="1">
                <a:latin typeface="Arial Narrow" panose="020B0606020202030204" pitchFamily="34" charset="0"/>
              </a:rPr>
              <a:t>.5 della</a:t>
            </a:r>
            <a:r>
              <a:rPr lang="it-IT" dirty="0">
                <a:latin typeface="Arial Narrow" panose="020B0606020202030204" pitchFamily="34" charset="0"/>
              </a:rPr>
              <a:t> </a:t>
            </a:r>
            <a:r>
              <a:rPr lang="it-IT" dirty="0" err="1">
                <a:latin typeface="Arial Narrow" panose="020B0606020202030204" pitchFamily="34" charset="0"/>
              </a:rPr>
              <a:t>L.R.</a:t>
            </a:r>
            <a:r>
              <a:rPr lang="it-IT" dirty="0">
                <a:latin typeface="Arial Narrow" panose="020B0606020202030204" pitchFamily="34" charset="0"/>
              </a:rPr>
              <a:t> 65/2014, secondo diverse condizioni.</a:t>
            </a:r>
          </a:p>
        </p:txBody>
      </p:sp>
      <p:sp>
        <p:nvSpPr>
          <p:cNvPr id="24"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939310" y="1385941"/>
            <a:ext cx="6999346"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Previsioni Conformi</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Tree>
    <p:extLst>
      <p:ext uri="{BB962C8B-B14F-4D97-AF65-F5344CB8AC3E}">
        <p14:creationId xmlns:p14="http://schemas.microsoft.com/office/powerpoint/2010/main" val="381811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4" name="Segnaposto numero diapositiva 23"/>
          <p:cNvSpPr>
            <a:spLocks noGrp="1"/>
          </p:cNvSpPr>
          <p:nvPr>
            <p:ph type="sldNum" sz="quarter" idx="12"/>
          </p:nvPr>
        </p:nvSpPr>
        <p:spPr/>
        <p:txBody>
          <a:bodyPr/>
          <a:lstStyle/>
          <a:p>
            <a:fld id="{699EDEE9-99FD-46D5-9D2F-23F6CC133F90}" type="slidenum">
              <a:rPr lang="it-IT" smtClean="0"/>
              <a:pPr/>
              <a:t>11</a:t>
            </a:fld>
            <a:endParaRPr lang="it-IT"/>
          </a:p>
        </p:txBody>
      </p:sp>
      <p:pic>
        <p:nvPicPr>
          <p:cNvPr id="80897" name="Picture 1"/>
          <p:cNvPicPr>
            <a:picLocks noChangeAspect="1" noChangeArrowheads="1"/>
          </p:cNvPicPr>
          <p:nvPr/>
        </p:nvPicPr>
        <p:blipFill>
          <a:blip r:embed="rId4" cstate="print"/>
          <a:srcRect/>
          <a:stretch>
            <a:fillRect/>
          </a:stretch>
        </p:blipFill>
        <p:spPr bwMode="auto">
          <a:xfrm>
            <a:off x="995363" y="1776414"/>
            <a:ext cx="1009650" cy="790575"/>
          </a:xfrm>
          <a:prstGeom prst="rect">
            <a:avLst/>
          </a:prstGeom>
          <a:noFill/>
          <a:ln w="9525">
            <a:noFill/>
            <a:miter lim="800000"/>
            <a:headEnd/>
            <a:tailEnd/>
          </a:ln>
        </p:spPr>
      </p:pic>
      <p:pic>
        <p:nvPicPr>
          <p:cNvPr id="80898" name="Picture 2"/>
          <p:cNvPicPr>
            <a:picLocks noChangeAspect="1" noChangeArrowheads="1"/>
          </p:cNvPicPr>
          <p:nvPr/>
        </p:nvPicPr>
        <p:blipFill>
          <a:blip r:embed="rId5" cstate="print"/>
          <a:srcRect/>
          <a:stretch>
            <a:fillRect/>
          </a:stretch>
        </p:blipFill>
        <p:spPr bwMode="auto">
          <a:xfrm>
            <a:off x="1019175" y="2819402"/>
            <a:ext cx="1390650" cy="1019175"/>
          </a:xfrm>
          <a:prstGeom prst="rect">
            <a:avLst/>
          </a:prstGeom>
          <a:noFill/>
          <a:ln w="9525">
            <a:noFill/>
            <a:miter lim="800000"/>
            <a:headEnd/>
            <a:tailEnd/>
          </a:ln>
        </p:spPr>
      </p:pic>
      <p:pic>
        <p:nvPicPr>
          <p:cNvPr id="80899" name="Picture 3"/>
          <p:cNvPicPr>
            <a:picLocks noChangeAspect="1" noChangeArrowheads="1"/>
          </p:cNvPicPr>
          <p:nvPr/>
        </p:nvPicPr>
        <p:blipFill>
          <a:blip r:embed="rId6" cstate="print"/>
          <a:srcRect/>
          <a:stretch>
            <a:fillRect/>
          </a:stretch>
        </p:blipFill>
        <p:spPr bwMode="auto">
          <a:xfrm>
            <a:off x="1090613" y="4252915"/>
            <a:ext cx="1076325" cy="638175"/>
          </a:xfrm>
          <a:prstGeom prst="rect">
            <a:avLst/>
          </a:prstGeom>
          <a:noFill/>
          <a:ln w="9525">
            <a:noFill/>
            <a:miter lim="800000"/>
            <a:headEnd/>
            <a:tailEnd/>
          </a:ln>
        </p:spPr>
      </p:pic>
      <p:sp>
        <p:nvSpPr>
          <p:cNvPr id="2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391208" y="1663417"/>
            <a:ext cx="6467042" cy="472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buFontTx/>
              <a:buChar char="-"/>
            </a:pPr>
            <a:endParaRPr lang="it-IT" sz="1600" b="1" dirty="0">
              <a:latin typeface="Arial Narrow" panose="020B0606020202030204" pitchFamily="34" charset="0"/>
            </a:endParaRPr>
          </a:p>
          <a:p>
            <a:pPr algn="just">
              <a:lnSpc>
                <a:spcPts val="1920"/>
              </a:lnSpc>
              <a:buFontTx/>
              <a:buChar char="-"/>
            </a:pPr>
            <a:r>
              <a:rPr lang="it-IT" sz="1600" b="1" dirty="0">
                <a:latin typeface="Arial Narrow" panose="020B0606020202030204" pitchFamily="34" charset="0"/>
              </a:rPr>
              <a:t> SIM 1.a Realizzazione di nuovi attraversamenti ciclopedonali e carrabili sull’Arno;</a:t>
            </a:r>
          </a:p>
          <a:p>
            <a:pPr algn="just">
              <a:lnSpc>
                <a:spcPts val="1920"/>
              </a:lnSpc>
              <a:buFontTx/>
              <a:buChar char="-"/>
            </a:pPr>
            <a:endParaRPr lang="it-IT" sz="1600" b="1" dirty="0">
              <a:latin typeface="Arial Narrow" panose="020B0606020202030204" pitchFamily="34" charset="0"/>
            </a:endParaRPr>
          </a:p>
          <a:p>
            <a:pPr algn="just">
              <a:lnSpc>
                <a:spcPts val="1920"/>
              </a:lnSpc>
            </a:pPr>
            <a:endParaRPr lang="it-IT" sz="1600" b="1" dirty="0">
              <a:latin typeface="Arial Narrow" panose="020B0606020202030204" pitchFamily="34" charset="0"/>
            </a:endParaRPr>
          </a:p>
          <a:p>
            <a:pPr algn="just">
              <a:lnSpc>
                <a:spcPts val="1920"/>
              </a:lnSpc>
            </a:pPr>
            <a:endParaRPr lang="it-IT" sz="1600" b="1" dirty="0">
              <a:latin typeface="Arial Narrow" panose="020B0606020202030204" pitchFamily="34" charset="0"/>
            </a:endParaRPr>
          </a:p>
          <a:p>
            <a:pPr algn="just">
              <a:lnSpc>
                <a:spcPts val="1920"/>
              </a:lnSpc>
              <a:buFontTx/>
              <a:buChar char="-"/>
            </a:pPr>
            <a:r>
              <a:rPr lang="it-IT" sz="1600" b="1" dirty="0">
                <a:latin typeface="Arial Narrow" panose="020B0606020202030204" pitchFamily="34" charset="0"/>
              </a:rPr>
              <a:t> SIM 1.b Realizzazione di nuovi attraversamenti ciclopedonali e carrabili sull’Arno;</a:t>
            </a:r>
          </a:p>
          <a:p>
            <a:pPr algn="just">
              <a:lnSpc>
                <a:spcPts val="1920"/>
              </a:lnSpc>
            </a:pPr>
            <a:endParaRPr lang="it-IT" sz="1600" dirty="0">
              <a:latin typeface="Arial Narrow" panose="020B0606020202030204" pitchFamily="34" charset="0"/>
            </a:endParaRPr>
          </a:p>
          <a:p>
            <a:pPr algn="just">
              <a:lnSpc>
                <a:spcPts val="1920"/>
              </a:lnSpc>
            </a:pPr>
            <a:endParaRPr lang="it-IT" sz="1600" dirty="0">
              <a:latin typeface="Arial Narrow" panose="020B0606020202030204" pitchFamily="34" charset="0"/>
            </a:endParaRPr>
          </a:p>
          <a:p>
            <a:pPr algn="just">
              <a:lnSpc>
                <a:spcPts val="1920"/>
              </a:lnSpc>
            </a:pPr>
            <a:endParaRPr lang="it-IT" sz="1600" dirty="0">
              <a:latin typeface="Arial Narrow" panose="020B0606020202030204" pitchFamily="34" charset="0"/>
            </a:endParaRPr>
          </a:p>
          <a:p>
            <a:pPr algn="just">
              <a:lnSpc>
                <a:spcPts val="1920"/>
              </a:lnSpc>
              <a:buFontTx/>
              <a:buChar char="-"/>
            </a:pPr>
            <a:r>
              <a:rPr lang="it-IT" sz="1600" b="1" dirty="0">
                <a:latin typeface="Arial Narrow" panose="020B0606020202030204" pitchFamily="34" charset="0"/>
              </a:rPr>
              <a:t> SIM 1.c Ponte tra la sponda sud e nord dell’Arno tra loc. S. </a:t>
            </a:r>
            <a:r>
              <a:rPr lang="it-IT" sz="1600" b="1" dirty="0" err="1">
                <a:latin typeface="Arial Narrow" panose="020B0606020202030204" pitchFamily="34" charset="0"/>
              </a:rPr>
              <a:t>Casciano</a:t>
            </a:r>
            <a:r>
              <a:rPr lang="it-IT" sz="1600" b="1" dirty="0">
                <a:latin typeface="Arial Narrow" panose="020B0606020202030204" pitchFamily="34" charset="0"/>
              </a:rPr>
              <a:t> e Uliveto Terme nel comune di </a:t>
            </a:r>
            <a:r>
              <a:rPr lang="it-IT" sz="1600" b="1" dirty="0" err="1">
                <a:latin typeface="Arial Narrow" panose="020B0606020202030204" pitchFamily="34" charset="0"/>
              </a:rPr>
              <a:t>Vicopisano</a:t>
            </a:r>
            <a:r>
              <a:rPr lang="it-IT" sz="1600" b="1" dirty="0">
                <a:latin typeface="Arial Narrow" panose="020B0606020202030204" pitchFamily="34" charset="0"/>
              </a:rPr>
              <a:t>;</a:t>
            </a:r>
          </a:p>
          <a:p>
            <a:pPr algn="just">
              <a:lnSpc>
                <a:spcPts val="1920"/>
              </a:lnSpc>
            </a:pPr>
            <a:r>
              <a:rPr lang="it-IT" sz="1400" dirty="0">
                <a:latin typeface="Arial Narrow" panose="020B0606020202030204" pitchFamily="34" charset="0"/>
              </a:rPr>
              <a:t>(</a:t>
            </a:r>
            <a:r>
              <a:rPr lang="it-IT" sz="1400" i="1" dirty="0">
                <a:latin typeface="Arial Narrow" panose="020B0606020202030204" pitchFamily="34" charset="0"/>
              </a:rPr>
              <a:t>Anche su sollecitazione del comune di </a:t>
            </a:r>
            <a:r>
              <a:rPr lang="it-IT" sz="1400" i="1" dirty="0" err="1">
                <a:latin typeface="Arial Narrow" panose="020B0606020202030204" pitchFamily="34" charset="0"/>
              </a:rPr>
              <a:t>Vicopisano</a:t>
            </a:r>
            <a:r>
              <a:rPr lang="it-IT" sz="1400" i="1" dirty="0">
                <a:latin typeface="Arial Narrow" panose="020B0606020202030204" pitchFamily="34" charset="0"/>
              </a:rPr>
              <a:t>, invitato a partecipare alla conferenza come uditore, si prende atto della necessità di descrivere in maniera strategica la previsione e rappresentare </a:t>
            </a:r>
            <a:r>
              <a:rPr lang="it-IT" sz="1400" i="1" dirty="0" err="1">
                <a:latin typeface="Arial Narrow" panose="020B0606020202030204" pitchFamily="34" charset="0"/>
              </a:rPr>
              <a:t>cartograficamente</a:t>
            </a:r>
            <a:r>
              <a:rPr lang="it-IT" sz="1400" i="1" dirty="0">
                <a:latin typeface="Arial Narrow" panose="020B0606020202030204" pitchFamily="34" charset="0"/>
              </a:rPr>
              <a:t> la zona ove presumibilmente sarà realizzata la passerella indicativamente solo con un asterisco, così da poter consentire i successivi approfondimenti e le analisi che i due Comuni intenderanno effettuare congiuntamente al fine di individuare l’esatta localizzazione della previsione).</a:t>
            </a:r>
            <a:endParaRPr lang="it-IT" dirty="0">
              <a:latin typeface="Arial Narrow" panose="020B0606020202030204" pitchFamily="34" charset="0"/>
            </a:endParaRPr>
          </a:p>
        </p:txBody>
      </p:sp>
      <p:sp>
        <p:nvSpPr>
          <p:cNvPr id="28"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SIM  - Sistema Infrastrutturale per la Mobilità</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Tree>
    <p:extLst>
      <p:ext uri="{BB962C8B-B14F-4D97-AF65-F5344CB8AC3E}">
        <p14:creationId xmlns:p14="http://schemas.microsoft.com/office/powerpoint/2010/main" val="156511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7" name="Segnaposto numero diapositiva 26"/>
          <p:cNvSpPr>
            <a:spLocks noGrp="1"/>
          </p:cNvSpPr>
          <p:nvPr>
            <p:ph type="sldNum" sz="quarter" idx="12"/>
          </p:nvPr>
        </p:nvSpPr>
        <p:spPr/>
        <p:txBody>
          <a:bodyPr/>
          <a:lstStyle/>
          <a:p>
            <a:fld id="{699EDEE9-99FD-46D5-9D2F-23F6CC133F90}" type="slidenum">
              <a:rPr lang="it-IT" smtClean="0"/>
              <a:pPr/>
              <a:t>12</a:t>
            </a:fld>
            <a:endParaRPr lang="it-IT"/>
          </a:p>
        </p:txBody>
      </p:sp>
      <p:sp>
        <p:nvSpPr>
          <p:cNvPr id="30"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548496" y="1463393"/>
            <a:ext cx="5024004" cy="694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600" b="1" dirty="0">
                <a:latin typeface="Arial Narrow" panose="020B0606020202030204" pitchFamily="34" charset="0"/>
              </a:rPr>
              <a:t>- SIM 2 Realizzazione di collegamento infrastrutturale tra l’abitato di Porta a Lucca ed il quartiere </a:t>
            </a:r>
            <a:r>
              <a:rPr lang="it-IT" sz="1600" b="1" dirty="0" err="1">
                <a:latin typeface="Arial Narrow" panose="020B0606020202030204" pitchFamily="34" charset="0"/>
              </a:rPr>
              <a:t>Gagno</a:t>
            </a:r>
            <a:r>
              <a:rPr lang="it-IT" sz="1600" b="1" dirty="0">
                <a:latin typeface="Arial Narrow" panose="020B0606020202030204" pitchFamily="34" charset="0"/>
              </a:rPr>
              <a:t> nel Comune di Pisa;</a:t>
            </a:r>
          </a:p>
        </p:txBody>
      </p:sp>
      <p:pic>
        <p:nvPicPr>
          <p:cNvPr id="79873" name="Picture 1"/>
          <p:cNvPicPr>
            <a:picLocks noChangeAspect="1" noChangeArrowheads="1"/>
          </p:cNvPicPr>
          <p:nvPr/>
        </p:nvPicPr>
        <p:blipFill>
          <a:blip r:embed="rId4" cstate="print"/>
          <a:srcRect/>
          <a:stretch>
            <a:fillRect/>
          </a:stretch>
        </p:blipFill>
        <p:spPr bwMode="auto">
          <a:xfrm>
            <a:off x="885828" y="1257300"/>
            <a:ext cx="2514600" cy="1828800"/>
          </a:xfrm>
          <a:prstGeom prst="rect">
            <a:avLst/>
          </a:prstGeom>
          <a:noFill/>
          <a:ln w="9525">
            <a:noFill/>
            <a:miter lim="800000"/>
            <a:headEnd/>
            <a:tailEnd/>
          </a:ln>
        </p:spPr>
      </p:pic>
      <p:pic>
        <p:nvPicPr>
          <p:cNvPr id="79874" name="Picture 2"/>
          <p:cNvPicPr>
            <a:picLocks noChangeAspect="1" noChangeArrowheads="1"/>
          </p:cNvPicPr>
          <p:nvPr/>
        </p:nvPicPr>
        <p:blipFill>
          <a:blip r:embed="rId5" cstate="print"/>
          <a:srcRect/>
          <a:stretch>
            <a:fillRect/>
          </a:stretch>
        </p:blipFill>
        <p:spPr bwMode="auto">
          <a:xfrm>
            <a:off x="1176338" y="3281363"/>
            <a:ext cx="1847850" cy="1266825"/>
          </a:xfrm>
          <a:prstGeom prst="rect">
            <a:avLst/>
          </a:prstGeom>
          <a:noFill/>
          <a:ln w="9525">
            <a:noFill/>
            <a:miter lim="800000"/>
            <a:headEnd/>
            <a:tailEnd/>
          </a:ln>
        </p:spPr>
      </p:pic>
      <p:pic>
        <p:nvPicPr>
          <p:cNvPr id="79875" name="Picture 3"/>
          <p:cNvPicPr>
            <a:picLocks noChangeAspect="1" noChangeArrowheads="1"/>
          </p:cNvPicPr>
          <p:nvPr/>
        </p:nvPicPr>
        <p:blipFill>
          <a:blip r:embed="rId6" cstate="print"/>
          <a:srcRect/>
          <a:stretch>
            <a:fillRect/>
          </a:stretch>
        </p:blipFill>
        <p:spPr bwMode="auto">
          <a:xfrm>
            <a:off x="1171575" y="4838700"/>
            <a:ext cx="3486150" cy="1724025"/>
          </a:xfrm>
          <a:prstGeom prst="rect">
            <a:avLst/>
          </a:prstGeom>
          <a:noFill/>
          <a:ln w="9525">
            <a:noFill/>
            <a:miter lim="800000"/>
            <a:headEnd/>
            <a:tailEnd/>
          </a:ln>
        </p:spPr>
      </p:pic>
      <p:sp>
        <p:nvSpPr>
          <p:cNvPr id="31"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200834" y="3340679"/>
            <a:ext cx="5500254" cy="945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buFontTx/>
              <a:buChar char="-"/>
            </a:pPr>
            <a:r>
              <a:rPr lang="it-IT" sz="1600" b="1" dirty="0">
                <a:latin typeface="Arial Narrow" panose="020B0606020202030204" pitchFamily="34" charset="0"/>
              </a:rPr>
              <a:t> SIM 3 Individuazione di nuovi parcheggi a margine del sistema insediativo dei due comuni quali possibili parcheggi scambiatori lungo la tratta ferroviaria </a:t>
            </a:r>
            <a:r>
              <a:rPr lang="it-IT" sz="1600" b="1" dirty="0" err="1">
                <a:latin typeface="Arial Narrow" panose="020B0606020202030204" pitchFamily="34" charset="0"/>
              </a:rPr>
              <a:t>Pisa-Cascina</a:t>
            </a:r>
            <a:r>
              <a:rPr lang="it-IT" sz="1600" b="1" dirty="0">
                <a:latin typeface="Arial Narrow" panose="020B0606020202030204" pitchFamily="34" charset="0"/>
              </a:rPr>
              <a:t>;</a:t>
            </a:r>
          </a:p>
          <a:p>
            <a:pPr algn="just"/>
            <a:endParaRPr lang="it-IT" dirty="0">
              <a:latin typeface="Arial Narrow" panose="020B0606020202030204" pitchFamily="34" charset="0"/>
            </a:endParaRPr>
          </a:p>
        </p:txBody>
      </p:sp>
      <p:sp>
        <p:nvSpPr>
          <p:cNvPr id="32"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4767696" y="4936116"/>
            <a:ext cx="4119129" cy="1359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endParaRPr lang="it-IT" sz="1600" dirty="0">
              <a:latin typeface="Arial Narrow" panose="020B0606020202030204" pitchFamily="34" charset="0"/>
            </a:endParaRPr>
          </a:p>
          <a:p>
            <a:pPr algn="just">
              <a:lnSpc>
                <a:spcPts val="1920"/>
              </a:lnSpc>
              <a:buFontTx/>
              <a:buChar char="-"/>
            </a:pPr>
            <a:r>
              <a:rPr lang="it-IT" sz="1600" b="1" dirty="0">
                <a:latin typeface="Arial Narrow" panose="020B0606020202030204" pitchFamily="34" charset="0"/>
              </a:rPr>
              <a:t> SIM 7 Completamento della rete ciclabile dei due comuni ai fini della costituzione di un sistema di </a:t>
            </a:r>
            <a:r>
              <a:rPr lang="it-IT" sz="1600" b="1" dirty="0" err="1">
                <a:latin typeface="Arial Narrow" panose="020B0606020202030204" pitchFamily="34" charset="0"/>
              </a:rPr>
              <a:t>ciclabilità</a:t>
            </a:r>
            <a:r>
              <a:rPr lang="it-IT" sz="1600" b="1" dirty="0">
                <a:latin typeface="Arial Narrow" panose="020B0606020202030204" pitchFamily="34" charset="0"/>
              </a:rPr>
              <a:t> intercomunale;</a:t>
            </a:r>
          </a:p>
          <a:p>
            <a:pPr algn="just">
              <a:buFontTx/>
              <a:buChar char="-"/>
            </a:pPr>
            <a:endParaRPr lang="it-IT" dirty="0">
              <a:latin typeface="Arial Narrow" panose="020B0606020202030204" pitchFamily="34" charset="0"/>
            </a:endParaRPr>
          </a:p>
        </p:txBody>
      </p:sp>
    </p:spTree>
    <p:extLst>
      <p:ext uri="{BB962C8B-B14F-4D97-AF65-F5344CB8AC3E}">
        <p14:creationId xmlns:p14="http://schemas.microsoft.com/office/powerpoint/2010/main" val="417372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4" name="Segnaposto numero diapositiva 13"/>
          <p:cNvSpPr>
            <a:spLocks noGrp="1"/>
          </p:cNvSpPr>
          <p:nvPr>
            <p:ph type="sldNum" sz="quarter" idx="12"/>
          </p:nvPr>
        </p:nvSpPr>
        <p:spPr/>
        <p:txBody>
          <a:bodyPr/>
          <a:lstStyle/>
          <a:p>
            <a:fld id="{699EDEE9-99FD-46D5-9D2F-23F6CC133F90}" type="slidenum">
              <a:rPr lang="it-IT" smtClean="0"/>
              <a:pPr/>
              <a:t>13</a:t>
            </a:fld>
            <a:endParaRPr lang="it-IT"/>
          </a:p>
        </p:txBody>
      </p:sp>
      <p:sp>
        <p:nvSpPr>
          <p:cNvPr id="17"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SPT   - Sistema Produttivo Territoriale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18"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205596" y="1726629"/>
            <a:ext cx="5702877" cy="2097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SPT 1.a Completamento dell’area produttiva di </a:t>
            </a:r>
            <a:r>
              <a:rPr lang="it-IT" sz="1400" b="1" dirty="0" err="1">
                <a:latin typeface="Arial Narrow" panose="020B0606020202030204" pitchFamily="34" charset="0"/>
              </a:rPr>
              <a:t>Ospedaletto</a:t>
            </a:r>
            <a:r>
              <a:rPr lang="it-IT" sz="1400" b="1" dirty="0">
                <a:latin typeface="Arial Narrow" panose="020B0606020202030204" pitchFamily="34" charset="0"/>
              </a:rPr>
              <a:t> tenuto conto del </a:t>
            </a:r>
            <a:r>
              <a:rPr lang="it-IT" sz="1400" b="1" dirty="0" err="1">
                <a:latin typeface="Arial Narrow" panose="020B0606020202030204" pitchFamily="34" charset="0"/>
              </a:rPr>
              <a:t>Protocolo</a:t>
            </a:r>
            <a:r>
              <a:rPr lang="it-IT" sz="1400" b="1" dirty="0">
                <a:latin typeface="Arial Narrow" panose="020B0606020202030204" pitchFamily="34" charset="0"/>
              </a:rPr>
              <a:t> d’Intesa.</a:t>
            </a:r>
          </a:p>
          <a:p>
            <a:pPr algn="just">
              <a:lnSpc>
                <a:spcPts val="1920"/>
              </a:lnSpc>
            </a:pPr>
            <a:r>
              <a:rPr lang="it-IT" sz="1400" dirty="0">
                <a:latin typeface="Arial Narrow" panose="020B0606020202030204" pitchFamily="34" charset="0"/>
              </a:rPr>
              <a:t>In considerazione dei cospicui potenziamenti proposti complessivamente per le zone produttive esistenti, il Piano Strutturale Intercomunale dovrà dare precisi indirizzi ai successivi Piani Operativi al fine di individuare le priorità di intervento, e consentendo l’utilizzo delle nuove aree soltanto dopo aver condotto un’analisi approfondita sul patrimonio edilizio esistente – produttivo - non utilizzato o utilizzato in maniera incongrua e che potrebbe essere oggetto di interventi di rigenerazione urbana.</a:t>
            </a:r>
          </a:p>
        </p:txBody>
      </p:sp>
      <p:pic>
        <p:nvPicPr>
          <p:cNvPr id="78850" name="Picture 2"/>
          <p:cNvPicPr>
            <a:picLocks noChangeAspect="1" noChangeArrowheads="1"/>
          </p:cNvPicPr>
          <p:nvPr/>
        </p:nvPicPr>
        <p:blipFill>
          <a:blip r:embed="rId4" cstate="print"/>
          <a:srcRect/>
          <a:stretch>
            <a:fillRect/>
          </a:stretch>
        </p:blipFill>
        <p:spPr bwMode="auto">
          <a:xfrm>
            <a:off x="995364" y="1857823"/>
            <a:ext cx="1983364" cy="1833989"/>
          </a:xfrm>
          <a:prstGeom prst="rect">
            <a:avLst/>
          </a:prstGeom>
          <a:noFill/>
          <a:ln w="9525">
            <a:noFill/>
            <a:miter lim="800000"/>
            <a:headEnd/>
            <a:tailEnd/>
          </a:ln>
        </p:spPr>
      </p:pic>
      <p:pic>
        <p:nvPicPr>
          <p:cNvPr id="78851" name="Picture 3"/>
          <p:cNvPicPr>
            <a:picLocks noChangeAspect="1" noChangeArrowheads="1"/>
          </p:cNvPicPr>
          <p:nvPr/>
        </p:nvPicPr>
        <p:blipFill>
          <a:blip r:embed="rId5" cstate="print"/>
          <a:srcRect/>
          <a:stretch>
            <a:fillRect/>
          </a:stretch>
        </p:blipFill>
        <p:spPr bwMode="auto">
          <a:xfrm>
            <a:off x="1160318" y="4638675"/>
            <a:ext cx="1447800" cy="1304925"/>
          </a:xfrm>
          <a:prstGeom prst="rect">
            <a:avLst/>
          </a:prstGeom>
          <a:noFill/>
          <a:ln w="9525">
            <a:noFill/>
            <a:miter lim="800000"/>
            <a:headEnd/>
            <a:tailEnd/>
          </a:ln>
        </p:spPr>
      </p:pic>
      <p:sp>
        <p:nvSpPr>
          <p:cNvPr id="23"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923309" y="3998770"/>
            <a:ext cx="5888182" cy="2582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200" b="1" dirty="0" err="1">
                <a:latin typeface="Arial Narrow" panose="020B0606020202030204" pitchFamily="34" charset="0"/>
              </a:rPr>
              <a:t>--</a:t>
            </a:r>
            <a:r>
              <a:rPr lang="it-IT" sz="1200" b="1" dirty="0">
                <a:latin typeface="Arial Narrow" panose="020B0606020202030204" pitchFamily="34" charset="0"/>
              </a:rPr>
              <a:t> </a:t>
            </a:r>
            <a:r>
              <a:rPr lang="it-IT" sz="1400" b="1" dirty="0">
                <a:latin typeface="Arial Narrow" panose="020B0606020202030204" pitchFamily="34" charset="0"/>
              </a:rPr>
              <a:t>SPT 1.b Completamento dell’area produttiva di </a:t>
            </a:r>
            <a:r>
              <a:rPr lang="it-IT" sz="1400" b="1" dirty="0" err="1">
                <a:latin typeface="Arial Narrow" panose="020B0606020202030204" pitchFamily="34" charset="0"/>
              </a:rPr>
              <a:t>Montacchiello</a:t>
            </a:r>
            <a:endParaRPr lang="it-IT" sz="1400" b="1" dirty="0">
              <a:latin typeface="Arial Narrow" panose="020B0606020202030204" pitchFamily="34" charset="0"/>
            </a:endParaRPr>
          </a:p>
          <a:p>
            <a:pPr algn="just">
              <a:lnSpc>
                <a:spcPts val="1920"/>
              </a:lnSpc>
            </a:pPr>
            <a:r>
              <a:rPr lang="it-IT" sz="1400" dirty="0">
                <a:latin typeface="Arial Narrow" panose="020B0606020202030204" pitchFamily="34" charset="0"/>
              </a:rPr>
              <a:t>In considerazione dei cospicui potenziamenti proposti per le zone produttive esistenti, il Piano Strutturale Intercomunale dovrà dare precisi indirizzi ai successivi Piani Operativi al fine di individuare le priorità di intervento, e consentendo l’utilizzo delle nuove aree soltanto dopo aver condotto un’anali approfondita sul patrimonio edilizio esistente – produttivo - non utilizzato o utilizzato in maniera incongrua e che potrebbe essere oggetto di interventi di rigenerazione urbana.</a:t>
            </a:r>
          </a:p>
          <a:p>
            <a:pPr algn="just">
              <a:lnSpc>
                <a:spcPts val="1920"/>
              </a:lnSpc>
            </a:pPr>
            <a:r>
              <a:rPr lang="it-IT" sz="1400" dirty="0">
                <a:latin typeface="Arial Narrow" panose="020B0606020202030204" pitchFamily="34" charset="0"/>
              </a:rPr>
              <a:t>L’intervento proposto dovrà comunque essere </a:t>
            </a:r>
            <a:r>
              <a:rPr lang="it-IT" sz="1400" dirty="0" err="1">
                <a:latin typeface="Arial Narrow" panose="020B0606020202030204" pitchFamily="34" charset="0"/>
              </a:rPr>
              <a:t>dimensionalmente</a:t>
            </a:r>
            <a:r>
              <a:rPr lang="it-IT" sz="1400" dirty="0">
                <a:latin typeface="Arial Narrow" panose="020B0606020202030204" pitchFamily="34" charset="0"/>
              </a:rPr>
              <a:t> ridotto e prescrivere il</a:t>
            </a:r>
          </a:p>
          <a:p>
            <a:pPr algn="just">
              <a:lnSpc>
                <a:spcPts val="1920"/>
              </a:lnSpc>
            </a:pPr>
            <a:r>
              <a:rPr lang="it-IT" sz="1400" dirty="0">
                <a:latin typeface="Arial Narrow" panose="020B0606020202030204" pitchFamily="34" charset="0"/>
              </a:rPr>
              <a:t>completamento dell’area produttiva all’interno della viabilità esistente (via Emilia SR 206 a Est, via del Fagiano a Nord) e il fosso presente a Sud.</a:t>
            </a:r>
          </a:p>
        </p:txBody>
      </p:sp>
    </p:spTree>
    <p:extLst>
      <p:ext uri="{BB962C8B-B14F-4D97-AF65-F5344CB8AC3E}">
        <p14:creationId xmlns:p14="http://schemas.microsoft.com/office/powerpoint/2010/main" val="43029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pic>
        <p:nvPicPr>
          <p:cNvPr id="23" name="Picture 1"/>
          <p:cNvPicPr>
            <a:picLocks noChangeAspect="1" noChangeArrowheads="1"/>
          </p:cNvPicPr>
          <p:nvPr/>
        </p:nvPicPr>
        <p:blipFill>
          <a:blip r:embed="rId4" cstate="print"/>
          <a:srcRect/>
          <a:stretch>
            <a:fillRect/>
          </a:stretch>
        </p:blipFill>
        <p:spPr bwMode="auto">
          <a:xfrm>
            <a:off x="1163782" y="1371600"/>
            <a:ext cx="1875560" cy="1962124"/>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1274619" y="3725141"/>
            <a:ext cx="1590675" cy="2400300"/>
          </a:xfrm>
          <a:prstGeom prst="rect">
            <a:avLst/>
          </a:prstGeom>
          <a:noFill/>
          <a:ln w="9525">
            <a:noFill/>
            <a:miter lim="800000"/>
            <a:headEnd/>
            <a:tailEnd/>
          </a:ln>
        </p:spPr>
      </p:pic>
      <p:sp>
        <p:nvSpPr>
          <p:cNvPr id="25"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233305" y="1324847"/>
            <a:ext cx="5702877" cy="273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SPT 2 Attuazione del Piano Particolareggiato per l’ampliamento della zona produttiva di </a:t>
            </a:r>
            <a:r>
              <a:rPr lang="it-IT" sz="1400" b="1" dirty="0" err="1">
                <a:latin typeface="Arial Narrow" panose="020B0606020202030204" pitchFamily="34" charset="0"/>
              </a:rPr>
              <a:t>Ospedaletto</a:t>
            </a:r>
            <a:r>
              <a:rPr lang="it-IT" sz="1400" b="1" dirty="0">
                <a:latin typeface="Arial Narrow" panose="020B0606020202030204" pitchFamily="34" charset="0"/>
              </a:rPr>
              <a:t> </a:t>
            </a:r>
            <a:r>
              <a:rPr lang="it-IT" sz="1400" b="1" dirty="0" err="1">
                <a:latin typeface="Arial Narrow" panose="020B0606020202030204" pitchFamily="34" charset="0"/>
              </a:rPr>
              <a:t>Pisa-</a:t>
            </a:r>
            <a:r>
              <a:rPr lang="it-IT" sz="1400" b="1" dirty="0">
                <a:latin typeface="Arial Narrow" panose="020B0606020202030204" pitchFamily="34" charset="0"/>
              </a:rPr>
              <a:t> Cascina</a:t>
            </a:r>
          </a:p>
          <a:p>
            <a:pPr algn="just">
              <a:lnSpc>
                <a:spcPts val="1920"/>
              </a:lnSpc>
            </a:pPr>
            <a:r>
              <a:rPr lang="it-IT" sz="1400" dirty="0">
                <a:latin typeface="Arial Narrow" panose="020B0606020202030204" pitchFamily="34" charset="0"/>
              </a:rPr>
              <a:t>In considerazione dei cospicui potenziamenti proposti complessivamente per le zone produttive esistenti, il Piano Strutturale Intercomunale dovrà dare precisi indirizzi ai successivi Piani Operativi al fine di individuare le priorità di intervento, e consentendo l’utilizzo delle nuove aree soltanto dopo aver condotto un’analisi approfondita sul patrimonio edilizio esistente – produttivo - non utilizzato o utilizzato in maniera incongrua e che potrebbe essere oggetto di interventi di rigenerazione urbana.</a:t>
            </a:r>
          </a:p>
          <a:p>
            <a:pPr algn="just">
              <a:lnSpc>
                <a:spcPts val="1920"/>
              </a:lnSpc>
            </a:pPr>
            <a:r>
              <a:rPr lang="it-IT" sz="1400" dirty="0">
                <a:latin typeface="Arial Narrow" panose="020B0606020202030204" pitchFamily="34" charset="0"/>
              </a:rPr>
              <a:t>L’intervento proposto dovrà comunque essere </a:t>
            </a:r>
            <a:r>
              <a:rPr lang="it-IT" sz="1400" dirty="0" err="1">
                <a:latin typeface="Arial Narrow" panose="020B0606020202030204" pitchFamily="34" charset="0"/>
              </a:rPr>
              <a:t>dimensionalmente</a:t>
            </a:r>
            <a:r>
              <a:rPr lang="it-IT" sz="1400" dirty="0">
                <a:latin typeface="Arial Narrow" panose="020B0606020202030204" pitchFamily="34" charset="0"/>
              </a:rPr>
              <a:t> ridotto e prescrivere il</a:t>
            </a:r>
          </a:p>
          <a:p>
            <a:pPr algn="just">
              <a:lnSpc>
                <a:spcPts val="1920"/>
              </a:lnSpc>
            </a:pPr>
            <a:r>
              <a:rPr lang="it-IT" sz="1400" dirty="0">
                <a:latin typeface="Arial Narrow" panose="020B0606020202030204" pitchFamily="34" charset="0"/>
              </a:rPr>
              <a:t>completamento dell’area produttiva all’interno della viabilità esistente (via Emilia SR 206 a Ovest, via </a:t>
            </a:r>
            <a:r>
              <a:rPr lang="it-IT" sz="1400" dirty="0" err="1">
                <a:latin typeface="Arial Narrow" panose="020B0606020202030204" pitchFamily="34" charset="0"/>
              </a:rPr>
              <a:t>Titignano</a:t>
            </a:r>
            <a:r>
              <a:rPr lang="it-IT" sz="1400" dirty="0">
                <a:latin typeface="Arial Narrow" panose="020B0606020202030204" pitchFamily="34" charset="0"/>
              </a:rPr>
              <a:t> a Ovest ).</a:t>
            </a:r>
          </a:p>
        </p:txBody>
      </p:sp>
      <p:sp>
        <p:nvSpPr>
          <p:cNvPr id="26"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191742" y="4525247"/>
            <a:ext cx="5702877" cy="2111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SPT 3 Riordino e potenziamento delle attività produttive legate al settore nautico e alla </a:t>
            </a:r>
            <a:r>
              <a:rPr lang="it-IT" sz="1400" b="1" dirty="0" err="1">
                <a:latin typeface="Arial Narrow" panose="020B0606020202030204" pitchFamily="34" charset="0"/>
              </a:rPr>
              <a:t>cantieristicapresente</a:t>
            </a:r>
            <a:r>
              <a:rPr lang="it-IT" sz="1400" b="1" dirty="0">
                <a:latin typeface="Arial Narrow" panose="020B0606020202030204" pitchFamily="34" charset="0"/>
              </a:rPr>
              <a:t>  lungo il Canale dei Navicelli.</a:t>
            </a:r>
          </a:p>
          <a:p>
            <a:pPr algn="just">
              <a:lnSpc>
                <a:spcPts val="1920"/>
              </a:lnSpc>
            </a:pPr>
            <a:r>
              <a:rPr lang="it-IT" sz="1400" dirty="0">
                <a:latin typeface="Arial Narrow" panose="020B0606020202030204" pitchFamily="34" charset="0"/>
              </a:rPr>
              <a:t>La previsione presenta possibili criticità dovute all’occupazione di nuovo suolo. Per questo motivo il PSI dovrà dare indicazioni al P.O. affinché siano attuate, per quanto possibile, le politiche di contenimento dell’uso del suolo. Non sarà invece in alcun modo consentito l’utilizzo a fini insediativi delle aree poste sulla sponda sinistra del Canale dei Navicelli.</a:t>
            </a:r>
          </a:p>
        </p:txBody>
      </p:sp>
    </p:spTree>
    <p:extLst>
      <p:ext uri="{BB962C8B-B14F-4D97-AF65-F5344CB8AC3E}">
        <p14:creationId xmlns:p14="http://schemas.microsoft.com/office/powerpoint/2010/main" val="373350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3"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SIV   - Sistema Integrato del Verde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2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676651" y="2322375"/>
            <a:ext cx="5190259" cy="587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SIV 1.a Parco territoriale dell’Arno </a:t>
            </a:r>
            <a:r>
              <a:rPr lang="it-IT" sz="1400" b="1" dirty="0" err="1">
                <a:latin typeface="Arial Narrow" panose="020B0606020202030204" pitchFamily="34" charset="0"/>
              </a:rPr>
              <a:t>Pisa-Cascina</a:t>
            </a:r>
            <a:r>
              <a:rPr lang="it-IT" sz="1400" b="1" dirty="0">
                <a:latin typeface="Arial Narrow" panose="020B0606020202030204" pitchFamily="34" charset="0"/>
              </a:rPr>
              <a:t> anche in funzione della realizzazione della ciclopista dell’Arno</a:t>
            </a:r>
            <a:endParaRPr lang="it-IT" sz="1400" dirty="0">
              <a:latin typeface="Arial Narrow" panose="020B0606020202030204" pitchFamily="34" charset="0"/>
            </a:endParaRPr>
          </a:p>
        </p:txBody>
      </p:sp>
      <p:sp>
        <p:nvSpPr>
          <p:cNvPr id="25"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4036869" y="4649937"/>
            <a:ext cx="4760767" cy="101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SIV 1.c Parco </a:t>
            </a:r>
            <a:r>
              <a:rPr lang="it-IT" sz="1400" b="1" dirty="0" err="1">
                <a:latin typeface="Arial Narrow" panose="020B0606020202030204" pitchFamily="34" charset="0"/>
              </a:rPr>
              <a:t>territoriale-ambientale</a:t>
            </a:r>
            <a:r>
              <a:rPr lang="it-IT" sz="1400" b="1" dirty="0">
                <a:latin typeface="Arial Narrow" panose="020B0606020202030204" pitchFamily="34" charset="0"/>
              </a:rPr>
              <a:t> del Fosso Vecchio nel comune di Cascina con potenziali connessioni con gli elementi lineari della rete ecologica</a:t>
            </a:r>
            <a:endParaRPr lang="it-IT" sz="1400" dirty="0">
              <a:latin typeface="Arial Narrow" panose="020B0606020202030204" pitchFamily="34" charset="0"/>
            </a:endParaRPr>
          </a:p>
        </p:txBody>
      </p:sp>
      <p:pic>
        <p:nvPicPr>
          <p:cNvPr id="76801" name="Picture 1"/>
          <p:cNvPicPr>
            <a:picLocks noChangeAspect="1" noChangeArrowheads="1"/>
          </p:cNvPicPr>
          <p:nvPr/>
        </p:nvPicPr>
        <p:blipFill>
          <a:blip r:embed="rId4" cstate="print"/>
          <a:srcRect/>
          <a:stretch>
            <a:fillRect/>
          </a:stretch>
        </p:blipFill>
        <p:spPr bwMode="auto">
          <a:xfrm>
            <a:off x="962892" y="1647394"/>
            <a:ext cx="2431472" cy="2511924"/>
          </a:xfrm>
          <a:prstGeom prst="rect">
            <a:avLst/>
          </a:prstGeom>
          <a:noFill/>
          <a:ln w="9525">
            <a:noFill/>
            <a:miter lim="800000"/>
            <a:headEnd/>
            <a:tailEnd/>
          </a:ln>
        </p:spPr>
      </p:pic>
      <p:pic>
        <p:nvPicPr>
          <p:cNvPr id="3" name="Picture 1"/>
          <p:cNvPicPr>
            <a:picLocks noChangeAspect="1" noChangeArrowheads="1"/>
          </p:cNvPicPr>
          <p:nvPr/>
        </p:nvPicPr>
        <p:blipFill>
          <a:blip r:embed="rId5" cstate="print"/>
          <a:srcRect/>
          <a:stretch>
            <a:fillRect/>
          </a:stretch>
        </p:blipFill>
        <p:spPr bwMode="auto">
          <a:xfrm>
            <a:off x="1102738" y="4549063"/>
            <a:ext cx="2721117" cy="1811552"/>
          </a:xfrm>
          <a:prstGeom prst="rect">
            <a:avLst/>
          </a:prstGeom>
          <a:noFill/>
          <a:ln w="9525">
            <a:noFill/>
            <a:miter lim="800000"/>
            <a:headEnd/>
            <a:tailEnd/>
          </a:ln>
        </p:spPr>
      </p:pic>
    </p:spTree>
    <p:extLst>
      <p:ext uri="{BB962C8B-B14F-4D97-AF65-F5344CB8AC3E}">
        <p14:creationId xmlns:p14="http://schemas.microsoft.com/office/powerpoint/2010/main" val="288542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3"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080905" y="1782046"/>
            <a:ext cx="5702877" cy="587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SIV 2.a Realizzazione del sistema dei parchi urbani nei comuni di Pisa e Cascina (Pisa Nord Est)</a:t>
            </a:r>
            <a:endParaRPr lang="it-IT" sz="1400" dirty="0">
              <a:latin typeface="Arial Narrow" panose="020B0606020202030204" pitchFamily="34" charset="0"/>
            </a:endParaRPr>
          </a:p>
        </p:txBody>
      </p:sp>
      <p:sp>
        <p:nvSpPr>
          <p:cNvPr id="2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108615" y="3430737"/>
            <a:ext cx="5702877" cy="587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SIV 2.b Realizzazione del sistema dei parchi urbani nei comuni di Pisa e Cascina (Pisa Nord Est)</a:t>
            </a:r>
            <a:endParaRPr lang="it-IT" sz="1400" dirty="0">
              <a:latin typeface="Arial Narrow" panose="020B0606020202030204" pitchFamily="34" charset="0"/>
            </a:endParaRPr>
          </a:p>
        </p:txBody>
      </p:sp>
      <p:sp>
        <p:nvSpPr>
          <p:cNvPr id="25"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366655" y="5578191"/>
            <a:ext cx="5541817" cy="587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SIV 2.c Realizzazione del sistema dei parchi urbani nei comuni di Pisa e Cascina (</a:t>
            </a:r>
            <a:r>
              <a:rPr lang="it-IT" sz="1400" b="1" dirty="0" err="1">
                <a:latin typeface="Arial Narrow" panose="020B0606020202030204" pitchFamily="34" charset="0"/>
              </a:rPr>
              <a:t>Cascina</a:t>
            </a:r>
            <a:r>
              <a:rPr lang="it-IT" sz="1400" b="1" dirty="0">
                <a:latin typeface="Arial Narrow" panose="020B0606020202030204" pitchFamily="34" charset="0"/>
              </a:rPr>
              <a:t>)</a:t>
            </a:r>
            <a:endParaRPr lang="it-IT" sz="1400" dirty="0">
              <a:latin typeface="Arial Narrow" panose="020B0606020202030204" pitchFamily="34" charset="0"/>
            </a:endParaRPr>
          </a:p>
        </p:txBody>
      </p:sp>
      <p:pic>
        <p:nvPicPr>
          <p:cNvPr id="75777" name="Picture 1"/>
          <p:cNvPicPr>
            <a:picLocks noChangeAspect="1" noChangeArrowheads="1"/>
          </p:cNvPicPr>
          <p:nvPr/>
        </p:nvPicPr>
        <p:blipFill>
          <a:blip r:embed="rId4" cstate="print"/>
          <a:srcRect/>
          <a:stretch>
            <a:fillRect/>
          </a:stretch>
        </p:blipFill>
        <p:spPr bwMode="auto">
          <a:xfrm>
            <a:off x="1169842" y="1339459"/>
            <a:ext cx="1836593" cy="1628446"/>
          </a:xfrm>
          <a:prstGeom prst="rect">
            <a:avLst/>
          </a:prstGeom>
          <a:noFill/>
          <a:ln w="9525">
            <a:noFill/>
            <a:miter lim="800000"/>
            <a:headEnd/>
            <a:tailEnd/>
          </a:ln>
        </p:spPr>
      </p:pic>
      <p:pic>
        <p:nvPicPr>
          <p:cNvPr id="75778" name="Picture 2"/>
          <p:cNvPicPr>
            <a:picLocks noChangeAspect="1" noChangeArrowheads="1"/>
          </p:cNvPicPr>
          <p:nvPr/>
        </p:nvPicPr>
        <p:blipFill>
          <a:blip r:embed="rId5" cstate="print"/>
          <a:srcRect/>
          <a:stretch>
            <a:fillRect/>
          </a:stretch>
        </p:blipFill>
        <p:spPr bwMode="auto">
          <a:xfrm>
            <a:off x="1045151" y="3174137"/>
            <a:ext cx="1919721" cy="1677119"/>
          </a:xfrm>
          <a:prstGeom prst="rect">
            <a:avLst/>
          </a:prstGeom>
          <a:noFill/>
          <a:ln w="9525">
            <a:noFill/>
            <a:miter lim="800000"/>
            <a:headEnd/>
            <a:tailEnd/>
          </a:ln>
        </p:spPr>
      </p:pic>
      <p:pic>
        <p:nvPicPr>
          <p:cNvPr id="75779" name="Picture 3"/>
          <p:cNvPicPr>
            <a:picLocks noChangeAspect="1" noChangeArrowheads="1"/>
          </p:cNvPicPr>
          <p:nvPr/>
        </p:nvPicPr>
        <p:blipFill>
          <a:blip r:embed="rId6" cstate="print"/>
          <a:srcRect/>
          <a:stretch>
            <a:fillRect/>
          </a:stretch>
        </p:blipFill>
        <p:spPr bwMode="auto">
          <a:xfrm>
            <a:off x="1071128" y="5098473"/>
            <a:ext cx="2116165" cy="1449965"/>
          </a:xfrm>
          <a:prstGeom prst="rect">
            <a:avLst/>
          </a:prstGeom>
          <a:noFill/>
          <a:ln w="9525">
            <a:noFill/>
            <a:miter lim="800000"/>
            <a:headEnd/>
            <a:tailEnd/>
          </a:ln>
        </p:spPr>
      </p:pic>
    </p:spTree>
    <p:extLst>
      <p:ext uri="{BB962C8B-B14F-4D97-AF65-F5344CB8AC3E}">
        <p14:creationId xmlns:p14="http://schemas.microsoft.com/office/powerpoint/2010/main" val="114957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1" name="Segnaposto numero diapositiva 20"/>
          <p:cNvSpPr>
            <a:spLocks noGrp="1"/>
          </p:cNvSpPr>
          <p:nvPr>
            <p:ph type="sldNum" sz="quarter" idx="12"/>
          </p:nvPr>
        </p:nvSpPr>
        <p:spPr/>
        <p:txBody>
          <a:bodyPr/>
          <a:lstStyle/>
          <a:p>
            <a:fld id="{699EDEE9-99FD-46D5-9D2F-23F6CC133F90}" type="slidenum">
              <a:rPr lang="it-IT" smtClean="0"/>
              <a:pPr/>
              <a:t>17</a:t>
            </a:fld>
            <a:endParaRPr lang="it-IT"/>
          </a:p>
        </p:txBody>
      </p:sp>
      <p:sp>
        <p:nvSpPr>
          <p:cNvPr id="23"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SRT  - Sistema di Rango Territoriali</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2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022457" y="1806726"/>
            <a:ext cx="5264293" cy="650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SRT 1 Potenziamento delle strutture specialistiche dell’interferometro necessarie all’attività di ricerca</a:t>
            </a:r>
            <a:endParaRPr lang="it-IT" sz="1400" dirty="0">
              <a:latin typeface="Arial Narrow" panose="020B0606020202030204" pitchFamily="34" charset="0"/>
            </a:endParaRPr>
          </a:p>
        </p:txBody>
      </p:sp>
      <p:pic>
        <p:nvPicPr>
          <p:cNvPr id="74753" name="Picture 1"/>
          <p:cNvPicPr>
            <a:picLocks noChangeAspect="1" noChangeArrowheads="1"/>
          </p:cNvPicPr>
          <p:nvPr/>
        </p:nvPicPr>
        <p:blipFill>
          <a:blip r:embed="rId4" cstate="print"/>
          <a:srcRect/>
          <a:stretch>
            <a:fillRect/>
          </a:stretch>
        </p:blipFill>
        <p:spPr bwMode="auto">
          <a:xfrm>
            <a:off x="1176338" y="1690688"/>
            <a:ext cx="1619250" cy="1190625"/>
          </a:xfrm>
          <a:prstGeom prst="rect">
            <a:avLst/>
          </a:prstGeom>
          <a:noFill/>
          <a:ln w="9525">
            <a:noFill/>
            <a:miter lim="800000"/>
            <a:headEnd/>
            <a:tailEnd/>
          </a:ln>
        </p:spPr>
      </p:pic>
      <p:sp>
        <p:nvSpPr>
          <p:cNvPr id="25"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503344" y="3102124"/>
            <a:ext cx="5997718" cy="118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SRT 2 Sviluppo di un’area destinata a funzioni connesse all’attività scientifica e didattica dell’impianto VIRGO</a:t>
            </a:r>
          </a:p>
          <a:p>
            <a:pPr algn="just">
              <a:lnSpc>
                <a:spcPts val="1920"/>
              </a:lnSpc>
            </a:pPr>
            <a:r>
              <a:rPr lang="it-IT" sz="1400" i="1" dirty="0">
                <a:latin typeface="Arial Narrow" panose="020B0606020202030204" pitchFamily="34" charset="0"/>
              </a:rPr>
              <a:t>Gli interventi dovranno essere realizzati evitando il più possibile la dispersione nel territorio agricolo esistente e utilizzando prioritariamente la viabilità esistente.</a:t>
            </a:r>
          </a:p>
        </p:txBody>
      </p:sp>
      <p:pic>
        <p:nvPicPr>
          <p:cNvPr id="74754" name="Picture 2"/>
          <p:cNvPicPr>
            <a:picLocks noChangeAspect="1" noChangeArrowheads="1"/>
          </p:cNvPicPr>
          <p:nvPr/>
        </p:nvPicPr>
        <p:blipFill>
          <a:blip r:embed="rId5" cstate="print"/>
          <a:srcRect/>
          <a:stretch>
            <a:fillRect/>
          </a:stretch>
        </p:blipFill>
        <p:spPr bwMode="auto">
          <a:xfrm>
            <a:off x="1319212" y="3109911"/>
            <a:ext cx="1074175" cy="1447801"/>
          </a:xfrm>
          <a:prstGeom prst="rect">
            <a:avLst/>
          </a:prstGeom>
          <a:noFill/>
          <a:ln w="9525">
            <a:noFill/>
            <a:miter lim="800000"/>
            <a:headEnd/>
            <a:tailEnd/>
          </a:ln>
        </p:spPr>
      </p:pic>
      <p:pic>
        <p:nvPicPr>
          <p:cNvPr id="74755" name="Picture 3"/>
          <p:cNvPicPr>
            <a:picLocks noChangeAspect="1" noChangeArrowheads="1"/>
          </p:cNvPicPr>
          <p:nvPr/>
        </p:nvPicPr>
        <p:blipFill>
          <a:blip r:embed="rId6" cstate="print"/>
          <a:srcRect/>
          <a:stretch>
            <a:fillRect/>
          </a:stretch>
        </p:blipFill>
        <p:spPr bwMode="auto">
          <a:xfrm>
            <a:off x="1128712" y="4855030"/>
            <a:ext cx="1457325" cy="1607684"/>
          </a:xfrm>
          <a:prstGeom prst="rect">
            <a:avLst/>
          </a:prstGeom>
          <a:noFill/>
          <a:ln w="9525">
            <a:noFill/>
            <a:miter lim="800000"/>
            <a:headEnd/>
            <a:tailEnd/>
          </a:ln>
        </p:spPr>
      </p:pic>
      <p:pic>
        <p:nvPicPr>
          <p:cNvPr id="74756" name="Picture 4"/>
          <p:cNvPicPr>
            <a:picLocks noChangeAspect="1" noChangeArrowheads="1"/>
          </p:cNvPicPr>
          <p:nvPr/>
        </p:nvPicPr>
        <p:blipFill>
          <a:blip r:embed="rId7" cstate="print"/>
          <a:srcRect/>
          <a:stretch>
            <a:fillRect/>
          </a:stretch>
        </p:blipFill>
        <p:spPr bwMode="auto">
          <a:xfrm>
            <a:off x="4957762" y="4570319"/>
            <a:ext cx="1628775" cy="1916206"/>
          </a:xfrm>
          <a:prstGeom prst="rect">
            <a:avLst/>
          </a:prstGeom>
          <a:noFill/>
          <a:ln w="9525">
            <a:noFill/>
            <a:miter lim="800000"/>
            <a:headEnd/>
            <a:tailEnd/>
          </a:ln>
        </p:spPr>
      </p:pic>
      <p:sp>
        <p:nvSpPr>
          <p:cNvPr id="28"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703371" y="4945213"/>
            <a:ext cx="2011507" cy="1727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nSpc>
                <a:spcPts val="1920"/>
              </a:lnSpc>
            </a:pPr>
            <a:r>
              <a:rPr lang="it-IT" sz="1400" b="1" dirty="0">
                <a:latin typeface="Arial Narrow" panose="020B0606020202030204" pitchFamily="34" charset="0"/>
              </a:rPr>
              <a:t>- SRT 3 Potenziamento della dotazione complessiva delle strutture e dei servizi amministrativi, didattici e sportivi dell’ateneo pisano</a:t>
            </a:r>
            <a:endParaRPr lang="it-IT" sz="1400" dirty="0">
              <a:latin typeface="Arial Narrow" panose="020B0606020202030204" pitchFamily="34" charset="0"/>
            </a:endParaRPr>
          </a:p>
        </p:txBody>
      </p:sp>
      <p:sp>
        <p:nvSpPr>
          <p:cNvPr id="29"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6700838" y="4888063"/>
            <a:ext cx="2128837" cy="1384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SRT 4 Conferma previsione della Cittadella aeroportuale nel quartiere S. Giusto</a:t>
            </a:r>
            <a:endParaRPr lang="it-IT" sz="1400" dirty="0">
              <a:latin typeface="Arial Narrow" panose="020B0606020202030204" pitchFamily="34" charset="0"/>
            </a:endParaRPr>
          </a:p>
        </p:txBody>
      </p:sp>
    </p:spTree>
    <p:extLst>
      <p:ext uri="{BB962C8B-B14F-4D97-AF65-F5344CB8AC3E}">
        <p14:creationId xmlns:p14="http://schemas.microsoft.com/office/powerpoint/2010/main" val="77491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1" name="Segnaposto numero diapositiva 20"/>
          <p:cNvSpPr>
            <a:spLocks noGrp="1"/>
          </p:cNvSpPr>
          <p:nvPr>
            <p:ph type="sldNum" sz="quarter" idx="12"/>
          </p:nvPr>
        </p:nvSpPr>
        <p:spPr/>
        <p:txBody>
          <a:bodyPr/>
          <a:lstStyle/>
          <a:p>
            <a:fld id="{699EDEE9-99FD-46D5-9D2F-23F6CC133F90}" type="slidenum">
              <a:rPr lang="it-IT" smtClean="0"/>
              <a:pPr/>
              <a:t>18</a:t>
            </a:fld>
            <a:endParaRPr lang="it-IT"/>
          </a:p>
        </p:txBody>
      </p:sp>
      <p:sp>
        <p:nvSpPr>
          <p:cNvPr id="23"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SIS  - Sistema Impianti Sportivi</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2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588327" y="1806726"/>
            <a:ext cx="4698423" cy="97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SIS 1 Creazione del circuito delle attività sportive pubbliche con la realizzazione a Cascina della Cittadella dello Sport</a:t>
            </a:r>
            <a:endParaRPr lang="it-IT" sz="1400" dirty="0">
              <a:latin typeface="Arial Narrow" panose="020B0606020202030204" pitchFamily="34" charset="0"/>
            </a:endParaRPr>
          </a:p>
        </p:txBody>
      </p:sp>
      <p:sp>
        <p:nvSpPr>
          <p:cNvPr id="25"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879708" y="4120434"/>
            <a:ext cx="4225202" cy="128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SIS 2 Implementazione del circuito, con la previsione di nuove attività sportive con potenziamento degli impianti esistenti quali attrezzature di interesse pubblico sull’intero territorio</a:t>
            </a:r>
            <a:endParaRPr lang="it-IT" sz="1400" dirty="0">
              <a:latin typeface="Arial Narrow" panose="020B0606020202030204" pitchFamily="34" charset="0"/>
            </a:endParaRPr>
          </a:p>
        </p:txBody>
      </p:sp>
      <p:pic>
        <p:nvPicPr>
          <p:cNvPr id="73729" name="Picture 1"/>
          <p:cNvPicPr>
            <a:picLocks noChangeAspect="1" noChangeArrowheads="1"/>
          </p:cNvPicPr>
          <p:nvPr/>
        </p:nvPicPr>
        <p:blipFill>
          <a:blip r:embed="rId4" cstate="print"/>
          <a:srcRect/>
          <a:stretch>
            <a:fillRect/>
          </a:stretch>
        </p:blipFill>
        <p:spPr bwMode="auto">
          <a:xfrm>
            <a:off x="955530" y="1693285"/>
            <a:ext cx="2049917" cy="1423988"/>
          </a:xfrm>
          <a:prstGeom prst="rect">
            <a:avLst/>
          </a:prstGeom>
          <a:noFill/>
          <a:ln w="9525">
            <a:noFill/>
            <a:miter lim="800000"/>
            <a:headEnd/>
            <a:tailEnd/>
          </a:ln>
        </p:spPr>
      </p:pic>
      <p:pic>
        <p:nvPicPr>
          <p:cNvPr id="73730" name="Picture 2"/>
          <p:cNvPicPr>
            <a:picLocks noChangeAspect="1" noChangeArrowheads="1"/>
          </p:cNvPicPr>
          <p:nvPr/>
        </p:nvPicPr>
        <p:blipFill>
          <a:blip r:embed="rId5" cstate="print"/>
          <a:srcRect/>
          <a:stretch>
            <a:fillRect/>
          </a:stretch>
        </p:blipFill>
        <p:spPr bwMode="auto">
          <a:xfrm>
            <a:off x="998827" y="3552823"/>
            <a:ext cx="1128936" cy="908339"/>
          </a:xfrm>
          <a:prstGeom prst="rect">
            <a:avLst/>
          </a:prstGeom>
          <a:noFill/>
          <a:ln w="9525">
            <a:noFill/>
            <a:miter lim="800000"/>
            <a:headEnd/>
            <a:tailEnd/>
          </a:ln>
        </p:spPr>
      </p:pic>
      <p:pic>
        <p:nvPicPr>
          <p:cNvPr id="73731" name="Picture 3"/>
          <p:cNvPicPr>
            <a:picLocks noChangeAspect="1" noChangeArrowheads="1"/>
          </p:cNvPicPr>
          <p:nvPr/>
        </p:nvPicPr>
        <p:blipFill>
          <a:blip r:embed="rId6" cstate="print"/>
          <a:srcRect/>
          <a:stretch>
            <a:fillRect/>
          </a:stretch>
        </p:blipFill>
        <p:spPr bwMode="auto">
          <a:xfrm>
            <a:off x="1947432" y="4493639"/>
            <a:ext cx="1332063" cy="992764"/>
          </a:xfrm>
          <a:prstGeom prst="rect">
            <a:avLst/>
          </a:prstGeom>
          <a:noFill/>
          <a:ln w="9525">
            <a:noFill/>
            <a:miter lim="800000"/>
            <a:headEnd/>
            <a:tailEnd/>
          </a:ln>
        </p:spPr>
      </p:pic>
      <p:pic>
        <p:nvPicPr>
          <p:cNvPr id="73732" name="Picture 4"/>
          <p:cNvPicPr>
            <a:picLocks noChangeAspect="1" noChangeArrowheads="1"/>
          </p:cNvPicPr>
          <p:nvPr/>
        </p:nvPicPr>
        <p:blipFill>
          <a:blip r:embed="rId7" cstate="print"/>
          <a:srcRect/>
          <a:stretch>
            <a:fillRect/>
          </a:stretch>
        </p:blipFill>
        <p:spPr bwMode="auto">
          <a:xfrm>
            <a:off x="2678293" y="3438524"/>
            <a:ext cx="1008323" cy="856384"/>
          </a:xfrm>
          <a:prstGeom prst="rect">
            <a:avLst/>
          </a:prstGeom>
          <a:noFill/>
          <a:ln w="9525">
            <a:noFill/>
            <a:miter lim="800000"/>
            <a:headEnd/>
            <a:tailEnd/>
          </a:ln>
        </p:spPr>
      </p:pic>
      <p:pic>
        <p:nvPicPr>
          <p:cNvPr id="73733" name="Picture 5"/>
          <p:cNvPicPr>
            <a:picLocks noChangeAspect="1" noChangeArrowheads="1"/>
          </p:cNvPicPr>
          <p:nvPr/>
        </p:nvPicPr>
        <p:blipFill>
          <a:blip r:embed="rId8" cstate="print"/>
          <a:srcRect/>
          <a:stretch>
            <a:fillRect/>
          </a:stretch>
        </p:blipFill>
        <p:spPr bwMode="auto">
          <a:xfrm>
            <a:off x="964193" y="5579918"/>
            <a:ext cx="1127846" cy="1143731"/>
          </a:xfrm>
          <a:prstGeom prst="rect">
            <a:avLst/>
          </a:prstGeom>
          <a:noFill/>
          <a:ln w="9525">
            <a:noFill/>
            <a:miter lim="800000"/>
            <a:headEnd/>
            <a:tailEnd/>
          </a:ln>
        </p:spPr>
      </p:pic>
      <p:pic>
        <p:nvPicPr>
          <p:cNvPr id="73734" name="Picture 6"/>
          <p:cNvPicPr>
            <a:picLocks noChangeAspect="1" noChangeArrowheads="1"/>
          </p:cNvPicPr>
          <p:nvPr/>
        </p:nvPicPr>
        <p:blipFill>
          <a:blip r:embed="rId9" cstate="print"/>
          <a:srcRect/>
          <a:stretch>
            <a:fillRect/>
          </a:stretch>
        </p:blipFill>
        <p:spPr bwMode="auto">
          <a:xfrm>
            <a:off x="3454977" y="5393504"/>
            <a:ext cx="1172440" cy="1159696"/>
          </a:xfrm>
          <a:prstGeom prst="rect">
            <a:avLst/>
          </a:prstGeom>
          <a:noFill/>
          <a:ln w="9525">
            <a:noFill/>
            <a:miter lim="800000"/>
            <a:headEnd/>
            <a:tailEnd/>
          </a:ln>
        </p:spPr>
      </p:pic>
    </p:spTree>
    <p:extLst>
      <p:ext uri="{BB962C8B-B14F-4D97-AF65-F5344CB8AC3E}">
        <p14:creationId xmlns:p14="http://schemas.microsoft.com/office/powerpoint/2010/main" val="416400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1" name="Segnaposto numero diapositiva 20"/>
          <p:cNvSpPr>
            <a:spLocks noGrp="1"/>
          </p:cNvSpPr>
          <p:nvPr>
            <p:ph type="sldNum" sz="quarter" idx="12"/>
          </p:nvPr>
        </p:nvSpPr>
        <p:spPr/>
        <p:txBody>
          <a:bodyPr/>
          <a:lstStyle/>
          <a:p>
            <a:fld id="{699EDEE9-99FD-46D5-9D2F-23F6CC133F90}" type="slidenum">
              <a:rPr lang="it-IT" smtClean="0"/>
              <a:pPr/>
              <a:t>19</a:t>
            </a:fld>
            <a:endParaRPr lang="it-IT"/>
          </a:p>
        </p:txBody>
      </p:sp>
      <p:sp>
        <p:nvSpPr>
          <p:cNvPr id="23"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SIT  - Sistema  Integrato del Turismo</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2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784763" y="1779017"/>
            <a:ext cx="5334001" cy="659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SIT 1.a Previsione di strutture informative lungo il viale delle Cascine</a:t>
            </a:r>
          </a:p>
        </p:txBody>
      </p:sp>
      <p:pic>
        <p:nvPicPr>
          <p:cNvPr id="72705" name="Picture 1"/>
          <p:cNvPicPr>
            <a:picLocks noChangeAspect="1" noChangeArrowheads="1"/>
          </p:cNvPicPr>
          <p:nvPr/>
        </p:nvPicPr>
        <p:blipFill>
          <a:blip r:embed="rId4" cstate="print"/>
          <a:srcRect/>
          <a:stretch>
            <a:fillRect/>
          </a:stretch>
        </p:blipFill>
        <p:spPr bwMode="auto">
          <a:xfrm>
            <a:off x="998392" y="1578033"/>
            <a:ext cx="1287607" cy="1201766"/>
          </a:xfrm>
          <a:prstGeom prst="rect">
            <a:avLst/>
          </a:prstGeom>
          <a:noFill/>
          <a:ln w="9525">
            <a:noFill/>
            <a:miter lim="800000"/>
            <a:headEnd/>
            <a:tailEnd/>
          </a:ln>
        </p:spPr>
      </p:pic>
      <p:pic>
        <p:nvPicPr>
          <p:cNvPr id="72706" name="Picture 2"/>
          <p:cNvPicPr>
            <a:picLocks noChangeAspect="1" noChangeArrowheads="1"/>
          </p:cNvPicPr>
          <p:nvPr/>
        </p:nvPicPr>
        <p:blipFill>
          <a:blip r:embed="rId5" cstate="print"/>
          <a:srcRect/>
          <a:stretch>
            <a:fillRect/>
          </a:stretch>
        </p:blipFill>
        <p:spPr bwMode="auto">
          <a:xfrm>
            <a:off x="1030430" y="2905543"/>
            <a:ext cx="1449534" cy="1008372"/>
          </a:xfrm>
          <a:prstGeom prst="rect">
            <a:avLst/>
          </a:prstGeom>
          <a:noFill/>
          <a:ln w="9525">
            <a:noFill/>
            <a:miter lim="800000"/>
            <a:headEnd/>
            <a:tailEnd/>
          </a:ln>
        </p:spPr>
      </p:pic>
      <p:pic>
        <p:nvPicPr>
          <p:cNvPr id="72707" name="Picture 3"/>
          <p:cNvPicPr>
            <a:picLocks noChangeAspect="1" noChangeArrowheads="1"/>
          </p:cNvPicPr>
          <p:nvPr/>
        </p:nvPicPr>
        <p:blipFill>
          <a:blip r:embed="rId6" cstate="print"/>
          <a:srcRect/>
          <a:stretch>
            <a:fillRect/>
          </a:stretch>
        </p:blipFill>
        <p:spPr bwMode="auto">
          <a:xfrm>
            <a:off x="945139" y="4105709"/>
            <a:ext cx="1626105" cy="1200582"/>
          </a:xfrm>
          <a:prstGeom prst="rect">
            <a:avLst/>
          </a:prstGeom>
          <a:noFill/>
          <a:ln w="9525">
            <a:noFill/>
            <a:miter lim="800000"/>
            <a:headEnd/>
            <a:tailEnd/>
          </a:ln>
        </p:spPr>
      </p:pic>
      <p:pic>
        <p:nvPicPr>
          <p:cNvPr id="72708" name="Picture 4"/>
          <p:cNvPicPr>
            <a:picLocks noChangeAspect="1" noChangeArrowheads="1"/>
          </p:cNvPicPr>
          <p:nvPr/>
        </p:nvPicPr>
        <p:blipFill>
          <a:blip r:embed="rId7" cstate="print"/>
          <a:srcRect/>
          <a:stretch>
            <a:fillRect/>
          </a:stretch>
        </p:blipFill>
        <p:spPr bwMode="auto">
          <a:xfrm>
            <a:off x="1017440" y="5500255"/>
            <a:ext cx="1519577" cy="1219195"/>
          </a:xfrm>
          <a:prstGeom prst="rect">
            <a:avLst/>
          </a:prstGeom>
          <a:noFill/>
          <a:ln w="9525">
            <a:noFill/>
            <a:miter lim="800000"/>
            <a:headEnd/>
            <a:tailEnd/>
          </a:ln>
        </p:spPr>
      </p:pic>
      <p:sp>
        <p:nvSpPr>
          <p:cNvPr id="26"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743200" y="2887381"/>
            <a:ext cx="5874327" cy="659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SIT 1.b Previsione di servizi e modeste quote di </a:t>
            </a:r>
            <a:r>
              <a:rPr lang="it-IT" sz="1400" b="1" dirty="0" err="1">
                <a:latin typeface="Arial Narrow" panose="020B0606020202030204" pitchFamily="34" charset="0"/>
              </a:rPr>
              <a:t>ricettitvità</a:t>
            </a:r>
            <a:r>
              <a:rPr lang="it-IT" sz="1400" b="1" dirty="0">
                <a:latin typeface="Arial Narrow" panose="020B0606020202030204" pitchFamily="34" charset="0"/>
              </a:rPr>
              <a:t> turistica in connessione con l’esistente parcheggi odi via Pietrasantina</a:t>
            </a:r>
          </a:p>
        </p:txBody>
      </p:sp>
      <p:sp>
        <p:nvSpPr>
          <p:cNvPr id="2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881745" y="4148145"/>
            <a:ext cx="5943600" cy="617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SIT 4 Previsione di strutture ricettive/accoglienza connesse alla stazione di previsione della metropolitana di superficie in loc. </a:t>
            </a:r>
            <a:r>
              <a:rPr lang="it-IT" sz="1400" b="1" dirty="0" err="1">
                <a:latin typeface="Arial Narrow" panose="020B0606020202030204" pitchFamily="34" charset="0"/>
              </a:rPr>
              <a:t>Titignano</a:t>
            </a:r>
            <a:endParaRPr lang="it-IT" sz="1400" b="1" dirty="0">
              <a:latin typeface="Arial Narrow" panose="020B0606020202030204" pitchFamily="34" charset="0"/>
            </a:endParaRPr>
          </a:p>
        </p:txBody>
      </p:sp>
      <p:sp>
        <p:nvSpPr>
          <p:cNvPr id="28"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867897" y="5458693"/>
            <a:ext cx="5985163" cy="110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buFontTx/>
              <a:buChar char="-"/>
            </a:pPr>
            <a:r>
              <a:rPr lang="it-IT" sz="1400" b="1" dirty="0">
                <a:latin typeface="Arial Narrow" panose="020B0606020202030204" pitchFamily="34" charset="0"/>
              </a:rPr>
              <a:t>SIT 2 Realizzazione di campeggio in prossimità dei laghetti nel Comune di Cascina.</a:t>
            </a:r>
          </a:p>
          <a:p>
            <a:pPr algn="just">
              <a:lnSpc>
                <a:spcPts val="1920"/>
              </a:lnSpc>
            </a:pPr>
            <a:r>
              <a:rPr lang="it-IT" sz="1400" i="1" dirty="0">
                <a:latin typeface="Arial Narrow" panose="020B0606020202030204" pitchFamily="34" charset="0"/>
              </a:rPr>
              <a:t>Da realizzare nel Primo Piano Operativo e poi, eventualmente, riproporre tale previsione anche nelle altre proposte.</a:t>
            </a:r>
          </a:p>
        </p:txBody>
      </p:sp>
    </p:spTree>
    <p:extLst>
      <p:ext uri="{BB962C8B-B14F-4D97-AF65-F5344CB8AC3E}">
        <p14:creationId xmlns:p14="http://schemas.microsoft.com/office/powerpoint/2010/main" val="269072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ccia a pentagono 18">
            <a:extLst>
              <a:ext uri="{FF2B5EF4-FFF2-40B4-BE49-F238E27FC236}">
                <a16:creationId xmlns:a16="http://schemas.microsoft.com/office/drawing/2014/main" id="{A6ACCAE0-CD5B-4F64-9C2D-A9511FED45B1}"/>
              </a:ext>
            </a:extLst>
          </p:cNvPr>
          <p:cNvSpPr/>
          <p:nvPr/>
        </p:nvSpPr>
        <p:spPr>
          <a:xfrm>
            <a:off x="875884" y="3587101"/>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0" name="Text Box 6">
            <a:extLst>
              <a:ext uri="{FF2B5EF4-FFF2-40B4-BE49-F238E27FC236}">
                <a16:creationId xmlns:a16="http://schemas.microsoft.com/office/drawing/2014/main" id="{57164E98-18F8-476F-BF84-76C4C1DDA962}"/>
              </a:ext>
            </a:extLst>
          </p:cNvPr>
          <p:cNvSpPr txBox="1">
            <a:spLocks noChangeArrowheads="1"/>
          </p:cNvSpPr>
          <p:nvPr/>
        </p:nvSpPr>
        <p:spPr bwMode="auto">
          <a:xfrm>
            <a:off x="2225825" y="4595072"/>
            <a:ext cx="494779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it-IT" altLang="it-IT" sz="1400" b="1" dirty="0">
              <a:latin typeface="Arial Narrow" panose="020B0606020202030204" pitchFamily="34" charset="0"/>
            </a:endParaRPr>
          </a:p>
          <a:p>
            <a:pPr lvl="0" algn="ctr" defTabSz="914400" eaLnBrk="0" fontAlgn="base" hangingPunct="0">
              <a:spcBef>
                <a:spcPct val="0"/>
              </a:spcBef>
              <a:spcAft>
                <a:spcPct val="0"/>
              </a:spcAft>
            </a:pPr>
            <a:r>
              <a:rPr lang="it-IT" altLang="it-IT" sz="1400" b="1" i="1" dirty="0"/>
              <a:t>Alla presenza del</a:t>
            </a:r>
          </a:p>
          <a:p>
            <a:pPr lvl="0" algn="ctr" defTabSz="914400" eaLnBrk="0" fontAlgn="base" hangingPunct="0">
              <a:spcBef>
                <a:spcPct val="0"/>
              </a:spcBef>
              <a:spcAft>
                <a:spcPct val="0"/>
              </a:spcAft>
            </a:pPr>
            <a:r>
              <a:rPr lang="it-IT" altLang="it-IT" sz="1400" b="1" i="1" dirty="0"/>
              <a:t>Sindaco reggente Comune di Cascina </a:t>
            </a:r>
            <a:r>
              <a:rPr lang="it-IT" altLang="it-IT" sz="1400" i="1" dirty="0"/>
              <a:t>Dario Rollo</a:t>
            </a:r>
          </a:p>
          <a:p>
            <a:pPr lvl="0" algn="ctr" defTabSz="914400" eaLnBrk="0" fontAlgn="base" hangingPunct="0">
              <a:spcBef>
                <a:spcPct val="0"/>
              </a:spcBef>
              <a:spcAft>
                <a:spcPct val="0"/>
              </a:spcAft>
            </a:pPr>
            <a:r>
              <a:rPr lang="it-IT" altLang="it-IT" sz="1400" b="1" i="1" dirty="0"/>
              <a:t>Sindaco Comune di Pisa </a:t>
            </a:r>
            <a:r>
              <a:rPr lang="it-IT" altLang="it-IT" sz="1400" i="1" dirty="0"/>
              <a:t>Michele Conti</a:t>
            </a:r>
          </a:p>
          <a:p>
            <a:pPr lvl="0" algn="ctr" defTabSz="914400" eaLnBrk="0" fontAlgn="base" hangingPunct="0">
              <a:spcBef>
                <a:spcPct val="0"/>
              </a:spcBef>
              <a:spcAft>
                <a:spcPct val="0"/>
              </a:spcAft>
            </a:pPr>
            <a:r>
              <a:rPr lang="it-IT" altLang="it-IT" sz="1400" b="1" i="1" dirty="0"/>
              <a:t>Assessore all’urbanistica Comune di Pisa </a:t>
            </a:r>
            <a:r>
              <a:rPr lang="it-IT" altLang="it-IT" sz="1400" i="1" dirty="0"/>
              <a:t>Massimo </a:t>
            </a:r>
            <a:r>
              <a:rPr lang="it-IT" altLang="it-IT" sz="1400" i="1" dirty="0" err="1"/>
              <a:t>Dringoli</a:t>
            </a:r>
            <a:endParaRPr lang="it-IT" altLang="it-IT" sz="1400" i="1" dirty="0"/>
          </a:p>
          <a:p>
            <a:pPr lvl="0" algn="ctr" defTabSz="914400" eaLnBrk="0" fontAlgn="base" hangingPunct="0">
              <a:spcBef>
                <a:spcPct val="0"/>
              </a:spcBef>
              <a:spcAft>
                <a:spcPct val="0"/>
              </a:spcAft>
            </a:pPr>
            <a:r>
              <a:rPr lang="it-IT" altLang="it-IT" sz="1400" b="1" i="1" dirty="0"/>
              <a:t> </a:t>
            </a:r>
          </a:p>
          <a:p>
            <a:pPr lvl="0" algn="ctr" defTabSz="914400" eaLnBrk="0" fontAlgn="base" hangingPunct="0">
              <a:spcBef>
                <a:spcPct val="0"/>
              </a:spcBef>
              <a:spcAft>
                <a:spcPct val="0"/>
              </a:spcAft>
            </a:pPr>
            <a:r>
              <a:rPr lang="it-IT" altLang="it-IT" sz="1400" b="1" i="1" dirty="0"/>
              <a:t>Introduce</a:t>
            </a:r>
          </a:p>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i="1" dirty="0"/>
              <a:t>Assessore Urbanistica comune di Cascina:  </a:t>
            </a:r>
            <a:r>
              <a:rPr lang="it-IT" altLang="it-IT" sz="1400" i="1" dirty="0"/>
              <a:t>Roberto </a:t>
            </a:r>
            <a:r>
              <a:rPr lang="it-IT" altLang="it-IT" sz="1400" i="1" dirty="0" err="1"/>
              <a:t>Sbragia</a:t>
            </a:r>
            <a:r>
              <a:rPr lang="it-IT" altLang="it-IT" sz="1400" i="1" dirty="0"/>
              <a:t> </a:t>
            </a:r>
            <a:endParaRPr kumimoji="0" lang="it-IT" altLang="it-IT" sz="1400" i="1"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400" b="0" i="0" u="none" strike="noStrike" cap="none" normalizeH="0" baseline="0" dirty="0">
              <a:ln>
                <a:noFill/>
              </a:ln>
              <a:effectLst/>
              <a:latin typeface="Arial" panose="020B0604020202020204" pitchFamily="34" charset="0"/>
            </a:endParaRPr>
          </a:p>
        </p:txBody>
      </p:sp>
      <p:pic>
        <p:nvPicPr>
          <p:cNvPr id="16" name="Immagine 15">
            <a:extLst>
              <a:ext uri="{FF2B5EF4-FFF2-40B4-BE49-F238E27FC236}">
                <a16:creationId xmlns:a16="http://schemas.microsoft.com/office/drawing/2014/main" id="{C627DB01-6F3A-4F76-8DD2-5609C3E26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444" y="1496291"/>
            <a:ext cx="4666640" cy="1828800"/>
          </a:xfrm>
          <a:prstGeom prst="rect">
            <a:avLst/>
          </a:prstGeom>
        </p:spPr>
      </p:pic>
      <p:sp>
        <p:nvSpPr>
          <p:cNvPr id="14" name="Segnaposto numero diapositiva 13"/>
          <p:cNvSpPr>
            <a:spLocks noGrp="1"/>
          </p:cNvSpPr>
          <p:nvPr>
            <p:ph type="sldNum" sz="quarter" idx="12"/>
          </p:nvPr>
        </p:nvSpPr>
        <p:spPr/>
        <p:txBody>
          <a:bodyPr/>
          <a:lstStyle/>
          <a:p>
            <a:fld id="{699EDEE9-99FD-46D5-9D2F-23F6CC133F90}" type="slidenum">
              <a:rPr lang="it-IT" smtClean="0"/>
              <a:pPr/>
              <a:t>2</a:t>
            </a:fld>
            <a:endParaRPr lang="it-IT" dirty="0"/>
          </a:p>
        </p:txBody>
      </p:sp>
      <p:sp>
        <p:nvSpPr>
          <p:cNvPr id="17"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928490" y="3764398"/>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Esiti della Conferenza di </a:t>
            </a:r>
            <a:r>
              <a:rPr lang="it-IT" altLang="it-IT" sz="2800" b="1" dirty="0" err="1">
                <a:solidFill>
                  <a:srgbClr val="006666"/>
                </a:solidFill>
                <a:latin typeface="Monotype Corsiva" pitchFamily="66" charset="0"/>
                <a:cs typeface="IrisUPC" panose="020B0604020202020204" pitchFamily="34" charset="-34"/>
              </a:rPr>
              <a:t>Copianificazione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Tree>
    <p:extLst>
      <p:ext uri="{BB962C8B-B14F-4D97-AF65-F5344CB8AC3E}">
        <p14:creationId xmlns:p14="http://schemas.microsoft.com/office/powerpoint/2010/main" val="377016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1" name="Segnaposto numero diapositiva 20"/>
          <p:cNvSpPr>
            <a:spLocks noGrp="1"/>
          </p:cNvSpPr>
          <p:nvPr>
            <p:ph type="sldNum" sz="quarter" idx="12"/>
          </p:nvPr>
        </p:nvSpPr>
        <p:spPr/>
        <p:txBody>
          <a:bodyPr/>
          <a:lstStyle/>
          <a:p>
            <a:fld id="{699EDEE9-99FD-46D5-9D2F-23F6CC133F90}" type="slidenum">
              <a:rPr lang="it-IT" smtClean="0"/>
              <a:pPr/>
              <a:t>20</a:t>
            </a:fld>
            <a:endParaRPr lang="it-IT"/>
          </a:p>
        </p:txBody>
      </p:sp>
      <p:sp>
        <p:nvSpPr>
          <p:cNvPr id="23"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23321" y="1185909"/>
            <a:ext cx="7317999"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SSS  - Sistema  delle Strutture Scolastiche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2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3158836" y="1820581"/>
            <a:ext cx="5624946" cy="839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lnSpc>
                <a:spcPts val="1920"/>
              </a:lnSpc>
            </a:pPr>
            <a:r>
              <a:rPr lang="it-IT" sz="1400" b="1" dirty="0">
                <a:latin typeface="Arial Narrow" panose="020B0606020202030204" pitchFamily="34" charset="0"/>
              </a:rPr>
              <a:t>- SSS 1 Riordino delle strutture scolastiche con la realizzazione di nuovi poli a Cascina, San </a:t>
            </a:r>
            <a:r>
              <a:rPr lang="it-IT" sz="1400" b="1" dirty="0" err="1">
                <a:latin typeface="Arial Narrow" panose="020B0606020202030204" pitchFamily="34" charset="0"/>
              </a:rPr>
              <a:t>Frediano</a:t>
            </a:r>
            <a:r>
              <a:rPr lang="it-IT" sz="1400" b="1" dirty="0">
                <a:latin typeface="Arial Narrow" panose="020B0606020202030204" pitchFamily="34" charset="0"/>
              </a:rPr>
              <a:t> a Settimo, </a:t>
            </a:r>
            <a:r>
              <a:rPr lang="it-IT" sz="1400" b="1" dirty="0" err="1">
                <a:latin typeface="Arial Narrow" panose="020B0606020202030204" pitchFamily="34" charset="0"/>
              </a:rPr>
              <a:t>Casciavola</a:t>
            </a:r>
            <a:r>
              <a:rPr lang="it-IT" sz="1400" b="1" dirty="0">
                <a:latin typeface="Arial Narrow" panose="020B0606020202030204" pitchFamily="34" charset="0"/>
              </a:rPr>
              <a:t>, </a:t>
            </a:r>
            <a:r>
              <a:rPr lang="it-IT" sz="1400" b="1" dirty="0" err="1">
                <a:latin typeface="Arial Narrow" panose="020B0606020202030204" pitchFamily="34" charset="0"/>
              </a:rPr>
              <a:t>Musigliano</a:t>
            </a:r>
            <a:endParaRPr lang="it-IT" sz="1400" b="1" dirty="0">
              <a:latin typeface="Arial Narrow" panose="020B0606020202030204" pitchFamily="34" charset="0"/>
            </a:endParaRPr>
          </a:p>
        </p:txBody>
      </p:sp>
      <p:pic>
        <p:nvPicPr>
          <p:cNvPr id="71681" name="Picture 1"/>
          <p:cNvPicPr>
            <a:picLocks noChangeAspect="1" noChangeArrowheads="1"/>
          </p:cNvPicPr>
          <p:nvPr/>
        </p:nvPicPr>
        <p:blipFill>
          <a:blip r:embed="rId4" cstate="print"/>
          <a:srcRect/>
          <a:stretch>
            <a:fillRect/>
          </a:stretch>
        </p:blipFill>
        <p:spPr bwMode="auto">
          <a:xfrm>
            <a:off x="2509404" y="3811731"/>
            <a:ext cx="1794877" cy="1452996"/>
          </a:xfrm>
          <a:prstGeom prst="rect">
            <a:avLst/>
          </a:prstGeom>
          <a:noFill/>
          <a:ln w="9525">
            <a:noFill/>
            <a:miter lim="800000"/>
            <a:headEnd/>
            <a:tailEnd/>
          </a:ln>
        </p:spPr>
      </p:pic>
      <p:pic>
        <p:nvPicPr>
          <p:cNvPr id="71682" name="Picture 2"/>
          <p:cNvPicPr>
            <a:picLocks noChangeAspect="1" noChangeArrowheads="1"/>
          </p:cNvPicPr>
          <p:nvPr/>
        </p:nvPicPr>
        <p:blipFill>
          <a:blip r:embed="rId5" cstate="print"/>
          <a:srcRect/>
          <a:stretch>
            <a:fillRect/>
          </a:stretch>
        </p:blipFill>
        <p:spPr bwMode="auto">
          <a:xfrm>
            <a:off x="1165082" y="2026661"/>
            <a:ext cx="1522700" cy="1487695"/>
          </a:xfrm>
          <a:prstGeom prst="rect">
            <a:avLst/>
          </a:prstGeom>
          <a:noFill/>
          <a:ln w="9525">
            <a:noFill/>
            <a:miter lim="800000"/>
            <a:headEnd/>
            <a:tailEnd/>
          </a:ln>
        </p:spPr>
      </p:pic>
      <p:pic>
        <p:nvPicPr>
          <p:cNvPr id="71683" name="Picture 3"/>
          <p:cNvPicPr>
            <a:picLocks noChangeAspect="1" noChangeArrowheads="1"/>
          </p:cNvPicPr>
          <p:nvPr/>
        </p:nvPicPr>
        <p:blipFill>
          <a:blip r:embed="rId6" cstate="print"/>
          <a:srcRect/>
          <a:stretch>
            <a:fillRect/>
          </a:stretch>
        </p:blipFill>
        <p:spPr bwMode="auto">
          <a:xfrm>
            <a:off x="4931786" y="2771343"/>
            <a:ext cx="1941058" cy="1509712"/>
          </a:xfrm>
          <a:prstGeom prst="rect">
            <a:avLst/>
          </a:prstGeom>
          <a:noFill/>
          <a:ln w="9525">
            <a:noFill/>
            <a:miter lim="800000"/>
            <a:headEnd/>
            <a:tailEnd/>
          </a:ln>
        </p:spPr>
      </p:pic>
    </p:spTree>
    <p:extLst>
      <p:ext uri="{BB962C8B-B14F-4D97-AF65-F5344CB8AC3E}">
        <p14:creationId xmlns:p14="http://schemas.microsoft.com/office/powerpoint/2010/main" val="66255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7" name="Rettangolo 26"/>
          <p:cNvSpPr/>
          <p:nvPr/>
        </p:nvSpPr>
        <p:spPr>
          <a:xfrm>
            <a:off x="923026" y="2639684"/>
            <a:ext cx="7843567" cy="1863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cxnSp>
        <p:nvCxnSpPr>
          <p:cNvPr id="23" name="Connettore 2 22">
            <a:extLst>
              <a:ext uri="{FF2B5EF4-FFF2-40B4-BE49-F238E27FC236}">
                <a16:creationId xmlns:a16="http://schemas.microsoft.com/office/drawing/2014/main" id="{47A8D93E-5E3F-4F64-BC3F-3361F2373C63}"/>
              </a:ext>
            </a:extLst>
          </p:cNvPr>
          <p:cNvCxnSpPr>
            <a:endCxn id="24" idx="4"/>
          </p:cNvCxnSpPr>
          <p:nvPr/>
        </p:nvCxnSpPr>
        <p:spPr>
          <a:xfrm rot="5400000">
            <a:off x="-6514" y="2565977"/>
            <a:ext cx="2393845" cy="13329"/>
          </a:xfrm>
          <a:prstGeom prst="straightConnector1">
            <a:avLst/>
          </a:prstGeom>
          <a:ln w="19050">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Ovale 23">
            <a:extLst>
              <a:ext uri="{FF2B5EF4-FFF2-40B4-BE49-F238E27FC236}">
                <a16:creationId xmlns:a16="http://schemas.microsoft.com/office/drawing/2014/main" id="{8E9282C3-3B7A-4121-8720-F0AF5D284776}"/>
              </a:ext>
            </a:extLst>
          </p:cNvPr>
          <p:cNvSpPr/>
          <p:nvPr/>
        </p:nvSpPr>
        <p:spPr>
          <a:xfrm>
            <a:off x="1069123" y="3531501"/>
            <a:ext cx="229239" cy="238063"/>
          </a:xfrm>
          <a:prstGeom prst="ellipse">
            <a:avLst/>
          </a:prstGeom>
          <a:solidFill>
            <a:srgbClr val="C00000"/>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3C8C7BBF-0CA7-4556-81B0-DC4C1247B396}"/>
              </a:ext>
            </a:extLst>
          </p:cNvPr>
          <p:cNvSpPr txBox="1"/>
          <p:nvPr/>
        </p:nvSpPr>
        <p:spPr>
          <a:xfrm>
            <a:off x="3348461" y="3269094"/>
            <a:ext cx="5354852" cy="523220"/>
          </a:xfrm>
          <a:prstGeom prst="rect">
            <a:avLst/>
          </a:prstGeom>
          <a:noFill/>
        </p:spPr>
        <p:txBody>
          <a:bodyPr wrap="square" rtlCol="0">
            <a:spAutoFit/>
          </a:bodyPr>
          <a:lstStyle/>
          <a:p>
            <a:pPr algn="just"/>
            <a:r>
              <a:rPr lang="it-IT" altLang="it-IT" sz="2800" b="1" dirty="0">
                <a:solidFill>
                  <a:srgbClr val="006666"/>
                </a:solidFill>
                <a:latin typeface="Monotype Corsiva" pitchFamily="66" charset="0"/>
                <a:cs typeface="IrisUPC" panose="020B0604020202020204" pitchFamily="34" charset="-34"/>
              </a:rPr>
              <a:t>............Grazie per l’attenzione</a:t>
            </a:r>
            <a:endParaRPr lang="it-IT" altLang="it-IT" sz="2800" b="1" dirty="0">
              <a:solidFill>
                <a:srgbClr val="006666"/>
              </a:solidFill>
              <a:latin typeface="Lucida Handwriting" panose="03010101010101010101" pitchFamily="66" charset="0"/>
              <a:cs typeface="IrisUPC" panose="020B0604020202020204" pitchFamily="34" charset="-34"/>
            </a:endParaRPr>
          </a:p>
        </p:txBody>
      </p:sp>
      <p:pic>
        <p:nvPicPr>
          <p:cNvPr id="56" name="Immagine 55" descr="PUNTINA GRIGIO.jpg"/>
          <p:cNvPicPr>
            <a:picLocks noChangeAspect="1"/>
          </p:cNvPicPr>
          <p:nvPr/>
        </p:nvPicPr>
        <p:blipFill>
          <a:blip r:embed="rId4" cstate="print"/>
          <a:stretch>
            <a:fillRect/>
          </a:stretch>
        </p:blipFill>
        <p:spPr>
          <a:xfrm>
            <a:off x="1832148" y="2932202"/>
            <a:ext cx="1135339" cy="1160021"/>
          </a:xfrm>
          <a:prstGeom prst="rect">
            <a:avLst/>
          </a:prstGeom>
        </p:spPr>
      </p:pic>
      <p:sp>
        <p:nvSpPr>
          <p:cNvPr id="15" name="Segnaposto numero diapositiva 14"/>
          <p:cNvSpPr>
            <a:spLocks noGrp="1"/>
          </p:cNvSpPr>
          <p:nvPr>
            <p:ph type="sldNum" sz="quarter" idx="12"/>
          </p:nvPr>
        </p:nvSpPr>
        <p:spPr/>
        <p:txBody>
          <a:bodyPr/>
          <a:lstStyle/>
          <a:p>
            <a:fld id="{699EDEE9-99FD-46D5-9D2F-23F6CC133F90}" type="slidenum">
              <a:rPr lang="it-IT" smtClean="0"/>
              <a:pPr/>
              <a:t>21</a:t>
            </a:fld>
            <a:endParaRPr lang="it-IT"/>
          </a:p>
        </p:txBody>
      </p:sp>
    </p:spTree>
    <p:extLst>
      <p:ext uri="{BB962C8B-B14F-4D97-AF65-F5344CB8AC3E}">
        <p14:creationId xmlns:p14="http://schemas.microsoft.com/office/powerpoint/2010/main" val="420029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nettore 2 26">
            <a:extLst>
              <a:ext uri="{FF2B5EF4-FFF2-40B4-BE49-F238E27FC236}">
                <a16:creationId xmlns:a16="http://schemas.microsoft.com/office/drawing/2014/main" id="{47A8D93E-5E3F-4F64-BC3F-3361F2373C63}"/>
              </a:ext>
            </a:extLst>
          </p:cNvPr>
          <p:cNvCxnSpPr/>
          <p:nvPr/>
        </p:nvCxnSpPr>
        <p:spPr>
          <a:xfrm rot="5400000">
            <a:off x="-1502018" y="4104382"/>
            <a:ext cx="5207788" cy="5835"/>
          </a:xfrm>
          <a:prstGeom prst="straightConnector1">
            <a:avLst/>
          </a:prstGeom>
          <a:ln w="19050">
            <a:solidFill>
              <a:srgbClr val="C0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19" name="Freccia a pentagono 18">
            <a:extLst>
              <a:ext uri="{FF2B5EF4-FFF2-40B4-BE49-F238E27FC236}">
                <a16:creationId xmlns:a16="http://schemas.microsoft.com/office/drawing/2014/main" id="{A6ACCAE0-CD5B-4F64-9C2D-A9511FED45B1}"/>
              </a:ext>
            </a:extLst>
          </p:cNvPr>
          <p:cNvSpPr/>
          <p:nvPr/>
        </p:nvSpPr>
        <p:spPr>
          <a:xfrm>
            <a:off x="850717" y="3942826"/>
            <a:ext cx="8060370" cy="1551963"/>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6" name="Freccia a pentagono 16">
            <a:extLst>
              <a:ext uri="{FF2B5EF4-FFF2-40B4-BE49-F238E27FC236}">
                <a16:creationId xmlns:a16="http://schemas.microsoft.com/office/drawing/2014/main" id="{9247120B-9481-4DC3-A2BF-5D2633858751}"/>
              </a:ext>
            </a:extLst>
          </p:cNvPr>
          <p:cNvSpPr/>
          <p:nvPr/>
        </p:nvSpPr>
        <p:spPr>
          <a:xfrm>
            <a:off x="864066" y="1963024"/>
            <a:ext cx="8090153" cy="170296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379884" y="2055128"/>
            <a:ext cx="6721372" cy="17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r>
              <a:rPr lang="it-IT" dirty="0">
                <a:latin typeface="Arial Narrow" panose="020B0606020202030204" pitchFamily="34" charset="0"/>
              </a:rPr>
              <a:t>Il giorno 10/04/2020, in videoconferenza sono convenute le Amministrazioni dei Comuni di Pisa e</a:t>
            </a:r>
          </a:p>
          <a:p>
            <a:pPr lvl="0" algn="ctr"/>
            <a:r>
              <a:rPr lang="it-IT" dirty="0">
                <a:latin typeface="Arial Narrow" panose="020B0606020202030204" pitchFamily="34" charset="0"/>
              </a:rPr>
              <a:t>Cascina, la Provincia di Pisa e la Regione Toscana, tutte chiamate a partecipare alla conferenza di</a:t>
            </a:r>
          </a:p>
          <a:p>
            <a:pPr lvl="0" algn="ctr"/>
            <a:r>
              <a:rPr lang="it-IT" dirty="0" err="1">
                <a:latin typeface="Arial Narrow" panose="020B0606020202030204" pitchFamily="34" charset="0"/>
              </a:rPr>
              <a:t>copianificazione</a:t>
            </a:r>
            <a:r>
              <a:rPr lang="it-IT" dirty="0">
                <a:latin typeface="Arial Narrow" panose="020B0606020202030204" pitchFamily="34" charset="0"/>
              </a:rPr>
              <a:t> di cui all'art.25 della </a:t>
            </a:r>
            <a:r>
              <a:rPr lang="it-IT" dirty="0" err="1">
                <a:latin typeface="Arial Narrow" panose="020B0606020202030204" pitchFamily="34" charset="0"/>
              </a:rPr>
              <a:t>L.R.</a:t>
            </a:r>
            <a:r>
              <a:rPr lang="it-IT" dirty="0">
                <a:latin typeface="Arial Narrow" panose="020B0606020202030204" pitchFamily="34" charset="0"/>
              </a:rPr>
              <a:t> 65/2014.</a:t>
            </a:r>
            <a:endParaRPr lang="it-IT" dirty="0"/>
          </a:p>
        </p:txBody>
      </p:sp>
      <p:sp>
        <p:nvSpPr>
          <p:cNvPr id="25" name="Text Box 6">
            <a:extLst>
              <a:ext uri="{FF2B5EF4-FFF2-40B4-BE49-F238E27FC236}">
                <a16:creationId xmlns:a16="http://schemas.microsoft.com/office/drawing/2014/main" id="{5C5C8259-36B2-4A5F-B6E9-2FDFBCC9567B}"/>
              </a:ext>
            </a:extLst>
          </p:cNvPr>
          <p:cNvSpPr txBox="1">
            <a:spLocks noChangeArrowheads="1"/>
          </p:cNvSpPr>
          <p:nvPr/>
        </p:nvSpPr>
        <p:spPr bwMode="auto">
          <a:xfrm>
            <a:off x="1596710" y="4126235"/>
            <a:ext cx="6721372" cy="1573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r>
              <a:rPr lang="it-IT" dirty="0">
                <a:latin typeface="Arial Narrow" panose="020B0606020202030204" pitchFamily="34" charset="0"/>
              </a:rPr>
              <a:t>Per la </a:t>
            </a:r>
            <a:r>
              <a:rPr lang="it-IT" b="1" dirty="0">
                <a:latin typeface="Arial Narrow" panose="020B0606020202030204" pitchFamily="34" charset="0"/>
              </a:rPr>
              <a:t>Regione Toscana </a:t>
            </a:r>
            <a:r>
              <a:rPr lang="it-IT" dirty="0">
                <a:latin typeface="Arial Narrow" panose="020B0606020202030204" pitchFamily="34" charset="0"/>
              </a:rPr>
              <a:t>è presente Vincenzo </a:t>
            </a:r>
            <a:r>
              <a:rPr lang="it-IT" dirty="0" err="1">
                <a:latin typeface="Arial Narrow" panose="020B0606020202030204" pitchFamily="34" charset="0"/>
              </a:rPr>
              <a:t>Ceccarelli</a:t>
            </a:r>
            <a:r>
              <a:rPr lang="it-IT" dirty="0">
                <a:latin typeface="Arial Narrow" panose="020B0606020202030204" pitchFamily="34" charset="0"/>
              </a:rPr>
              <a:t>, Assessore Regionale alle Infrastrutture, mobilità, urbanistica e politiche abitative, </a:t>
            </a:r>
          </a:p>
          <a:p>
            <a:pPr lvl="0" algn="ctr"/>
            <a:r>
              <a:rPr lang="it-IT" dirty="0">
                <a:latin typeface="Arial Narrow" panose="020B0606020202030204" pitchFamily="34" charset="0"/>
              </a:rPr>
              <a:t>Presidente della Conferenza delegato con </a:t>
            </a:r>
            <a:r>
              <a:rPr lang="it-IT" dirty="0" err="1">
                <a:latin typeface="Arial Narrow" panose="020B0606020202030204" pitchFamily="34" charset="0"/>
              </a:rPr>
              <a:t>D.P.G.R.</a:t>
            </a:r>
            <a:r>
              <a:rPr lang="it-IT" dirty="0">
                <a:latin typeface="Arial Narrow" panose="020B0606020202030204" pitchFamily="34" charset="0"/>
              </a:rPr>
              <a:t> n. 149 del 03/08/2015 </a:t>
            </a:r>
          </a:p>
          <a:p>
            <a:pPr lvl="0" algn="ctr"/>
            <a:r>
              <a:rPr lang="it-IT" dirty="0">
                <a:latin typeface="Arial Narrow" panose="020B0606020202030204" pitchFamily="34" charset="0"/>
              </a:rPr>
              <a:t>dal Presidente della Regione ;</a:t>
            </a:r>
            <a:endParaRPr lang="it-IT" dirty="0"/>
          </a:p>
          <a:p>
            <a:endParaRPr kumimoji="0" lang="it-IT" altLang="it-IT" b="0" i="0" u="none" strike="noStrike" cap="none" normalizeH="0" baseline="0" dirty="0">
              <a:ln>
                <a:noFill/>
              </a:ln>
              <a:effectLst/>
              <a:latin typeface="Arial Narrow" panose="020B0606020202030204" pitchFamily="34" charset="0"/>
            </a:endParaRPr>
          </a:p>
        </p:txBody>
      </p:sp>
      <p:cxnSp>
        <p:nvCxnSpPr>
          <p:cNvPr id="28" name="Connettore 2 27">
            <a:extLst>
              <a:ext uri="{FF2B5EF4-FFF2-40B4-BE49-F238E27FC236}">
                <a16:creationId xmlns:a16="http://schemas.microsoft.com/office/drawing/2014/main" id="{47A8D93E-5E3F-4F64-BC3F-3361F2373C63}"/>
              </a:ext>
            </a:extLst>
          </p:cNvPr>
          <p:cNvCxnSpPr/>
          <p:nvPr/>
        </p:nvCxnSpPr>
        <p:spPr>
          <a:xfrm rot="5400000">
            <a:off x="866984" y="3032741"/>
            <a:ext cx="462793" cy="1156"/>
          </a:xfrm>
          <a:prstGeom prst="straightConnector1">
            <a:avLst/>
          </a:prstGeom>
          <a:ln w="19050">
            <a:solidFill>
              <a:srgbClr val="C00000"/>
            </a:solidFill>
            <a:tailEnd type="none"/>
          </a:ln>
        </p:spPr>
        <p:style>
          <a:lnRef idx="2">
            <a:schemeClr val="accent1"/>
          </a:lnRef>
          <a:fillRef idx="0">
            <a:schemeClr val="accent1"/>
          </a:fillRef>
          <a:effectRef idx="1">
            <a:schemeClr val="accent1"/>
          </a:effectRef>
          <a:fontRef idx="minor">
            <a:schemeClr val="tx1"/>
          </a:fontRef>
        </p:style>
      </p:cxnSp>
      <p:pic>
        <p:nvPicPr>
          <p:cNvPr id="31" name="Immagine 30" descr="PUNTINA GRIGIO.jpg"/>
          <p:cNvPicPr>
            <a:picLocks noChangeAspect="1"/>
          </p:cNvPicPr>
          <p:nvPr/>
        </p:nvPicPr>
        <p:blipFill>
          <a:blip r:embed="rId4" cstate="print"/>
          <a:stretch>
            <a:fillRect/>
          </a:stretch>
        </p:blipFill>
        <p:spPr>
          <a:xfrm>
            <a:off x="900328" y="2075312"/>
            <a:ext cx="404216" cy="413004"/>
          </a:xfrm>
          <a:prstGeom prst="rect">
            <a:avLst/>
          </a:prstGeom>
        </p:spPr>
      </p:pic>
      <p:pic>
        <p:nvPicPr>
          <p:cNvPr id="32" name="Immagine 31" descr="PUNTINA GRIGIO.jpg"/>
          <p:cNvPicPr>
            <a:picLocks noChangeAspect="1"/>
          </p:cNvPicPr>
          <p:nvPr/>
        </p:nvPicPr>
        <p:blipFill>
          <a:blip r:embed="rId4" cstate="print"/>
          <a:stretch>
            <a:fillRect/>
          </a:stretch>
        </p:blipFill>
        <p:spPr>
          <a:xfrm>
            <a:off x="884305" y="4030869"/>
            <a:ext cx="404216" cy="413004"/>
          </a:xfrm>
          <a:prstGeom prst="rect">
            <a:avLst/>
          </a:prstGeom>
        </p:spPr>
      </p:pic>
      <p:sp>
        <p:nvSpPr>
          <p:cNvPr id="33" name="Freccia a pentagono 16">
            <a:extLst>
              <a:ext uri="{FF2B5EF4-FFF2-40B4-BE49-F238E27FC236}">
                <a16:creationId xmlns:a16="http://schemas.microsoft.com/office/drawing/2014/main" id="{9247120B-9481-4DC3-A2BF-5D2633858751}"/>
              </a:ext>
            </a:extLst>
          </p:cNvPr>
          <p:cNvSpPr/>
          <p:nvPr/>
        </p:nvSpPr>
        <p:spPr>
          <a:xfrm>
            <a:off x="900809" y="5721533"/>
            <a:ext cx="7928465" cy="72534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539443" y="5838079"/>
            <a:ext cx="6721372" cy="68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r>
              <a:rPr lang="it-IT" dirty="0">
                <a:latin typeface="Arial Narrow" panose="020B0606020202030204" pitchFamily="34" charset="0"/>
              </a:rPr>
              <a:t>Per la </a:t>
            </a:r>
            <a:r>
              <a:rPr lang="it-IT" b="1" dirty="0">
                <a:latin typeface="Arial Narrow" panose="020B0606020202030204" pitchFamily="34" charset="0"/>
              </a:rPr>
              <a:t>Provincia di Pisa</a:t>
            </a:r>
            <a:r>
              <a:rPr lang="it-IT" dirty="0">
                <a:latin typeface="Arial Narrow" panose="020B0606020202030204" pitchFamily="34" charset="0"/>
              </a:rPr>
              <a:t>, è presente il Presidente Massimiliano </a:t>
            </a:r>
            <a:r>
              <a:rPr lang="it-IT" dirty="0" err="1">
                <a:latin typeface="Arial Narrow" panose="020B0606020202030204" pitchFamily="34" charset="0"/>
              </a:rPr>
              <a:t>Angori</a:t>
            </a:r>
            <a:r>
              <a:rPr lang="it-IT" dirty="0">
                <a:latin typeface="Arial Narrow" panose="020B0606020202030204" pitchFamily="34" charset="0"/>
              </a:rPr>
              <a:t> ;</a:t>
            </a:r>
            <a:endParaRPr lang="it-IT" b="1" dirty="0"/>
          </a:p>
        </p:txBody>
      </p:sp>
      <p:pic>
        <p:nvPicPr>
          <p:cNvPr id="35" name="Immagine 34" descr="PUNTINA GRIGIO.jpg"/>
          <p:cNvPicPr>
            <a:picLocks noChangeAspect="1"/>
          </p:cNvPicPr>
          <p:nvPr/>
        </p:nvPicPr>
        <p:blipFill>
          <a:blip r:embed="rId4" cstate="print"/>
          <a:stretch>
            <a:fillRect/>
          </a:stretch>
        </p:blipFill>
        <p:spPr>
          <a:xfrm>
            <a:off x="904298" y="5893840"/>
            <a:ext cx="404216" cy="413004"/>
          </a:xfrm>
          <a:prstGeom prst="rect">
            <a:avLst/>
          </a:prstGeom>
        </p:spPr>
      </p:pic>
      <p:cxnSp>
        <p:nvCxnSpPr>
          <p:cNvPr id="36" name="Connettore 2 35">
            <a:extLst>
              <a:ext uri="{FF2B5EF4-FFF2-40B4-BE49-F238E27FC236}">
                <a16:creationId xmlns:a16="http://schemas.microsoft.com/office/drawing/2014/main" id="{47A8D93E-5E3F-4F64-BC3F-3361F2373C63}"/>
              </a:ext>
            </a:extLst>
          </p:cNvPr>
          <p:cNvCxnSpPr/>
          <p:nvPr/>
        </p:nvCxnSpPr>
        <p:spPr>
          <a:xfrm rot="5400000">
            <a:off x="868382" y="4896496"/>
            <a:ext cx="462793" cy="1156"/>
          </a:xfrm>
          <a:prstGeom prst="straightConnector1">
            <a:avLst/>
          </a:prstGeom>
          <a:ln w="19050">
            <a:solidFill>
              <a:srgbClr val="C00000"/>
            </a:solidFill>
            <a:tailEnd type="none"/>
          </a:ln>
        </p:spPr>
        <p:style>
          <a:lnRef idx="2">
            <a:schemeClr val="accent1"/>
          </a:lnRef>
          <a:fillRef idx="0">
            <a:schemeClr val="accent1"/>
          </a:fillRef>
          <a:effectRef idx="1">
            <a:schemeClr val="accent1"/>
          </a:effectRef>
          <a:fontRef idx="minor">
            <a:schemeClr val="tx1"/>
          </a:fontRef>
        </p:style>
      </p:cxnSp>
      <p:sp>
        <p:nvSpPr>
          <p:cNvPr id="24" name="Segnaposto numero diapositiva 23"/>
          <p:cNvSpPr>
            <a:spLocks noGrp="1"/>
          </p:cNvSpPr>
          <p:nvPr>
            <p:ph type="sldNum" sz="quarter" idx="12"/>
          </p:nvPr>
        </p:nvSpPr>
        <p:spPr/>
        <p:txBody>
          <a:bodyPr/>
          <a:lstStyle/>
          <a:p>
            <a:fld id="{699EDEE9-99FD-46D5-9D2F-23F6CC133F90}" type="slidenum">
              <a:rPr lang="it-IT" smtClean="0"/>
              <a:pPr/>
              <a:t>3</a:t>
            </a:fld>
            <a:endParaRPr lang="it-IT"/>
          </a:p>
        </p:txBody>
      </p:sp>
      <p:sp>
        <p:nvSpPr>
          <p:cNvPr id="29"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205580" y="1258214"/>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La Conferenza di </a:t>
            </a:r>
            <a:r>
              <a:rPr lang="it-IT" altLang="it-IT" sz="2800" b="1" dirty="0" err="1">
                <a:solidFill>
                  <a:srgbClr val="006666"/>
                </a:solidFill>
                <a:latin typeface="Monotype Corsiva" pitchFamily="66" charset="0"/>
                <a:cs typeface="IrisUPC" panose="020B0604020202020204" pitchFamily="34" charset="-34"/>
              </a:rPr>
              <a:t>Copianificazione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Tree>
    <p:extLst>
      <p:ext uri="{BB962C8B-B14F-4D97-AF65-F5344CB8AC3E}">
        <p14:creationId xmlns:p14="http://schemas.microsoft.com/office/powerpoint/2010/main" val="526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ttore 2 23">
            <a:extLst>
              <a:ext uri="{FF2B5EF4-FFF2-40B4-BE49-F238E27FC236}">
                <a16:creationId xmlns:a16="http://schemas.microsoft.com/office/drawing/2014/main" id="{47A8D93E-5E3F-4F64-BC3F-3361F2373C63}"/>
              </a:ext>
            </a:extLst>
          </p:cNvPr>
          <p:cNvCxnSpPr/>
          <p:nvPr/>
        </p:nvCxnSpPr>
        <p:spPr>
          <a:xfrm rot="5400000">
            <a:off x="-1502018" y="4104382"/>
            <a:ext cx="5207788" cy="5835"/>
          </a:xfrm>
          <a:prstGeom prst="straightConnector1">
            <a:avLst/>
          </a:prstGeom>
          <a:ln w="19050">
            <a:solidFill>
              <a:srgbClr val="C00000"/>
            </a:solidFill>
            <a:headEnd type="oval"/>
            <a:tailEnd type="triangle"/>
          </a:ln>
        </p:spPr>
        <p:style>
          <a:lnRef idx="2">
            <a:schemeClr val="accent1"/>
          </a:lnRef>
          <a:fillRef idx="0">
            <a:schemeClr val="accent1"/>
          </a:fillRef>
          <a:effectRef idx="1">
            <a:schemeClr val="accent1"/>
          </a:effectRef>
          <a:fontRef idx="minor">
            <a:schemeClr val="tx1"/>
          </a:fontRef>
        </p:style>
      </p:cxnSp>
      <p:sp>
        <p:nvSpPr>
          <p:cNvPr id="4" name="Segnaposto numero diapositiva 3"/>
          <p:cNvSpPr>
            <a:spLocks noGrp="1"/>
          </p:cNvSpPr>
          <p:nvPr>
            <p:ph type="sldNum" sz="quarter" idx="12"/>
          </p:nvPr>
        </p:nvSpPr>
        <p:spPr/>
        <p:txBody>
          <a:bodyPr/>
          <a:lstStyle/>
          <a:p>
            <a:fld id="{699EDEE9-99FD-46D5-9D2F-23F6CC133F90}" type="slidenum">
              <a:rPr lang="it-IT" smtClean="0"/>
              <a:pPr/>
              <a:t>4</a:t>
            </a:fld>
            <a:endParaRPr lang="it-IT"/>
          </a:p>
        </p:txBody>
      </p:sp>
      <p:sp>
        <p:nvSpPr>
          <p:cNvPr id="5" name="Freccia a pentagono 18">
            <a:extLst>
              <a:ext uri="{FF2B5EF4-FFF2-40B4-BE49-F238E27FC236}">
                <a16:creationId xmlns:a16="http://schemas.microsoft.com/office/drawing/2014/main" id="{A6ACCAE0-CD5B-4F64-9C2D-A9511FED45B1}"/>
              </a:ext>
            </a:extLst>
          </p:cNvPr>
          <p:cNvSpPr/>
          <p:nvPr/>
        </p:nvSpPr>
        <p:spPr>
          <a:xfrm>
            <a:off x="850717" y="3748856"/>
            <a:ext cx="8060370" cy="1551963"/>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a pentagono 16">
            <a:extLst>
              <a:ext uri="{FF2B5EF4-FFF2-40B4-BE49-F238E27FC236}">
                <a16:creationId xmlns:a16="http://schemas.microsoft.com/office/drawing/2014/main" id="{9247120B-9481-4DC3-A2BF-5D2633858751}"/>
              </a:ext>
            </a:extLst>
          </p:cNvPr>
          <p:cNvSpPr/>
          <p:nvPr/>
        </p:nvSpPr>
        <p:spPr>
          <a:xfrm>
            <a:off x="864066" y="1685925"/>
            <a:ext cx="8090153" cy="974140"/>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379884" y="1805738"/>
            <a:ext cx="6721372" cy="563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r>
              <a:rPr lang="it-IT" dirty="0">
                <a:latin typeface="Arial Narrow" panose="020B0606020202030204" pitchFamily="34" charset="0"/>
              </a:rPr>
              <a:t>Per </a:t>
            </a:r>
            <a:r>
              <a:rPr lang="it-IT" b="1" dirty="0">
                <a:latin typeface="Arial Narrow" panose="020B0606020202030204" pitchFamily="34" charset="0"/>
              </a:rPr>
              <a:t>il Comune di Pisa </a:t>
            </a:r>
            <a:r>
              <a:rPr lang="it-IT" dirty="0">
                <a:latin typeface="Arial Narrow" panose="020B0606020202030204" pitchFamily="34" charset="0"/>
              </a:rPr>
              <a:t>è presente l’Assessore all’Urbanistica </a:t>
            </a:r>
          </a:p>
          <a:p>
            <a:pPr lvl="0" algn="ctr"/>
            <a:r>
              <a:rPr lang="it-IT" dirty="0">
                <a:latin typeface="Arial Narrow" panose="020B0606020202030204" pitchFamily="34" charset="0"/>
              </a:rPr>
              <a:t>Massimo </a:t>
            </a:r>
            <a:r>
              <a:rPr lang="it-IT" dirty="0" err="1">
                <a:latin typeface="Arial Narrow" panose="020B0606020202030204" pitchFamily="34" charset="0"/>
              </a:rPr>
              <a:t>Dringoli</a:t>
            </a:r>
            <a:endParaRPr lang="it-IT" dirty="0">
              <a:latin typeface="Arial Narrow" panose="020B0606020202030204" pitchFamily="34" charset="0"/>
            </a:endParaRPr>
          </a:p>
        </p:txBody>
      </p:sp>
      <p:sp>
        <p:nvSpPr>
          <p:cNvPr id="8" name="Text Box 6">
            <a:extLst>
              <a:ext uri="{FF2B5EF4-FFF2-40B4-BE49-F238E27FC236}">
                <a16:creationId xmlns:a16="http://schemas.microsoft.com/office/drawing/2014/main" id="{5C5C8259-36B2-4A5F-B6E9-2FDFBCC9567B}"/>
              </a:ext>
            </a:extLst>
          </p:cNvPr>
          <p:cNvSpPr txBox="1">
            <a:spLocks noChangeArrowheads="1"/>
          </p:cNvSpPr>
          <p:nvPr/>
        </p:nvSpPr>
        <p:spPr bwMode="auto">
          <a:xfrm>
            <a:off x="1596710" y="3724440"/>
            <a:ext cx="6721372" cy="1573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r>
              <a:rPr lang="it-IT" dirty="0">
                <a:latin typeface="Arial Narrow" panose="020B0606020202030204" pitchFamily="34" charset="0"/>
              </a:rPr>
              <a:t>Sono stati altresì invitati e sono presenti alla conferenza, senza diritto di voto:</a:t>
            </a:r>
          </a:p>
          <a:p>
            <a:pPr lvl="0" algn="ctr"/>
            <a:r>
              <a:rPr lang="it-IT" dirty="0">
                <a:latin typeface="Arial Narrow" panose="020B0606020202030204" pitchFamily="34" charset="0"/>
              </a:rPr>
              <a:t>Per </a:t>
            </a:r>
            <a:r>
              <a:rPr lang="it-IT" b="1" dirty="0">
                <a:latin typeface="Arial Narrow" panose="020B0606020202030204" pitchFamily="34" charset="0"/>
              </a:rPr>
              <a:t>il Comune di </a:t>
            </a:r>
            <a:r>
              <a:rPr lang="it-IT" b="1" dirty="0" err="1">
                <a:latin typeface="Arial Narrow" panose="020B0606020202030204" pitchFamily="34" charset="0"/>
              </a:rPr>
              <a:t>Vicopisano</a:t>
            </a:r>
            <a:r>
              <a:rPr lang="it-IT" b="1" dirty="0">
                <a:latin typeface="Arial Narrow" panose="020B0606020202030204" pitchFamily="34" charset="0"/>
              </a:rPr>
              <a:t> </a:t>
            </a:r>
            <a:r>
              <a:rPr lang="it-IT" dirty="0">
                <a:latin typeface="Arial Narrow" panose="020B0606020202030204" pitchFamily="34" charset="0"/>
              </a:rPr>
              <a:t>è presente il Sindaco Matteo </a:t>
            </a:r>
            <a:r>
              <a:rPr lang="it-IT" dirty="0" err="1">
                <a:latin typeface="Arial Narrow" panose="020B0606020202030204" pitchFamily="34" charset="0"/>
              </a:rPr>
              <a:t>Ferrucci</a:t>
            </a:r>
            <a:r>
              <a:rPr lang="it-IT" dirty="0">
                <a:latin typeface="Arial Narrow" panose="020B0606020202030204" pitchFamily="34" charset="0"/>
              </a:rPr>
              <a:t>;</a:t>
            </a:r>
          </a:p>
          <a:p>
            <a:pPr lvl="0" algn="ctr"/>
            <a:r>
              <a:rPr lang="it-IT" dirty="0">
                <a:latin typeface="Arial Narrow" panose="020B0606020202030204" pitchFamily="34" charset="0"/>
              </a:rPr>
              <a:t>(partecipante senza diritto di voto ai sensi del co</a:t>
            </a:r>
            <a:r>
              <a:rPr lang="it-IT" dirty="0" err="1">
                <a:latin typeface="Arial Narrow" panose="020B0606020202030204" pitchFamily="34" charset="0"/>
              </a:rPr>
              <a:t>.3 dell</a:t>
            </a:r>
            <a:r>
              <a:rPr lang="it-IT" dirty="0">
                <a:latin typeface="Arial Narrow" panose="020B0606020202030204" pitchFamily="34" charset="0"/>
              </a:rPr>
              <a:t>’art.25 LR 65/2014)</a:t>
            </a:r>
          </a:p>
          <a:p>
            <a:pPr lvl="0" algn="ctr"/>
            <a:r>
              <a:rPr lang="it-IT" dirty="0">
                <a:latin typeface="Arial Narrow" panose="020B0606020202030204" pitchFamily="34" charset="0"/>
              </a:rPr>
              <a:t>Per il </a:t>
            </a:r>
            <a:r>
              <a:rPr lang="it-IT" b="1" dirty="0">
                <a:latin typeface="Arial Narrow" panose="020B0606020202030204" pitchFamily="34" charset="0"/>
              </a:rPr>
              <a:t>Parco di Migliarino San Rossore Massaciuccoli </a:t>
            </a:r>
            <a:r>
              <a:rPr lang="it-IT" dirty="0">
                <a:latin typeface="Arial Narrow" panose="020B0606020202030204" pitchFamily="34" charset="0"/>
              </a:rPr>
              <a:t>è presente il Presidente, Giovanni Maffei Cardellini;</a:t>
            </a:r>
            <a:endParaRPr kumimoji="0" lang="it-IT" altLang="it-IT" b="0" i="0" u="none" strike="noStrike" cap="none" normalizeH="0" baseline="0" dirty="0">
              <a:ln>
                <a:noFill/>
              </a:ln>
              <a:effectLst/>
              <a:latin typeface="Arial Narrow" panose="020B0606020202030204" pitchFamily="34" charset="0"/>
            </a:endParaRPr>
          </a:p>
        </p:txBody>
      </p:sp>
      <p:cxnSp>
        <p:nvCxnSpPr>
          <p:cNvPr id="9" name="Connettore 2 8">
            <a:extLst>
              <a:ext uri="{FF2B5EF4-FFF2-40B4-BE49-F238E27FC236}">
                <a16:creationId xmlns:a16="http://schemas.microsoft.com/office/drawing/2014/main" id="{47A8D93E-5E3F-4F64-BC3F-3361F2373C63}"/>
              </a:ext>
            </a:extLst>
          </p:cNvPr>
          <p:cNvCxnSpPr/>
          <p:nvPr/>
        </p:nvCxnSpPr>
        <p:spPr>
          <a:xfrm rot="5400000">
            <a:off x="866984" y="3032741"/>
            <a:ext cx="462793" cy="1156"/>
          </a:xfrm>
          <a:prstGeom prst="straightConnector1">
            <a:avLst/>
          </a:prstGeom>
          <a:ln w="19050">
            <a:solidFill>
              <a:srgbClr val="C00000"/>
            </a:solidFill>
            <a:tailEnd type="none"/>
          </a:ln>
        </p:spPr>
        <p:style>
          <a:lnRef idx="2">
            <a:schemeClr val="accent1"/>
          </a:lnRef>
          <a:fillRef idx="0">
            <a:schemeClr val="accent1"/>
          </a:fillRef>
          <a:effectRef idx="1">
            <a:schemeClr val="accent1"/>
          </a:effectRef>
          <a:fontRef idx="minor">
            <a:schemeClr val="tx1"/>
          </a:fontRef>
        </p:style>
      </p:cxnSp>
      <p:pic>
        <p:nvPicPr>
          <p:cNvPr id="10" name="Immagine 9" descr="PUNTINA GRIGIO.jpg"/>
          <p:cNvPicPr>
            <a:picLocks noChangeAspect="1"/>
          </p:cNvPicPr>
          <p:nvPr/>
        </p:nvPicPr>
        <p:blipFill>
          <a:blip r:embed="rId2" cstate="print"/>
          <a:stretch>
            <a:fillRect/>
          </a:stretch>
        </p:blipFill>
        <p:spPr>
          <a:xfrm>
            <a:off x="900328" y="1798212"/>
            <a:ext cx="404216" cy="413004"/>
          </a:xfrm>
          <a:prstGeom prst="rect">
            <a:avLst/>
          </a:prstGeom>
        </p:spPr>
      </p:pic>
      <p:pic>
        <p:nvPicPr>
          <p:cNvPr id="11" name="Immagine 10" descr="PUNTINA GRIGIO.jpg"/>
          <p:cNvPicPr>
            <a:picLocks noChangeAspect="1"/>
          </p:cNvPicPr>
          <p:nvPr/>
        </p:nvPicPr>
        <p:blipFill>
          <a:blip r:embed="rId2" cstate="print"/>
          <a:stretch>
            <a:fillRect/>
          </a:stretch>
        </p:blipFill>
        <p:spPr>
          <a:xfrm>
            <a:off x="884305" y="3836899"/>
            <a:ext cx="404216" cy="413004"/>
          </a:xfrm>
          <a:prstGeom prst="rect">
            <a:avLst/>
          </a:prstGeom>
        </p:spPr>
      </p:pic>
      <p:sp>
        <p:nvSpPr>
          <p:cNvPr id="12" name="Freccia a pentagono 16">
            <a:extLst>
              <a:ext uri="{FF2B5EF4-FFF2-40B4-BE49-F238E27FC236}">
                <a16:creationId xmlns:a16="http://schemas.microsoft.com/office/drawing/2014/main" id="{9247120B-9481-4DC3-A2BF-5D2633858751}"/>
              </a:ext>
            </a:extLst>
          </p:cNvPr>
          <p:cNvSpPr/>
          <p:nvPr/>
        </p:nvSpPr>
        <p:spPr>
          <a:xfrm>
            <a:off x="858983" y="2853548"/>
            <a:ext cx="7970292" cy="72534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dirty="0">
                <a:solidFill>
                  <a:schemeClr val="tx1"/>
                </a:solidFill>
                <a:latin typeface="Arial Narrow" panose="020B0606020202030204" pitchFamily="34" charset="0"/>
              </a:rPr>
              <a:t>Per il </a:t>
            </a:r>
            <a:r>
              <a:rPr lang="it-IT" b="1" dirty="0">
                <a:solidFill>
                  <a:schemeClr val="tx1"/>
                </a:solidFill>
                <a:latin typeface="Arial Narrow" panose="020B0606020202030204" pitchFamily="34" charset="0"/>
              </a:rPr>
              <a:t>Comune di Cascina </a:t>
            </a:r>
            <a:r>
              <a:rPr lang="it-IT" dirty="0">
                <a:solidFill>
                  <a:schemeClr val="tx1"/>
                </a:solidFill>
                <a:latin typeface="Arial Narrow" panose="020B0606020202030204" pitchFamily="34" charset="0"/>
              </a:rPr>
              <a:t>è presente l’Assessore all’Urbanistica </a:t>
            </a:r>
          </a:p>
          <a:p>
            <a:pPr lvl="0" algn="ctr"/>
            <a:r>
              <a:rPr lang="it-IT" dirty="0">
                <a:solidFill>
                  <a:schemeClr val="tx1"/>
                </a:solidFill>
                <a:latin typeface="Arial Narrow" panose="020B0606020202030204" pitchFamily="34" charset="0"/>
              </a:rPr>
              <a:t>Roberto </a:t>
            </a:r>
            <a:r>
              <a:rPr lang="it-IT" dirty="0" err="1">
                <a:solidFill>
                  <a:schemeClr val="tx1"/>
                </a:solidFill>
                <a:latin typeface="Arial Narrow" panose="020B0606020202030204" pitchFamily="34" charset="0"/>
              </a:rPr>
              <a:t>Sbragia</a:t>
            </a:r>
            <a:r>
              <a:rPr lang="it-IT" dirty="0">
                <a:solidFill>
                  <a:schemeClr val="tx1"/>
                </a:solidFill>
                <a:latin typeface="Arial Narrow" panose="020B0606020202030204" pitchFamily="34" charset="0"/>
              </a:rPr>
              <a:t> </a:t>
            </a:r>
            <a:r>
              <a:rPr lang="it-IT" dirty="0">
                <a:latin typeface="Arial Narrow" panose="020B0606020202030204" pitchFamily="34" charset="0"/>
              </a:rPr>
              <a:t>;</a:t>
            </a:r>
          </a:p>
        </p:txBody>
      </p:sp>
      <p:sp>
        <p:nvSpPr>
          <p:cNvPr id="13"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539443" y="2914674"/>
            <a:ext cx="6721372" cy="685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endParaRPr lang="it-IT" b="1" dirty="0"/>
          </a:p>
        </p:txBody>
      </p:sp>
      <p:pic>
        <p:nvPicPr>
          <p:cNvPr id="14" name="Immagine 13" descr="PUNTINA GRIGIO.jpg"/>
          <p:cNvPicPr>
            <a:picLocks noChangeAspect="1"/>
          </p:cNvPicPr>
          <p:nvPr/>
        </p:nvPicPr>
        <p:blipFill>
          <a:blip r:embed="rId2" cstate="print"/>
          <a:stretch>
            <a:fillRect/>
          </a:stretch>
        </p:blipFill>
        <p:spPr>
          <a:xfrm>
            <a:off x="904298" y="3025855"/>
            <a:ext cx="404216" cy="413004"/>
          </a:xfrm>
          <a:prstGeom prst="rect">
            <a:avLst/>
          </a:prstGeom>
        </p:spPr>
      </p:pic>
      <p:cxnSp>
        <p:nvCxnSpPr>
          <p:cNvPr id="15" name="Connettore 2 14">
            <a:extLst>
              <a:ext uri="{FF2B5EF4-FFF2-40B4-BE49-F238E27FC236}">
                <a16:creationId xmlns:a16="http://schemas.microsoft.com/office/drawing/2014/main" id="{47A8D93E-5E3F-4F64-BC3F-3361F2373C63}"/>
              </a:ext>
            </a:extLst>
          </p:cNvPr>
          <p:cNvCxnSpPr/>
          <p:nvPr/>
        </p:nvCxnSpPr>
        <p:spPr>
          <a:xfrm rot="5400000">
            <a:off x="868382" y="4702526"/>
            <a:ext cx="462793" cy="1156"/>
          </a:xfrm>
          <a:prstGeom prst="straightConnector1">
            <a:avLst/>
          </a:prstGeom>
          <a:ln w="19050">
            <a:solidFill>
              <a:srgbClr val="C00000"/>
            </a:solidFill>
            <a:tailEnd type="none"/>
          </a:ln>
        </p:spPr>
        <p:style>
          <a:lnRef idx="2">
            <a:schemeClr val="accent1"/>
          </a:lnRef>
          <a:fillRef idx="0">
            <a:schemeClr val="accent1"/>
          </a:fillRef>
          <a:effectRef idx="1">
            <a:schemeClr val="accent1"/>
          </a:effectRef>
          <a:fontRef idx="minor">
            <a:schemeClr val="tx1"/>
          </a:fontRef>
        </p:style>
      </p:cxnSp>
      <p:sp>
        <p:nvSpPr>
          <p:cNvPr id="16"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1" name="Rettangolo 20">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2"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23"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25" name="Connettore 2 24">
            <a:extLst>
              <a:ext uri="{FF2B5EF4-FFF2-40B4-BE49-F238E27FC236}">
                <a16:creationId xmlns:a16="http://schemas.microsoft.com/office/drawing/2014/main" id="{47A8D93E-5E3F-4F64-BC3F-3361F2373C63}"/>
              </a:ext>
            </a:extLst>
          </p:cNvPr>
          <p:cNvCxnSpPr/>
          <p:nvPr/>
        </p:nvCxnSpPr>
        <p:spPr>
          <a:xfrm rot="5400000">
            <a:off x="853129" y="5817505"/>
            <a:ext cx="462793" cy="1156"/>
          </a:xfrm>
          <a:prstGeom prst="straightConnector1">
            <a:avLst/>
          </a:prstGeom>
          <a:ln w="19050">
            <a:solidFill>
              <a:srgbClr val="C00000"/>
            </a:solidFill>
            <a:tailEnd type="none"/>
          </a:ln>
        </p:spPr>
        <p:style>
          <a:lnRef idx="2">
            <a:schemeClr val="accent1"/>
          </a:lnRef>
          <a:fillRef idx="0">
            <a:schemeClr val="accent1"/>
          </a:fillRef>
          <a:effectRef idx="1">
            <a:schemeClr val="accent1"/>
          </a:effectRef>
          <a:fontRef idx="minor">
            <a:schemeClr val="tx1"/>
          </a:fontRef>
        </p:style>
      </p:cxnSp>
      <p:sp>
        <p:nvSpPr>
          <p:cNvPr id="26" name="Freccia a pentagono 16">
            <a:extLst>
              <a:ext uri="{FF2B5EF4-FFF2-40B4-BE49-F238E27FC236}">
                <a16:creationId xmlns:a16="http://schemas.microsoft.com/office/drawing/2014/main" id="{9247120B-9481-4DC3-A2BF-5D2633858751}"/>
              </a:ext>
            </a:extLst>
          </p:cNvPr>
          <p:cNvSpPr/>
          <p:nvPr/>
        </p:nvSpPr>
        <p:spPr>
          <a:xfrm>
            <a:off x="1357743" y="5472545"/>
            <a:ext cx="7370619" cy="119148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600" dirty="0">
                <a:solidFill>
                  <a:schemeClr val="tx1"/>
                </a:solidFill>
                <a:latin typeface="Arial Narrow" panose="020B0606020202030204" pitchFamily="34" charset="0"/>
              </a:rPr>
              <a:t>Per la Regione Toscana è inoltre presente, di supporto ai lavori della conferenza, la </a:t>
            </a:r>
          </a:p>
          <a:p>
            <a:pPr lvl="0" algn="ctr"/>
            <a:r>
              <a:rPr lang="it-IT" sz="1600" dirty="0">
                <a:solidFill>
                  <a:schemeClr val="tx1"/>
                </a:solidFill>
                <a:latin typeface="Arial Narrow" panose="020B0606020202030204" pitchFamily="34" charset="0"/>
              </a:rPr>
              <a:t>struttura tecnica del Settore Pianificazione del territorio: </a:t>
            </a:r>
          </a:p>
          <a:p>
            <a:pPr lvl="0" algn="ctr"/>
            <a:r>
              <a:rPr lang="it-IT" sz="1600" dirty="0">
                <a:solidFill>
                  <a:schemeClr val="tx1"/>
                </a:solidFill>
                <a:latin typeface="Arial Narrow" panose="020B0606020202030204" pitchFamily="34" charset="0"/>
              </a:rPr>
              <a:t>Arch. Marco </a:t>
            </a:r>
            <a:r>
              <a:rPr lang="it-IT" sz="1600" dirty="0" err="1">
                <a:solidFill>
                  <a:schemeClr val="tx1"/>
                </a:solidFill>
                <a:latin typeface="Arial Narrow" panose="020B0606020202030204" pitchFamily="34" charset="0"/>
              </a:rPr>
              <a:t>Carletti</a:t>
            </a:r>
            <a:r>
              <a:rPr lang="it-IT" sz="1600" dirty="0">
                <a:solidFill>
                  <a:schemeClr val="tx1"/>
                </a:solidFill>
                <a:latin typeface="Arial Narrow" panose="020B0606020202030204" pitchFamily="34" charset="0"/>
              </a:rPr>
              <a:t> – Dirigente del Settore, Arch. Alessandro </a:t>
            </a:r>
            <a:r>
              <a:rPr lang="it-IT" sz="1600" dirty="0" err="1">
                <a:solidFill>
                  <a:schemeClr val="tx1"/>
                </a:solidFill>
                <a:latin typeface="Arial Narrow" panose="020B0606020202030204" pitchFamily="34" charset="0"/>
              </a:rPr>
              <a:t>Marioni</a:t>
            </a:r>
            <a:r>
              <a:rPr lang="it-IT" sz="1600" dirty="0">
                <a:solidFill>
                  <a:schemeClr val="tx1"/>
                </a:solidFill>
                <a:latin typeface="Arial Narrow" panose="020B0606020202030204" pitchFamily="34" charset="0"/>
              </a:rPr>
              <a:t> – Responsabile P.O., Arch. Filippo Lo </a:t>
            </a:r>
            <a:r>
              <a:rPr lang="it-IT" sz="1600" dirty="0" err="1">
                <a:solidFill>
                  <a:schemeClr val="tx1"/>
                </a:solidFill>
                <a:latin typeface="Arial Narrow" panose="020B0606020202030204" pitchFamily="34" charset="0"/>
              </a:rPr>
              <a:t>Bocchiaro</a:t>
            </a:r>
            <a:r>
              <a:rPr lang="it-IT" sz="1600" dirty="0">
                <a:solidFill>
                  <a:schemeClr val="tx1"/>
                </a:solidFill>
                <a:latin typeface="Arial Narrow" panose="020B0606020202030204" pitchFamily="34" charset="0"/>
              </a:rPr>
              <a:t>, funzionario referente.</a:t>
            </a:r>
            <a:endParaRPr lang="it-IT" sz="1600" dirty="0">
              <a:latin typeface="Arial Narrow" panose="020B0606020202030204" pitchFamily="34" charset="0"/>
            </a:endParaRPr>
          </a:p>
        </p:txBody>
      </p:sp>
      <p:pic>
        <p:nvPicPr>
          <p:cNvPr id="28" name="Immagine 27" descr="PUNTINA GRIGIO.jpg"/>
          <p:cNvPicPr>
            <a:picLocks noChangeAspect="1"/>
          </p:cNvPicPr>
          <p:nvPr/>
        </p:nvPicPr>
        <p:blipFill>
          <a:blip r:embed="rId2" cstate="print"/>
          <a:stretch>
            <a:fillRect/>
          </a:stretch>
        </p:blipFill>
        <p:spPr>
          <a:xfrm>
            <a:off x="890443" y="5810619"/>
            <a:ext cx="404216" cy="4130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nettore 2 26">
            <a:extLst>
              <a:ext uri="{FF2B5EF4-FFF2-40B4-BE49-F238E27FC236}">
                <a16:creationId xmlns:a16="http://schemas.microsoft.com/office/drawing/2014/main" id="{47A8D93E-5E3F-4F64-BC3F-3361F2373C63}"/>
              </a:ext>
            </a:extLst>
          </p:cNvPr>
          <p:cNvCxnSpPr/>
          <p:nvPr/>
        </p:nvCxnSpPr>
        <p:spPr>
          <a:xfrm rot="16200000" flipH="1">
            <a:off x="-1262888" y="3871086"/>
            <a:ext cx="4744995" cy="9632"/>
          </a:xfrm>
          <a:prstGeom prst="straightConnector1">
            <a:avLst/>
          </a:prstGeom>
          <a:ln w="190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5" name="Rettangolo 34"/>
          <p:cNvSpPr/>
          <p:nvPr/>
        </p:nvSpPr>
        <p:spPr>
          <a:xfrm>
            <a:off x="872836" y="4641264"/>
            <a:ext cx="8007928" cy="1057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873854" y="2015516"/>
            <a:ext cx="7768205" cy="15939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357640" y="2177740"/>
            <a:ext cx="6721372" cy="17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endParaRPr lang="it-IT" b="1" dirty="0"/>
          </a:p>
        </p:txBody>
      </p:sp>
      <p:pic>
        <p:nvPicPr>
          <p:cNvPr id="26" name="Immagine 25" descr="PUNTINA GRIGIO.jpg"/>
          <p:cNvPicPr>
            <a:picLocks noChangeAspect="1"/>
          </p:cNvPicPr>
          <p:nvPr/>
        </p:nvPicPr>
        <p:blipFill>
          <a:blip r:embed="rId4" cstate="print"/>
          <a:stretch>
            <a:fillRect/>
          </a:stretch>
        </p:blipFill>
        <p:spPr>
          <a:xfrm>
            <a:off x="912520" y="2432171"/>
            <a:ext cx="404216" cy="413004"/>
          </a:xfrm>
          <a:prstGeom prst="rect">
            <a:avLst/>
          </a:prstGeom>
        </p:spPr>
      </p:pic>
      <p:sp>
        <p:nvSpPr>
          <p:cNvPr id="31"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537855" y="2102276"/>
            <a:ext cx="6831849" cy="17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a:r>
              <a:rPr lang="it-IT" dirty="0">
                <a:latin typeface="Arial Narrow" panose="020B0606020202030204" pitchFamily="34" charset="0"/>
              </a:rPr>
              <a:t>La conferenza ex art. 25, verifica che le previsioni di trasformazione che comportano impegno di suolo non edificato all’esterno del perimetro del territorio urbanizzato siano conformi al </a:t>
            </a:r>
            <a:r>
              <a:rPr lang="it-IT" dirty="0" err="1">
                <a:latin typeface="Arial Narrow" panose="020B0606020202030204" pitchFamily="34" charset="0"/>
              </a:rPr>
              <a:t>PI.T.</a:t>
            </a:r>
            <a:r>
              <a:rPr lang="it-IT" dirty="0">
                <a:latin typeface="Arial Narrow" panose="020B0606020202030204" pitchFamily="34" charset="0"/>
              </a:rPr>
              <a:t>, che non sussistano alternative sostenibili di riutilizzazione e riorganizzazione degli insediamenti e infrastrutture esistenti, e indica gli eventuali interventi compensativi degli effetti indotti sul territorio.</a:t>
            </a:r>
          </a:p>
        </p:txBody>
      </p:sp>
      <p:sp>
        <p:nvSpPr>
          <p:cNvPr id="33" name="Freccia a pentagono 16">
            <a:extLst>
              <a:ext uri="{FF2B5EF4-FFF2-40B4-BE49-F238E27FC236}">
                <a16:creationId xmlns:a16="http://schemas.microsoft.com/office/drawing/2014/main" id="{9247120B-9481-4DC3-A2BF-5D2633858751}"/>
              </a:ext>
            </a:extLst>
          </p:cNvPr>
          <p:cNvSpPr/>
          <p:nvPr/>
        </p:nvSpPr>
        <p:spPr>
          <a:xfrm rot="16200000" flipH="1">
            <a:off x="4435847" y="3517595"/>
            <a:ext cx="461062" cy="1315003"/>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Freccia a pentagono 16">
            <a:extLst>
              <a:ext uri="{FF2B5EF4-FFF2-40B4-BE49-F238E27FC236}">
                <a16:creationId xmlns:a16="http://schemas.microsoft.com/office/drawing/2014/main" id="{9247120B-9481-4DC3-A2BF-5D2633858751}"/>
              </a:ext>
            </a:extLst>
          </p:cNvPr>
          <p:cNvSpPr/>
          <p:nvPr/>
        </p:nvSpPr>
        <p:spPr>
          <a:xfrm rot="16200000" flipH="1">
            <a:off x="4479192" y="5640006"/>
            <a:ext cx="461062" cy="1315003"/>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Segnaposto numero diapositiva 20"/>
          <p:cNvSpPr>
            <a:spLocks noGrp="1"/>
          </p:cNvSpPr>
          <p:nvPr>
            <p:ph type="sldNum" sz="quarter" idx="12"/>
          </p:nvPr>
        </p:nvSpPr>
        <p:spPr/>
        <p:txBody>
          <a:bodyPr/>
          <a:lstStyle/>
          <a:p>
            <a:fld id="{699EDEE9-99FD-46D5-9D2F-23F6CC133F90}" type="slidenum">
              <a:rPr lang="it-IT" smtClean="0"/>
              <a:pPr/>
              <a:t>5</a:t>
            </a:fld>
            <a:endParaRPr lang="it-IT" dirty="0"/>
          </a:p>
        </p:txBody>
      </p:sp>
      <p:sp>
        <p:nvSpPr>
          <p:cNvPr id="22"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205580" y="1313634"/>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Che cosa fa la Conferenza di </a:t>
            </a:r>
            <a:r>
              <a:rPr lang="it-IT" altLang="it-IT" sz="2800" b="1" dirty="0" err="1">
                <a:solidFill>
                  <a:srgbClr val="006666"/>
                </a:solidFill>
                <a:latin typeface="Monotype Corsiva" pitchFamily="66" charset="0"/>
                <a:cs typeface="IrisUPC" panose="020B0604020202020204" pitchFamily="34" charset="-34"/>
              </a:rPr>
              <a:t>Copianificazione</a:t>
            </a:r>
            <a:r>
              <a:rPr lang="it-IT" altLang="it-IT" sz="2800" b="1" dirty="0">
                <a:solidFill>
                  <a:srgbClr val="006666"/>
                </a:solidFill>
                <a:latin typeface="Monotype Corsiva" pitchFamily="66" charset="0"/>
                <a:cs typeface="IrisUPC" panose="020B0604020202020204" pitchFamily="34" charset="-34"/>
              </a:rPr>
              <a:t>?</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
        <p:nvSpPr>
          <p:cNvPr id="23"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496291" y="4665354"/>
            <a:ext cx="6871854" cy="987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a:r>
              <a:rPr lang="it-IT" dirty="0">
                <a:latin typeface="Arial Narrow" panose="020B0606020202030204" pitchFamily="34" charset="0"/>
              </a:rPr>
              <a:t>Si illustrano i contenuti tecnici delle previsioni di impegno di suolo esterne ai perimetri dei rispettivi territori urbanizzati individuati con i criteri dell’art. 4 commi 3 e 4 della </a:t>
            </a:r>
            <a:r>
              <a:rPr lang="it-IT" dirty="0" err="1">
                <a:latin typeface="Arial Narrow" panose="020B0606020202030204" pitchFamily="34" charset="0"/>
              </a:rPr>
              <a:t>L.R.</a:t>
            </a:r>
            <a:r>
              <a:rPr lang="it-IT" dirty="0">
                <a:latin typeface="Arial Narrow" panose="020B0606020202030204" pitchFamily="34" charset="0"/>
              </a:rPr>
              <a:t> 65/2014.</a:t>
            </a:r>
          </a:p>
        </p:txBody>
      </p:sp>
    </p:spTree>
    <p:extLst>
      <p:ext uri="{BB962C8B-B14F-4D97-AF65-F5344CB8AC3E}">
        <p14:creationId xmlns:p14="http://schemas.microsoft.com/office/powerpoint/2010/main" val="5263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a:xfrm>
            <a:off x="1713015" y="5306292"/>
            <a:ext cx="6887362" cy="942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1703490" y="3574473"/>
            <a:ext cx="6887362"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732065" y="2613316"/>
            <a:ext cx="6887362" cy="781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751115" y="1609725"/>
            <a:ext cx="6887362" cy="7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2 26">
            <a:extLst>
              <a:ext uri="{FF2B5EF4-FFF2-40B4-BE49-F238E27FC236}">
                <a16:creationId xmlns:a16="http://schemas.microsoft.com/office/drawing/2014/main" id="{47A8D93E-5E3F-4F64-BC3F-3361F2373C63}"/>
              </a:ext>
            </a:extLst>
          </p:cNvPr>
          <p:cNvCxnSpPr/>
          <p:nvPr/>
        </p:nvCxnSpPr>
        <p:spPr>
          <a:xfrm rot="16200000" flipH="1">
            <a:off x="-1296226" y="3904423"/>
            <a:ext cx="4802145" cy="107"/>
          </a:xfrm>
          <a:prstGeom prst="straightConnector1">
            <a:avLst/>
          </a:prstGeom>
          <a:ln w="190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371495" y="2191595"/>
            <a:ext cx="6721372" cy="17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a:endParaRPr lang="it-IT" b="1" dirty="0"/>
          </a:p>
        </p:txBody>
      </p:sp>
      <p:cxnSp>
        <p:nvCxnSpPr>
          <p:cNvPr id="30" name="Connettore 2 29">
            <a:extLst>
              <a:ext uri="{FF2B5EF4-FFF2-40B4-BE49-F238E27FC236}">
                <a16:creationId xmlns:a16="http://schemas.microsoft.com/office/drawing/2014/main" id="{47A8D93E-5E3F-4F64-BC3F-3361F2373C63}"/>
              </a:ext>
            </a:extLst>
          </p:cNvPr>
          <p:cNvCxnSpPr/>
          <p:nvPr/>
        </p:nvCxnSpPr>
        <p:spPr>
          <a:xfrm rot="5400000">
            <a:off x="876771" y="5827672"/>
            <a:ext cx="462793" cy="1156"/>
          </a:xfrm>
          <a:prstGeom prst="straightConnector1">
            <a:avLst/>
          </a:prstGeom>
          <a:ln>
            <a:solidFill>
              <a:srgbClr val="C00000"/>
            </a:solidFill>
            <a:tailEnd type="none"/>
          </a:ln>
        </p:spPr>
        <p:style>
          <a:lnRef idx="2">
            <a:schemeClr val="accent1"/>
          </a:lnRef>
          <a:fillRef idx="0">
            <a:schemeClr val="accent1"/>
          </a:fillRef>
          <a:effectRef idx="1">
            <a:schemeClr val="accent1"/>
          </a:effectRef>
          <a:fontRef idx="minor">
            <a:schemeClr val="tx1"/>
          </a:fontRef>
        </p:style>
      </p:cxnSp>
      <p:grpSp>
        <p:nvGrpSpPr>
          <p:cNvPr id="38" name="Gruppo 37"/>
          <p:cNvGrpSpPr/>
          <p:nvPr/>
        </p:nvGrpSpPr>
        <p:grpSpPr>
          <a:xfrm>
            <a:off x="798615" y="1809751"/>
            <a:ext cx="1068285" cy="342900"/>
            <a:chOff x="798615" y="1809751"/>
            <a:chExt cx="1068285" cy="342900"/>
          </a:xfrm>
        </p:grpSpPr>
        <p:sp>
          <p:nvSpPr>
            <p:cNvPr id="37" name="Rettangolo 36"/>
            <p:cNvSpPr/>
            <p:nvPr/>
          </p:nvSpPr>
          <p:spPr>
            <a:xfrm>
              <a:off x="798615" y="1809751"/>
              <a:ext cx="1068285" cy="342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descr="PUNTINA GRIGIO.jpg"/>
            <p:cNvPicPr>
              <a:picLocks noChangeAspect="1"/>
            </p:cNvPicPr>
            <p:nvPr/>
          </p:nvPicPr>
          <p:blipFill>
            <a:blip r:embed="rId4" cstate="print"/>
            <a:stretch>
              <a:fillRect/>
            </a:stretch>
          </p:blipFill>
          <p:spPr>
            <a:xfrm>
              <a:off x="984910" y="1862387"/>
              <a:ext cx="243815" cy="249116"/>
            </a:xfrm>
            <a:prstGeom prst="rect">
              <a:avLst/>
            </a:prstGeom>
          </p:spPr>
        </p:pic>
      </p:grpSp>
      <p:sp>
        <p:nvSpPr>
          <p:cNvPr id="34" name="Text Box 6">
            <a:extLst>
              <a:ext uri="{FF2B5EF4-FFF2-40B4-BE49-F238E27FC236}">
                <a16:creationId xmlns:a16="http://schemas.microsoft.com/office/drawing/2014/main" id="{5C5C8259-36B2-4A5F-B6E9-2FDFBCC9567B}"/>
              </a:ext>
            </a:extLst>
          </p:cNvPr>
          <p:cNvSpPr txBox="1">
            <a:spLocks noChangeArrowheads="1"/>
          </p:cNvSpPr>
          <p:nvPr/>
        </p:nvSpPr>
        <p:spPr bwMode="auto">
          <a:xfrm>
            <a:off x="1801092" y="1623059"/>
            <a:ext cx="6761018" cy="1573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r>
              <a:rPr lang="it-IT" sz="1600" dirty="0"/>
              <a:t>Il Comune di Pisa è dotato di P.S. approvato con </a:t>
            </a:r>
            <a:r>
              <a:rPr lang="it-IT" sz="1600" dirty="0" err="1"/>
              <a:t>D.C.C.</a:t>
            </a:r>
            <a:r>
              <a:rPr lang="it-IT" sz="1600" dirty="0"/>
              <a:t> n. 103 del 2/10/1998 pubblicato nel BURT n.1 del 5/01/1999 e di R.U. approvato con </a:t>
            </a:r>
            <a:r>
              <a:rPr lang="it-IT" sz="1600" dirty="0" err="1"/>
              <a:t>D.C.C.</a:t>
            </a:r>
            <a:r>
              <a:rPr lang="it-IT" sz="1600" dirty="0"/>
              <a:t> n. 43 del 28/07/2001 e pubblicato nel BURT n. 52 del 2001.</a:t>
            </a:r>
          </a:p>
          <a:p>
            <a:pPr algn="just"/>
            <a:endParaRPr lang="it-IT" sz="1600" dirty="0"/>
          </a:p>
          <a:p>
            <a:pPr algn="just"/>
            <a:r>
              <a:rPr lang="it-IT" sz="1600" dirty="0"/>
              <a:t>Ultima variante generale al RU approvata con </a:t>
            </a:r>
            <a:r>
              <a:rPr lang="it-IT" sz="1600" dirty="0" err="1"/>
              <a:t>D.C.C.</a:t>
            </a:r>
            <a:r>
              <a:rPr lang="it-IT" sz="1600" dirty="0"/>
              <a:t> n.73 dell’11/12/2009, pubblicata sul BURT n.7 del 17/02/2010.</a:t>
            </a:r>
          </a:p>
          <a:p>
            <a:pPr algn="just"/>
            <a:endParaRPr lang="it-IT" sz="1600" dirty="0"/>
          </a:p>
          <a:p>
            <a:pPr algn="just"/>
            <a:endParaRPr lang="it-IT" sz="1600" dirty="0"/>
          </a:p>
          <a:p>
            <a:pPr algn="just"/>
            <a:r>
              <a:rPr lang="it-IT" sz="1600" dirty="0"/>
              <a:t>Il Comune di Cascina (PI) è dotato di P.S. approvato con </a:t>
            </a:r>
            <a:r>
              <a:rPr lang="it-IT" sz="1600" dirty="0" err="1"/>
              <a:t>D.P.G.R.</a:t>
            </a:r>
            <a:r>
              <a:rPr lang="it-IT" sz="1600" dirty="0"/>
              <a:t> n. 43 del 6/02/1998 pubblicato nel BURT n.9</a:t>
            </a:r>
          </a:p>
          <a:p>
            <a:pPr algn="just"/>
            <a:r>
              <a:rPr lang="it-IT" sz="1600" dirty="0"/>
              <a:t>del 4/03/1998 di Regolamento urbanistico approvato con </a:t>
            </a:r>
            <a:r>
              <a:rPr lang="it-IT" sz="1600" dirty="0" err="1"/>
              <a:t>con</a:t>
            </a:r>
            <a:r>
              <a:rPr lang="it-IT" sz="1600" dirty="0"/>
              <a:t> </a:t>
            </a:r>
            <a:r>
              <a:rPr lang="it-IT" sz="1600" dirty="0" err="1"/>
              <a:t>D.C.C.</a:t>
            </a:r>
            <a:r>
              <a:rPr lang="it-IT" sz="1600" dirty="0"/>
              <a:t> n. 29 del 22/03/2000 pubblicato nel BURT n.18 del 3/05/2000 e ultima variante generale di monitoraggio al R.U. adottata con </a:t>
            </a:r>
            <a:r>
              <a:rPr lang="it-IT" sz="1600" dirty="0" err="1"/>
              <a:t>D.C.C.</a:t>
            </a:r>
            <a:r>
              <a:rPr lang="it-IT" sz="1600" dirty="0"/>
              <a:t> n. 16 del 27.03.2014 e approvata con DCC n.11 del 19.03.2015, pubblicata sul BURT parte II n.20 del 20.05.2015.</a:t>
            </a:r>
          </a:p>
          <a:p>
            <a:pPr algn="just"/>
            <a:endParaRPr lang="it-IT" sz="1600" dirty="0"/>
          </a:p>
          <a:p>
            <a:pPr algn="just"/>
            <a:r>
              <a:rPr lang="it-IT" sz="1600" dirty="0"/>
              <a:t>In virtù della situazione urbanistica al 27/11/2014, il Comune di Pisa rientra nella casistica dell’art.222 </a:t>
            </a:r>
            <a:r>
              <a:rPr lang="it-IT" sz="1600" dirty="0" err="1"/>
              <a:t>co</a:t>
            </a:r>
            <a:r>
              <a:rPr lang="it-IT" sz="1600" dirty="0"/>
              <a:t>. 2 bis delle disposizioni transitorie e finali di cui al Titolo IX – Capo I della </a:t>
            </a:r>
            <a:r>
              <a:rPr lang="it-IT" sz="1600" dirty="0" err="1"/>
              <a:t>L.R.</a:t>
            </a:r>
            <a:r>
              <a:rPr lang="it-IT" sz="1600" dirty="0"/>
              <a:t> 65/2014, mentre il comune di Cascina in quelle dell’art. 231.</a:t>
            </a:r>
          </a:p>
          <a:p>
            <a:endParaRPr kumimoji="0" lang="it-IT" altLang="it-IT" b="0" i="0" u="none" strike="noStrike" cap="none" normalizeH="0" baseline="0" dirty="0">
              <a:ln>
                <a:noFill/>
              </a:ln>
              <a:effectLst/>
              <a:latin typeface="Arial Narrow" panose="020B0606020202030204" pitchFamily="34" charset="0"/>
            </a:endParaRPr>
          </a:p>
        </p:txBody>
      </p:sp>
      <p:grpSp>
        <p:nvGrpSpPr>
          <p:cNvPr id="39" name="Gruppo 38"/>
          <p:cNvGrpSpPr/>
          <p:nvPr/>
        </p:nvGrpSpPr>
        <p:grpSpPr>
          <a:xfrm>
            <a:off x="808140" y="2905125"/>
            <a:ext cx="1020660" cy="336839"/>
            <a:chOff x="798615" y="1809751"/>
            <a:chExt cx="1068285" cy="342900"/>
          </a:xfrm>
        </p:grpSpPr>
        <p:sp>
          <p:nvSpPr>
            <p:cNvPr id="40" name="Rettangolo 39"/>
            <p:cNvSpPr/>
            <p:nvPr/>
          </p:nvSpPr>
          <p:spPr>
            <a:xfrm>
              <a:off x="798615" y="1809751"/>
              <a:ext cx="1068285" cy="342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 name="Immagine 40" descr="PUNTINA GRIGIO.jpg"/>
            <p:cNvPicPr>
              <a:picLocks noChangeAspect="1"/>
            </p:cNvPicPr>
            <p:nvPr/>
          </p:nvPicPr>
          <p:blipFill>
            <a:blip r:embed="rId4" cstate="print"/>
            <a:stretch>
              <a:fillRect/>
            </a:stretch>
          </p:blipFill>
          <p:spPr>
            <a:xfrm>
              <a:off x="984910" y="1862387"/>
              <a:ext cx="243815" cy="249116"/>
            </a:xfrm>
            <a:prstGeom prst="rect">
              <a:avLst/>
            </a:prstGeom>
          </p:spPr>
        </p:pic>
      </p:grpSp>
      <p:grpSp>
        <p:nvGrpSpPr>
          <p:cNvPr id="42" name="Gruppo 41"/>
          <p:cNvGrpSpPr/>
          <p:nvPr/>
        </p:nvGrpSpPr>
        <p:grpSpPr>
          <a:xfrm>
            <a:off x="798616" y="4007507"/>
            <a:ext cx="947058" cy="459719"/>
            <a:chOff x="798615" y="1809751"/>
            <a:chExt cx="1068285" cy="342900"/>
          </a:xfrm>
        </p:grpSpPr>
        <p:sp>
          <p:nvSpPr>
            <p:cNvPr id="43" name="Rettangolo 42"/>
            <p:cNvSpPr/>
            <p:nvPr/>
          </p:nvSpPr>
          <p:spPr>
            <a:xfrm>
              <a:off x="798615" y="1809751"/>
              <a:ext cx="1068285" cy="342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4" name="Immagine 43" descr="PUNTINA GRIGIO.jpg"/>
            <p:cNvPicPr>
              <a:picLocks noChangeAspect="1"/>
            </p:cNvPicPr>
            <p:nvPr/>
          </p:nvPicPr>
          <p:blipFill>
            <a:blip r:embed="rId4" cstate="print"/>
            <a:stretch>
              <a:fillRect/>
            </a:stretch>
          </p:blipFill>
          <p:spPr>
            <a:xfrm>
              <a:off x="984910" y="1862387"/>
              <a:ext cx="243815" cy="249116"/>
            </a:xfrm>
            <a:prstGeom prst="rect">
              <a:avLst/>
            </a:prstGeom>
          </p:spPr>
        </p:pic>
      </p:grpSp>
      <p:grpSp>
        <p:nvGrpSpPr>
          <p:cNvPr id="45" name="Gruppo 44"/>
          <p:cNvGrpSpPr/>
          <p:nvPr/>
        </p:nvGrpSpPr>
        <p:grpSpPr>
          <a:xfrm>
            <a:off x="808141" y="5429251"/>
            <a:ext cx="965241" cy="342900"/>
            <a:chOff x="798615" y="1809751"/>
            <a:chExt cx="1068285" cy="342900"/>
          </a:xfrm>
        </p:grpSpPr>
        <p:sp>
          <p:nvSpPr>
            <p:cNvPr id="46" name="Rettangolo 45"/>
            <p:cNvSpPr/>
            <p:nvPr/>
          </p:nvSpPr>
          <p:spPr>
            <a:xfrm>
              <a:off x="798615" y="1809751"/>
              <a:ext cx="1068285" cy="342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7" name="Immagine 46" descr="PUNTINA GRIGIO.jpg"/>
            <p:cNvPicPr>
              <a:picLocks noChangeAspect="1"/>
            </p:cNvPicPr>
            <p:nvPr/>
          </p:nvPicPr>
          <p:blipFill>
            <a:blip r:embed="rId4" cstate="print"/>
            <a:stretch>
              <a:fillRect/>
            </a:stretch>
          </p:blipFill>
          <p:spPr>
            <a:xfrm>
              <a:off x="984910" y="1862387"/>
              <a:ext cx="243815" cy="249116"/>
            </a:xfrm>
            <a:prstGeom prst="rect">
              <a:avLst/>
            </a:prstGeom>
          </p:spPr>
        </p:pic>
      </p:grpSp>
      <p:sp>
        <p:nvSpPr>
          <p:cNvPr id="31" name="Segnaposto numero diapositiva 30"/>
          <p:cNvSpPr>
            <a:spLocks noGrp="1"/>
          </p:cNvSpPr>
          <p:nvPr>
            <p:ph type="sldNum" sz="quarter" idx="12"/>
          </p:nvPr>
        </p:nvSpPr>
        <p:spPr>
          <a:xfrm>
            <a:off x="6457950" y="6429868"/>
            <a:ext cx="2057400" cy="310786"/>
          </a:xfrm>
        </p:spPr>
        <p:txBody>
          <a:bodyPr/>
          <a:lstStyle/>
          <a:p>
            <a:fld id="{699EDEE9-99FD-46D5-9D2F-23F6CC133F90}" type="slidenum">
              <a:rPr lang="it-IT" smtClean="0"/>
              <a:pPr/>
              <a:t>6</a:t>
            </a:fld>
            <a:endParaRPr lang="it-IT"/>
          </a:p>
        </p:txBody>
      </p:sp>
      <p:sp>
        <p:nvSpPr>
          <p:cNvPr id="32"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177871" y="1188943"/>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La strumentazione urbanistica comunale vigente</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spTree>
    <p:extLst>
      <p:ext uri="{BB962C8B-B14F-4D97-AF65-F5344CB8AC3E}">
        <p14:creationId xmlns:p14="http://schemas.microsoft.com/office/powerpoint/2010/main" val="5263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nettore 2 26">
            <a:extLst>
              <a:ext uri="{FF2B5EF4-FFF2-40B4-BE49-F238E27FC236}">
                <a16:creationId xmlns:a16="http://schemas.microsoft.com/office/drawing/2014/main" id="{47A8D93E-5E3F-4F64-BC3F-3361F2373C63}"/>
              </a:ext>
            </a:extLst>
          </p:cNvPr>
          <p:cNvCxnSpPr/>
          <p:nvPr/>
        </p:nvCxnSpPr>
        <p:spPr>
          <a:xfrm rot="5400000">
            <a:off x="-1243837" y="3975967"/>
            <a:ext cx="4945019" cy="18946"/>
          </a:xfrm>
          <a:prstGeom prst="straightConnector1">
            <a:avLst/>
          </a:prstGeom>
          <a:ln w="19050">
            <a:solidFill>
              <a:srgbClr val="C00000"/>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7"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1590674" y="2487213"/>
            <a:ext cx="6529631" cy="289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a:endParaRPr lang="it-IT" sz="2400" b="1" dirty="0"/>
          </a:p>
        </p:txBody>
      </p:sp>
      <p:pic>
        <p:nvPicPr>
          <p:cNvPr id="31" name="Immagine 30" descr="PUNTINA GRIGIO.jpg"/>
          <p:cNvPicPr>
            <a:picLocks noChangeAspect="1"/>
          </p:cNvPicPr>
          <p:nvPr/>
        </p:nvPicPr>
        <p:blipFill>
          <a:blip r:embed="rId4" cstate="print"/>
          <a:stretch>
            <a:fillRect/>
          </a:stretch>
        </p:blipFill>
        <p:spPr>
          <a:xfrm>
            <a:off x="890802" y="2923037"/>
            <a:ext cx="653677" cy="667888"/>
          </a:xfrm>
          <a:prstGeom prst="rect">
            <a:avLst/>
          </a:prstGeom>
        </p:spPr>
      </p:pic>
      <p:sp>
        <p:nvSpPr>
          <p:cNvPr id="18" name="Segnaposto numero diapositiva 17"/>
          <p:cNvSpPr>
            <a:spLocks noGrp="1"/>
          </p:cNvSpPr>
          <p:nvPr>
            <p:ph type="sldNum" sz="quarter" idx="12"/>
          </p:nvPr>
        </p:nvSpPr>
        <p:spPr/>
        <p:txBody>
          <a:bodyPr/>
          <a:lstStyle/>
          <a:p>
            <a:fld id="{699EDEE9-99FD-46D5-9D2F-23F6CC133F90}" type="slidenum">
              <a:rPr lang="it-IT" smtClean="0"/>
              <a:pPr/>
              <a:t>7</a:t>
            </a:fld>
            <a:endParaRPr lang="it-IT"/>
          </a:p>
        </p:txBody>
      </p:sp>
      <p:sp>
        <p:nvSpPr>
          <p:cNvPr id="19" name="Text Box 6">
            <a:extLst>
              <a:ext uri="{FF2B5EF4-FFF2-40B4-BE49-F238E27FC236}">
                <a16:creationId xmlns:a16="http://schemas.microsoft.com/office/drawing/2014/main" id="{5C5C8259-36B2-4A5F-B6E9-2FDFBCC9567B}"/>
              </a:ext>
            </a:extLst>
          </p:cNvPr>
          <p:cNvSpPr txBox="1">
            <a:spLocks noChangeArrowheads="1"/>
          </p:cNvSpPr>
          <p:nvPr/>
        </p:nvSpPr>
        <p:spPr bwMode="auto">
          <a:xfrm>
            <a:off x="1601067" y="1508766"/>
            <a:ext cx="6761018" cy="1573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r>
              <a:rPr lang="it-IT" sz="1600" dirty="0"/>
              <a:t>In merito al procedimento urbanistico in oggetto si evidenzia quanto segue:</a:t>
            </a:r>
          </a:p>
          <a:p>
            <a:pPr algn="just"/>
            <a:endParaRPr lang="it-IT" sz="1600" dirty="0"/>
          </a:p>
          <a:p>
            <a:pPr algn="just"/>
            <a:r>
              <a:rPr lang="it-IT" sz="1600" dirty="0"/>
              <a:t>Con Delibera C.C. n. 36 del 29.08.2019 il Comune di Pisa, in qualità di comune Capofila, ha avviato il procedimento di formazione della Piano Strutturale Intercomunale (</a:t>
            </a:r>
            <a:r>
              <a:rPr lang="it-IT" sz="1600" dirty="0" err="1"/>
              <a:t>P.S.I</a:t>
            </a:r>
            <a:r>
              <a:rPr lang="it-IT" sz="1600" dirty="0"/>
              <a:t>) dei Comuni di Pisa e Cascina;</a:t>
            </a:r>
          </a:p>
          <a:p>
            <a:pPr algn="just"/>
            <a:r>
              <a:rPr lang="it-IT" sz="1600" dirty="0"/>
              <a:t>Con nota del 17/02/2020, </a:t>
            </a:r>
            <a:r>
              <a:rPr lang="it-IT" sz="1600" dirty="0" err="1"/>
              <a:t>prot</a:t>
            </a:r>
            <a:r>
              <a:rPr lang="it-IT" sz="1600" dirty="0"/>
              <a:t>. R.T. n 64061 del 18/02/2020, il comune di Pisa, in qualità di capofila dell’associazione, ha richiesto alla Regione Toscana la convocazione della conferenza di </a:t>
            </a:r>
            <a:r>
              <a:rPr lang="it-IT" sz="1600" dirty="0" err="1"/>
              <a:t>copianificazione</a:t>
            </a:r>
            <a:r>
              <a:rPr lang="it-IT" sz="1600" dirty="0"/>
              <a:t> di cui all’art. 25 della </a:t>
            </a:r>
            <a:r>
              <a:rPr lang="it-IT" sz="1600" dirty="0" err="1"/>
              <a:t>L.R.</a:t>
            </a:r>
            <a:r>
              <a:rPr lang="it-IT" sz="1600" dirty="0"/>
              <a:t> 65/2014 relativa alle previsioni di trasformazione che comportano impegno di suolo non edificato poste all’esterno del perimetro del territorio urbanizzato,</a:t>
            </a:r>
          </a:p>
          <a:p>
            <a:pPr algn="just"/>
            <a:r>
              <a:rPr lang="it-IT" sz="1600" dirty="0"/>
              <a:t>individuato ai sensi dell’art. 4 della </a:t>
            </a:r>
            <a:r>
              <a:rPr lang="it-IT" sz="1600" dirty="0" err="1"/>
              <a:t>L.R.</a:t>
            </a:r>
            <a:r>
              <a:rPr lang="it-IT" sz="1600" dirty="0"/>
              <a:t> 65/2014;</a:t>
            </a:r>
          </a:p>
          <a:p>
            <a:pPr algn="just"/>
            <a:r>
              <a:rPr lang="it-IT" sz="1600" dirty="0"/>
              <a:t>Con nota </a:t>
            </a:r>
            <a:r>
              <a:rPr lang="it-IT" sz="1600" dirty="0" err="1"/>
              <a:t>prot</a:t>
            </a:r>
            <a:r>
              <a:rPr lang="it-IT" sz="1600" dirty="0"/>
              <a:t>. R.T. 73195 del 24/02/2020, la Regione Toscana ha convocato la conferenza di </a:t>
            </a:r>
            <a:r>
              <a:rPr lang="it-IT" sz="1600" dirty="0" err="1"/>
              <a:t>copianificazione</a:t>
            </a:r>
            <a:r>
              <a:rPr lang="it-IT" sz="1600" dirty="0"/>
              <a:t> per il giorno 17/03/2020;</a:t>
            </a:r>
          </a:p>
          <a:p>
            <a:pPr algn="just"/>
            <a:r>
              <a:rPr lang="it-IT" sz="1600" dirty="0"/>
              <a:t>Con nota </a:t>
            </a:r>
            <a:r>
              <a:rPr lang="it-IT" sz="1600" dirty="0" err="1"/>
              <a:t>prot</a:t>
            </a:r>
            <a:r>
              <a:rPr lang="it-IT" sz="1600" dirty="0"/>
              <a:t>. R.T. n. 106740 del 13/03/2020, la Regione Toscana, sentito il Comune di Pisa (capofila dell’associazione </a:t>
            </a:r>
            <a:r>
              <a:rPr lang="it-IT" sz="1600" dirty="0" err="1"/>
              <a:t>Cascina-Pisa</a:t>
            </a:r>
            <a:r>
              <a:rPr lang="it-IT" sz="1600" dirty="0"/>
              <a:t>), ha comunicato l’annullamento della conferenza di </a:t>
            </a:r>
            <a:r>
              <a:rPr lang="it-IT" sz="1600" dirty="0" err="1"/>
              <a:t>copianificazione</a:t>
            </a:r>
            <a:r>
              <a:rPr lang="it-IT" sz="1600" dirty="0"/>
              <a:t> precedentemente convocata il 17/03/2020;</a:t>
            </a:r>
          </a:p>
          <a:p>
            <a:pPr algn="just"/>
            <a:r>
              <a:rPr lang="it-IT" sz="1600" dirty="0"/>
              <a:t>Con nota </a:t>
            </a:r>
            <a:r>
              <a:rPr lang="it-IT" sz="1600" dirty="0" err="1"/>
              <a:t>prot</a:t>
            </a:r>
            <a:r>
              <a:rPr lang="it-IT" sz="1600" dirty="0"/>
              <a:t>. R.T. 120981 del 27/03/2020 la Regione Toscana ha convocato, in data 10/04/2020, la conferenza di </a:t>
            </a:r>
            <a:r>
              <a:rPr lang="it-IT" sz="1600" dirty="0" err="1"/>
              <a:t>copianificazione</a:t>
            </a:r>
            <a:r>
              <a:rPr lang="it-IT" sz="1600" dirty="0"/>
              <a:t> in oggetto per l’analisi delle seguenti previsioni :</a:t>
            </a:r>
            <a:endParaRPr kumimoji="0" lang="it-IT" altLang="it-IT" b="0" i="0" u="none" strike="noStrike" cap="none" normalizeH="0" baseline="0" dirty="0">
              <a:ln>
                <a:noFill/>
              </a:ln>
              <a:effectLst/>
              <a:latin typeface="Arial Narrow" panose="020B0606020202030204" pitchFamily="34" charset="0"/>
            </a:endParaRPr>
          </a:p>
        </p:txBody>
      </p:sp>
    </p:spTree>
    <p:extLst>
      <p:ext uri="{BB962C8B-B14F-4D97-AF65-F5344CB8AC3E}">
        <p14:creationId xmlns:p14="http://schemas.microsoft.com/office/powerpoint/2010/main" val="5263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17" name="Segnaposto numero diapositiva 16"/>
          <p:cNvSpPr>
            <a:spLocks noGrp="1"/>
          </p:cNvSpPr>
          <p:nvPr>
            <p:ph type="sldNum" sz="quarter" idx="12"/>
          </p:nvPr>
        </p:nvSpPr>
        <p:spPr/>
        <p:txBody>
          <a:bodyPr/>
          <a:lstStyle/>
          <a:p>
            <a:fld id="{699EDEE9-99FD-46D5-9D2F-23F6CC133F90}" type="slidenum">
              <a:rPr lang="it-IT" smtClean="0"/>
              <a:pPr/>
              <a:t>8</a:t>
            </a:fld>
            <a:endParaRPr lang="it-IT"/>
          </a:p>
        </p:txBody>
      </p:sp>
      <p:sp>
        <p:nvSpPr>
          <p:cNvPr id="18" name="Rettangolo 17"/>
          <p:cNvSpPr/>
          <p:nvPr/>
        </p:nvSpPr>
        <p:spPr>
          <a:xfrm>
            <a:off x="873854" y="2015515"/>
            <a:ext cx="7768205" cy="407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descr="PUNTINA GRIGIO.jpg"/>
          <p:cNvPicPr>
            <a:picLocks noChangeAspect="1"/>
          </p:cNvPicPr>
          <p:nvPr/>
        </p:nvPicPr>
        <p:blipFill>
          <a:blip r:embed="rId4" cstate="print"/>
          <a:stretch>
            <a:fillRect/>
          </a:stretch>
        </p:blipFill>
        <p:spPr>
          <a:xfrm>
            <a:off x="2041246" y="2074983"/>
            <a:ext cx="287630" cy="293883"/>
          </a:xfrm>
          <a:prstGeom prst="rect">
            <a:avLst/>
          </a:prstGeom>
        </p:spPr>
      </p:pic>
      <p:sp>
        <p:nvSpPr>
          <p:cNvPr id="20" name="Text Box 6">
            <a:extLst>
              <a:ext uri="{FF2B5EF4-FFF2-40B4-BE49-F238E27FC236}">
                <a16:creationId xmlns:a16="http://schemas.microsoft.com/office/drawing/2014/main" id="{9845B31F-6E2B-4B2B-AF70-ABA541BE7039}"/>
              </a:ext>
            </a:extLst>
          </p:cNvPr>
          <p:cNvSpPr txBox="1">
            <a:spLocks noChangeArrowheads="1"/>
          </p:cNvSpPr>
          <p:nvPr/>
        </p:nvSpPr>
        <p:spPr bwMode="auto">
          <a:xfrm>
            <a:off x="2786074" y="2102275"/>
            <a:ext cx="4186238" cy="37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a:r>
              <a:rPr lang="it-IT" dirty="0">
                <a:latin typeface="Arial Narrow" panose="020B0606020202030204" pitchFamily="34" charset="0"/>
              </a:rPr>
              <a:t>SIM - Sistema Infrastrutturale per la Mobilità</a:t>
            </a:r>
          </a:p>
          <a:p>
            <a:pPr algn="just"/>
            <a:endParaRPr lang="it-IT" dirty="0">
              <a:latin typeface="Arial Narrow" panose="020B0606020202030204" pitchFamily="34" charset="0"/>
            </a:endParaRPr>
          </a:p>
          <a:p>
            <a:pPr marL="342900" indent="-342900" algn="just"/>
            <a:r>
              <a:rPr lang="it-IT" dirty="0">
                <a:latin typeface="Arial Narrow" panose="020B0606020202030204" pitchFamily="34" charset="0"/>
              </a:rPr>
              <a:t>SPT - Sistema Produttivo Territoriale</a:t>
            </a:r>
          </a:p>
          <a:p>
            <a:pPr marL="342900" indent="-342900" algn="just"/>
            <a:endParaRPr lang="it-IT" dirty="0">
              <a:latin typeface="Arial Narrow" panose="020B0606020202030204" pitchFamily="34" charset="0"/>
            </a:endParaRPr>
          </a:p>
          <a:p>
            <a:pPr marL="342900" indent="-342900" algn="just"/>
            <a:r>
              <a:rPr lang="it-IT" dirty="0">
                <a:latin typeface="Arial Narrow" panose="020B0606020202030204" pitchFamily="34" charset="0"/>
              </a:rPr>
              <a:t>SIV - Sistema Integrato del Verde</a:t>
            </a:r>
          </a:p>
          <a:p>
            <a:pPr marL="342900" indent="-342900" algn="just"/>
            <a:endParaRPr lang="it-IT" dirty="0">
              <a:latin typeface="Arial Narrow" panose="020B0606020202030204" pitchFamily="34" charset="0"/>
            </a:endParaRPr>
          </a:p>
          <a:p>
            <a:pPr algn="just"/>
            <a:r>
              <a:rPr lang="it-IT" dirty="0">
                <a:latin typeface="Arial Narrow" panose="020B0606020202030204" pitchFamily="34" charset="0"/>
              </a:rPr>
              <a:t>SRT - Servizi di Rango Territoriali</a:t>
            </a:r>
          </a:p>
          <a:p>
            <a:pPr algn="just"/>
            <a:endParaRPr lang="it-IT" dirty="0">
              <a:latin typeface="Arial Narrow" panose="020B0606020202030204" pitchFamily="34" charset="0"/>
            </a:endParaRPr>
          </a:p>
          <a:p>
            <a:pPr algn="just"/>
            <a:r>
              <a:rPr lang="it-IT" dirty="0">
                <a:latin typeface="Arial Narrow" panose="020B0606020202030204" pitchFamily="34" charset="0"/>
              </a:rPr>
              <a:t>SIS - Sistema Impianti Sportivi</a:t>
            </a:r>
          </a:p>
          <a:p>
            <a:pPr algn="just"/>
            <a:endParaRPr lang="it-IT" dirty="0">
              <a:latin typeface="Arial Narrow" panose="020B0606020202030204" pitchFamily="34" charset="0"/>
            </a:endParaRPr>
          </a:p>
          <a:p>
            <a:pPr algn="just"/>
            <a:r>
              <a:rPr lang="it-IT" dirty="0">
                <a:latin typeface="Arial Narrow" panose="020B0606020202030204" pitchFamily="34" charset="0"/>
              </a:rPr>
              <a:t>SIT - Sistema Integrato del Turismo</a:t>
            </a:r>
          </a:p>
          <a:p>
            <a:pPr algn="just"/>
            <a:endParaRPr lang="it-IT" dirty="0">
              <a:latin typeface="Arial Narrow" panose="020B0606020202030204" pitchFamily="34" charset="0"/>
            </a:endParaRPr>
          </a:p>
          <a:p>
            <a:pPr algn="just"/>
            <a:r>
              <a:rPr lang="it-IT" dirty="0">
                <a:latin typeface="Arial Narrow" panose="020B0606020202030204" pitchFamily="34" charset="0"/>
              </a:rPr>
              <a:t>SSS - Sistema delle Strutture Scolastiche</a:t>
            </a:r>
          </a:p>
        </p:txBody>
      </p:sp>
      <p:sp>
        <p:nvSpPr>
          <p:cNvPr id="23" name="Text Box 6">
            <a:extLst>
              <a:ext uri="{FF2B5EF4-FFF2-40B4-BE49-F238E27FC236}">
                <a16:creationId xmlns:a16="http://schemas.microsoft.com/office/drawing/2014/main" id="{F25EFE20-12C2-46B7-891F-2ABEA1B27F15}"/>
              </a:ext>
            </a:extLst>
          </p:cNvPr>
          <p:cNvSpPr txBox="1">
            <a:spLocks noChangeArrowheads="1"/>
          </p:cNvSpPr>
          <p:nvPr/>
        </p:nvSpPr>
        <p:spPr bwMode="auto">
          <a:xfrm>
            <a:off x="1077855" y="1288959"/>
            <a:ext cx="7471884"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2800" b="1" dirty="0">
                <a:solidFill>
                  <a:srgbClr val="006666"/>
                </a:solidFill>
                <a:latin typeface="Monotype Corsiva" pitchFamily="66" charset="0"/>
                <a:cs typeface="IrisUPC" panose="020B0604020202020204" pitchFamily="34" charset="-34"/>
              </a:rPr>
              <a:t>Elenco delle Previsioni</a:t>
            </a:r>
            <a:endParaRPr kumimoji="0" lang="it-IT" altLang="it-IT" sz="2800" b="1" i="0" u="none" strike="noStrike" cap="none" normalizeH="0" baseline="0" dirty="0">
              <a:ln>
                <a:noFill/>
              </a:ln>
              <a:solidFill>
                <a:srgbClr val="006666"/>
              </a:solidFill>
              <a:effectLst/>
              <a:latin typeface="Monotype Corsiva" pitchFamily="66" charset="0"/>
              <a:cs typeface="IrisUPC" panose="020B0604020202020204" pitchFamily="34" charset="-34"/>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rgbClr val="006666"/>
              </a:solidFill>
              <a:effectLst/>
              <a:latin typeface="Arial" panose="020B0604020202020204" pitchFamily="34" charset="0"/>
            </a:endParaRPr>
          </a:p>
        </p:txBody>
      </p:sp>
      <p:pic>
        <p:nvPicPr>
          <p:cNvPr id="16" name="Immagine 15" descr="PUNTINA GRIGIO.jpg"/>
          <p:cNvPicPr>
            <a:picLocks noChangeAspect="1"/>
          </p:cNvPicPr>
          <p:nvPr/>
        </p:nvPicPr>
        <p:blipFill>
          <a:blip r:embed="rId4" cstate="print"/>
          <a:stretch>
            <a:fillRect/>
          </a:stretch>
        </p:blipFill>
        <p:spPr>
          <a:xfrm>
            <a:off x="2036481" y="2641721"/>
            <a:ext cx="287630" cy="293883"/>
          </a:xfrm>
          <a:prstGeom prst="rect">
            <a:avLst/>
          </a:prstGeom>
        </p:spPr>
      </p:pic>
      <p:pic>
        <p:nvPicPr>
          <p:cNvPr id="21" name="Immagine 20" descr="PUNTINA GRIGIO.jpg"/>
          <p:cNvPicPr>
            <a:picLocks noChangeAspect="1"/>
          </p:cNvPicPr>
          <p:nvPr/>
        </p:nvPicPr>
        <p:blipFill>
          <a:blip r:embed="rId4" cstate="print"/>
          <a:stretch>
            <a:fillRect/>
          </a:stretch>
        </p:blipFill>
        <p:spPr>
          <a:xfrm>
            <a:off x="2046005" y="3237033"/>
            <a:ext cx="287630" cy="293883"/>
          </a:xfrm>
          <a:prstGeom prst="rect">
            <a:avLst/>
          </a:prstGeom>
        </p:spPr>
      </p:pic>
      <p:pic>
        <p:nvPicPr>
          <p:cNvPr id="22" name="Immagine 21" descr="PUNTINA GRIGIO.jpg"/>
          <p:cNvPicPr>
            <a:picLocks noChangeAspect="1"/>
          </p:cNvPicPr>
          <p:nvPr/>
        </p:nvPicPr>
        <p:blipFill>
          <a:blip r:embed="rId4" cstate="print"/>
          <a:stretch>
            <a:fillRect/>
          </a:stretch>
        </p:blipFill>
        <p:spPr>
          <a:xfrm>
            <a:off x="2055529" y="3818058"/>
            <a:ext cx="287630" cy="293883"/>
          </a:xfrm>
          <a:prstGeom prst="rect">
            <a:avLst/>
          </a:prstGeom>
        </p:spPr>
      </p:pic>
      <p:pic>
        <p:nvPicPr>
          <p:cNvPr id="24" name="Immagine 23" descr="PUNTINA GRIGIO.jpg"/>
          <p:cNvPicPr>
            <a:picLocks noChangeAspect="1"/>
          </p:cNvPicPr>
          <p:nvPr/>
        </p:nvPicPr>
        <p:blipFill>
          <a:blip r:embed="rId4" cstate="print"/>
          <a:stretch>
            <a:fillRect/>
          </a:stretch>
        </p:blipFill>
        <p:spPr>
          <a:xfrm>
            <a:off x="2050767" y="4356220"/>
            <a:ext cx="287630" cy="293883"/>
          </a:xfrm>
          <a:prstGeom prst="rect">
            <a:avLst/>
          </a:prstGeom>
        </p:spPr>
      </p:pic>
      <p:pic>
        <p:nvPicPr>
          <p:cNvPr id="25" name="Immagine 24" descr="PUNTINA GRIGIO.jpg"/>
          <p:cNvPicPr>
            <a:picLocks noChangeAspect="1"/>
          </p:cNvPicPr>
          <p:nvPr/>
        </p:nvPicPr>
        <p:blipFill>
          <a:blip r:embed="rId4" cstate="print"/>
          <a:stretch>
            <a:fillRect/>
          </a:stretch>
        </p:blipFill>
        <p:spPr>
          <a:xfrm>
            <a:off x="2060292" y="4894383"/>
            <a:ext cx="287630" cy="293883"/>
          </a:xfrm>
          <a:prstGeom prst="rect">
            <a:avLst/>
          </a:prstGeom>
        </p:spPr>
      </p:pic>
      <p:pic>
        <p:nvPicPr>
          <p:cNvPr id="26" name="Immagine 25" descr="PUNTINA GRIGIO.jpg"/>
          <p:cNvPicPr>
            <a:picLocks noChangeAspect="1"/>
          </p:cNvPicPr>
          <p:nvPr/>
        </p:nvPicPr>
        <p:blipFill>
          <a:blip r:embed="rId4" cstate="print"/>
          <a:stretch>
            <a:fillRect/>
          </a:stretch>
        </p:blipFill>
        <p:spPr>
          <a:xfrm>
            <a:off x="2084102" y="5418258"/>
            <a:ext cx="287630" cy="293883"/>
          </a:xfrm>
          <a:prstGeom prst="rect">
            <a:avLst/>
          </a:prstGeom>
        </p:spPr>
      </p:pic>
    </p:spTree>
    <p:extLst>
      <p:ext uri="{BB962C8B-B14F-4D97-AF65-F5344CB8AC3E}">
        <p14:creationId xmlns:p14="http://schemas.microsoft.com/office/powerpoint/2010/main" val="358903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a pentagono 11">
            <a:extLst>
              <a:ext uri="{FF2B5EF4-FFF2-40B4-BE49-F238E27FC236}">
                <a16:creationId xmlns:a16="http://schemas.microsoft.com/office/drawing/2014/main" id="{9A0B5415-CED0-4525-A591-73560DB13164}"/>
              </a:ext>
            </a:extLst>
          </p:cNvPr>
          <p:cNvSpPr/>
          <p:nvPr/>
        </p:nvSpPr>
        <p:spPr>
          <a:xfrm>
            <a:off x="887891" y="504202"/>
            <a:ext cx="7963728" cy="692204"/>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4" descr="Risultati immagini per logo comune di pisa">
            <a:extLst>
              <a:ext uri="{FF2B5EF4-FFF2-40B4-BE49-F238E27FC236}">
                <a16:creationId xmlns:a16="http://schemas.microsoft.com/office/drawing/2014/main" id="{B7A1FFD9-1DE0-4486-BF8C-E9090C046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28" y="586616"/>
            <a:ext cx="388935" cy="47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857C2AD-CF8E-487A-9C8F-72D6D1478328}"/>
              </a:ext>
            </a:extLst>
          </p:cNvPr>
          <p:cNvSpPr>
            <a:spLocks noChangeArrowheads="1"/>
          </p:cNvSpPr>
          <p:nvPr/>
        </p:nvSpPr>
        <p:spPr bwMode="auto">
          <a:xfrm>
            <a:off x="292381" y="401652"/>
            <a:ext cx="510893" cy="6456348"/>
          </a:xfrm>
          <a:prstGeom prst="rect">
            <a:avLst/>
          </a:prstGeom>
          <a:solidFill>
            <a:srgbClr val="00666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8" name="Line 3">
            <a:extLst>
              <a:ext uri="{FF2B5EF4-FFF2-40B4-BE49-F238E27FC236}">
                <a16:creationId xmlns:a16="http://schemas.microsoft.com/office/drawing/2014/main" id="{E04CFED1-5D57-4212-BA34-267A0D8796F1}"/>
              </a:ext>
            </a:extLst>
          </p:cNvPr>
          <p:cNvSpPr>
            <a:spLocks noChangeShapeType="1"/>
          </p:cNvSpPr>
          <p:nvPr/>
        </p:nvSpPr>
        <p:spPr bwMode="auto">
          <a:xfrm>
            <a:off x="6488113" y="3175"/>
            <a:ext cx="13679487" cy="0"/>
          </a:xfrm>
          <a:prstGeom prst="line">
            <a:avLst/>
          </a:prstGeom>
          <a:noFill/>
          <a:ln w="9525">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it-IT"/>
          </a:p>
        </p:txBody>
      </p:sp>
      <p:sp>
        <p:nvSpPr>
          <p:cNvPr id="9" name="Text Box 4">
            <a:extLst>
              <a:ext uri="{FF2B5EF4-FFF2-40B4-BE49-F238E27FC236}">
                <a16:creationId xmlns:a16="http://schemas.microsoft.com/office/drawing/2014/main" id="{A0FEDA31-3FF5-4879-BBCE-E1B586262BCE}"/>
              </a:ext>
            </a:extLst>
          </p:cNvPr>
          <p:cNvSpPr txBox="1">
            <a:spLocks noChangeArrowheads="1"/>
          </p:cNvSpPr>
          <p:nvPr/>
        </p:nvSpPr>
        <p:spPr bwMode="auto">
          <a:xfrm rot="16200000">
            <a:off x="-3228497" y="4277469"/>
            <a:ext cx="75120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4200" b="1" i="0" u="none" strike="noStrike" cap="none" normalizeH="0" baseline="0" dirty="0">
                <a:ln>
                  <a:noFill/>
                </a:ln>
                <a:solidFill>
                  <a:schemeClr val="bg1"/>
                </a:solidFill>
                <a:effectLst/>
                <a:latin typeface="Arial Narrow" panose="020B0606020202030204" pitchFamily="34" charset="0"/>
              </a:rPr>
              <a:t> </a:t>
            </a:r>
            <a:r>
              <a:rPr kumimoji="0" lang="it-IT" altLang="it-IT" b="1" i="0" u="none" strike="noStrike" cap="none" normalizeH="0" baseline="0" dirty="0">
                <a:ln>
                  <a:noFill/>
                </a:ln>
                <a:solidFill>
                  <a:schemeClr val="bg1"/>
                </a:solidFill>
                <a:effectLst/>
                <a:latin typeface="Arial Narrow" panose="020B0606020202030204" pitchFamily="34" charset="0"/>
              </a:rPr>
              <a:t>PIANO STRUTTURALE INTERCOMUNALE PISA-CASCINA</a:t>
            </a:r>
            <a:endParaRPr kumimoji="0" lang="it-IT" altLang="it-IT" b="0" i="0" u="none" strike="noStrike" cap="none" normalizeH="0" baseline="0" dirty="0">
              <a:ln>
                <a:noFill/>
              </a:ln>
              <a:solidFill>
                <a:schemeClr val="bg1"/>
              </a:solidFill>
              <a:effectLst/>
              <a:latin typeface="Arial" panose="020B0604020202020204" pitchFamily="34" charset="0"/>
            </a:endParaRPr>
          </a:p>
        </p:txBody>
      </p:sp>
      <p:cxnSp>
        <p:nvCxnSpPr>
          <p:cNvPr id="11" name="Connettore diritto 10">
            <a:extLst>
              <a:ext uri="{FF2B5EF4-FFF2-40B4-BE49-F238E27FC236}">
                <a16:creationId xmlns:a16="http://schemas.microsoft.com/office/drawing/2014/main" id="{A0BAD8C5-ED37-4789-837D-1B66FAFD4C42}"/>
              </a:ext>
            </a:extLst>
          </p:cNvPr>
          <p:cNvCxnSpPr>
            <a:cxnSpLocks/>
          </p:cNvCxnSpPr>
          <p:nvPr/>
        </p:nvCxnSpPr>
        <p:spPr>
          <a:xfrm>
            <a:off x="547828" y="410198"/>
            <a:ext cx="8303791" cy="0"/>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pic>
        <p:nvPicPr>
          <p:cNvPr id="1029" name="Picture 5">
            <a:extLst>
              <a:ext uri="{FF2B5EF4-FFF2-40B4-BE49-F238E27FC236}">
                <a16:creationId xmlns:a16="http://schemas.microsoft.com/office/drawing/2014/main" id="{FB82E8C2-FA0A-4585-B894-6DC153092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83" y="599313"/>
            <a:ext cx="376602" cy="474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Text Box 6">
            <a:extLst>
              <a:ext uri="{FF2B5EF4-FFF2-40B4-BE49-F238E27FC236}">
                <a16:creationId xmlns:a16="http://schemas.microsoft.com/office/drawing/2014/main" id="{477C208B-DB02-4E0A-8C41-DEFD72BC0E70}"/>
              </a:ext>
            </a:extLst>
          </p:cNvPr>
          <p:cNvSpPr txBox="1">
            <a:spLocks noChangeArrowheads="1"/>
          </p:cNvSpPr>
          <p:nvPr/>
        </p:nvSpPr>
        <p:spPr bwMode="auto">
          <a:xfrm>
            <a:off x="1686400" y="666664"/>
            <a:ext cx="7290435" cy="474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it-IT" altLang="it-IT" sz="1400" b="1" dirty="0">
                <a:solidFill>
                  <a:srgbClr val="3F3F3F"/>
                </a:solidFill>
                <a:latin typeface="Arial Narrow" panose="020B0606020202030204" pitchFamily="34" charset="0"/>
              </a:rPr>
              <a:t>Attività di informazione partecipazione ai sensi del titolo II capo V della L.R. 65/2014 </a:t>
            </a:r>
            <a:endParaRPr kumimoji="0" lang="it-IT" altLang="it-IT" sz="1400" b="1" i="0" u="none" strike="noStrike" cap="none" normalizeH="0" baseline="0" dirty="0">
              <a:ln>
                <a:noFill/>
              </a:ln>
              <a:solidFill>
                <a:srgbClr val="3F3F3F"/>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ttangolo 1">
            <a:extLst>
              <a:ext uri="{FF2B5EF4-FFF2-40B4-BE49-F238E27FC236}">
                <a16:creationId xmlns:a16="http://schemas.microsoft.com/office/drawing/2014/main" id="{2A2B27F4-4E4C-4257-A77D-5DCD96F8CCAF}"/>
              </a:ext>
            </a:extLst>
          </p:cNvPr>
          <p:cNvSpPr/>
          <p:nvPr/>
        </p:nvSpPr>
        <p:spPr>
          <a:xfrm>
            <a:off x="1780308" y="796136"/>
            <a:ext cx="6620066" cy="553998"/>
          </a:xfrm>
          <a:prstGeom prst="rect">
            <a:avLst/>
          </a:prstGeom>
        </p:spPr>
        <p:txBody>
          <a:bodyPr wrap="square">
            <a:spAutoFit/>
          </a:bodyPr>
          <a:lstStyle/>
          <a:p>
            <a:pPr algn="r">
              <a:lnSpc>
                <a:spcPts val="2400"/>
              </a:lnSpc>
            </a:pPr>
            <a:r>
              <a:rPr lang="it-IT" sz="1000" kern="1400" dirty="0">
                <a:solidFill>
                  <a:schemeClr val="bg2">
                    <a:lumMod val="50000"/>
                  </a:schemeClr>
                </a:solidFill>
                <a:latin typeface="Arial Narrow" panose="020B0606020202030204" pitchFamily="34" charset="0"/>
              </a:rPr>
              <a:t>Fase di AVVIO DEL PROCEDIMENTO AI SENSI DELL’ART. 17 L.R. 65/2014 </a:t>
            </a:r>
            <a:endParaRPr lang="it-IT" sz="1000" kern="1400" dirty="0">
              <a:solidFill>
                <a:schemeClr val="bg2">
                  <a:lumMod val="50000"/>
                </a:schemeClr>
              </a:solidFill>
              <a:latin typeface="Times New Roman" panose="02020603050405020304" pitchFamily="18" charset="0"/>
            </a:endParaRPr>
          </a:p>
          <a:p>
            <a:r>
              <a:rPr lang="it-IT" sz="1000" kern="1400" dirty="0">
                <a:solidFill>
                  <a:schemeClr val="bg1"/>
                </a:solidFill>
                <a:latin typeface="Times New Roman" panose="02020603050405020304" pitchFamily="18" charset="0"/>
              </a:rPr>
              <a:t> </a:t>
            </a:r>
            <a:endParaRPr lang="it-IT" sz="1000" kern="1400" dirty="0">
              <a:ln>
                <a:noFill/>
              </a:ln>
              <a:solidFill>
                <a:schemeClr val="bg1"/>
              </a:solidFill>
              <a:effectLst/>
              <a:latin typeface="Times New Roman" panose="02020603050405020304" pitchFamily="18" charset="0"/>
            </a:endParaRPr>
          </a:p>
        </p:txBody>
      </p:sp>
      <p:sp>
        <p:nvSpPr>
          <p:cNvPr id="27" name="Segnaposto numero diapositiva 26"/>
          <p:cNvSpPr>
            <a:spLocks noGrp="1"/>
          </p:cNvSpPr>
          <p:nvPr>
            <p:ph type="sldNum" sz="quarter" idx="12"/>
          </p:nvPr>
        </p:nvSpPr>
        <p:spPr/>
        <p:txBody>
          <a:bodyPr/>
          <a:lstStyle/>
          <a:p>
            <a:fld id="{699EDEE9-99FD-46D5-9D2F-23F6CC133F90}" type="slidenum">
              <a:rPr lang="it-IT" smtClean="0"/>
              <a:pPr/>
              <a:t>9</a:t>
            </a:fld>
            <a:endParaRPr lang="it-IT"/>
          </a:p>
        </p:txBody>
      </p:sp>
      <p:pic>
        <p:nvPicPr>
          <p:cNvPr id="83970" name="Picture 2"/>
          <p:cNvPicPr>
            <a:picLocks noChangeAspect="1" noChangeArrowheads="1"/>
          </p:cNvPicPr>
          <p:nvPr/>
        </p:nvPicPr>
        <p:blipFill>
          <a:blip r:embed="rId4" cstate="print"/>
          <a:srcRect/>
          <a:stretch>
            <a:fillRect/>
          </a:stretch>
        </p:blipFill>
        <p:spPr bwMode="auto">
          <a:xfrm>
            <a:off x="933461" y="1247802"/>
            <a:ext cx="7481877" cy="5554864"/>
          </a:xfrm>
          <a:prstGeom prst="rect">
            <a:avLst/>
          </a:prstGeom>
          <a:noFill/>
          <a:ln w="9525">
            <a:noFill/>
            <a:miter lim="800000"/>
            <a:headEnd/>
            <a:tailEnd/>
          </a:ln>
        </p:spPr>
      </p:pic>
    </p:spTree>
    <p:extLst>
      <p:ext uri="{BB962C8B-B14F-4D97-AF65-F5344CB8AC3E}">
        <p14:creationId xmlns:p14="http://schemas.microsoft.com/office/powerpoint/2010/main" val="306403815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3491</TotalTime>
  <Words>2812</Words>
  <Application>Microsoft Office PowerPoint</Application>
  <PresentationFormat>Presentazione su schermo (4:3)</PresentationFormat>
  <Paragraphs>225</Paragraphs>
  <Slides>21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Arial</vt:lpstr>
      <vt:lpstr>Arial Narrow</vt:lpstr>
      <vt:lpstr>Calibri</vt:lpstr>
      <vt:lpstr>Calibri Light</vt:lpstr>
      <vt:lpstr>Lucida Handwriting</vt:lpstr>
      <vt:lpstr>Monotype Corsiva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Sandro Ciabatti</dc:creator>
  <cp:lastModifiedBy>Valeria Pagni</cp:lastModifiedBy>
  <cp:revision>142</cp:revision>
  <dcterms:created xsi:type="dcterms:W3CDTF">2019-11-25T11:07:47Z</dcterms:created>
  <dcterms:modified xsi:type="dcterms:W3CDTF">2020-07-02T14:25:01Z</dcterms:modified>
</cp:coreProperties>
</file>