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4" r:id="rId3"/>
    <p:sldId id="303" r:id="rId4"/>
    <p:sldId id="262" r:id="rId5"/>
    <p:sldId id="334" r:id="rId6"/>
    <p:sldId id="335" r:id="rId7"/>
    <p:sldId id="336" r:id="rId8"/>
    <p:sldId id="337" r:id="rId9"/>
    <p:sldId id="340" r:id="rId10"/>
    <p:sldId id="339" r:id="rId11"/>
    <p:sldId id="338" r:id="rId12"/>
    <p:sldId id="341" r:id="rId13"/>
    <p:sldId id="342" r:id="rId14"/>
    <p:sldId id="343" r:id="rId15"/>
    <p:sldId id="316" r:id="rId16"/>
    <p:sldId id="317" r:id="rId17"/>
    <p:sldId id="318" r:id="rId18"/>
    <p:sldId id="330" r:id="rId19"/>
    <p:sldId id="319" r:id="rId20"/>
    <p:sldId id="331" r:id="rId21"/>
    <p:sldId id="320" r:id="rId22"/>
    <p:sldId id="322" r:id="rId23"/>
    <p:sldId id="332" r:id="rId24"/>
    <p:sldId id="323" r:id="rId25"/>
    <p:sldId id="328" r:id="rId26"/>
    <p:sldId id="327" r:id="rId27"/>
    <p:sldId id="324" r:id="rId28"/>
    <p:sldId id="329" r:id="rId29"/>
    <p:sldId id="321" r:id="rId30"/>
    <p:sldId id="273" r:id="rId31"/>
    <p:sldId id="333" r:id="rId32"/>
    <p:sldId id="344" r:id="rId33"/>
    <p:sldId id="345" r:id="rId34"/>
    <p:sldId id="347" r:id="rId35"/>
    <p:sldId id="348" r:id="rId36"/>
    <p:sldId id="325" r:id="rId37"/>
    <p:sldId id="326" r:id="rId38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C000"/>
    <a:srgbClr val="339933"/>
    <a:srgbClr val="00CC00"/>
    <a:srgbClr val="FFF2CC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7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7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2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3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8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1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7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49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3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7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28FE-309A-4C84-AE8D-3DC030CB9260}" type="datetimeFigureOut">
              <a:rPr lang="it-IT" smtClean="0"/>
              <a:t>05/10/2020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EDEE9-99FD-46D5-9D2F-23F6CC133F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71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.png"/><Relationship Id="rId7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4.jpg"/><Relationship Id="rId9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16863"/>
            <a:ext cx="510893" cy="6441136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11625" y="4298251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PIANO STRUTTURALE INTERCOMUNALE PISA-CASCINA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23645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84A6ED5-D5A4-4303-BE7D-3E452B852121}"/>
              </a:ext>
            </a:extLst>
          </p:cNvPr>
          <p:cNvGrpSpPr/>
          <p:nvPr/>
        </p:nvGrpSpPr>
        <p:grpSpPr>
          <a:xfrm>
            <a:off x="887891" y="1723572"/>
            <a:ext cx="7963728" cy="863718"/>
            <a:chOff x="921897" y="5327618"/>
            <a:chExt cx="7963728" cy="863718"/>
          </a:xfrm>
        </p:grpSpPr>
        <p:sp>
          <p:nvSpPr>
            <p:cNvPr id="19" name="Freccia a pentagono 18">
              <a:extLst>
                <a:ext uri="{FF2B5EF4-FFF2-40B4-BE49-F238E27FC236}">
                  <a16:creationId xmlns:a16="http://schemas.microsoft.com/office/drawing/2014/main" id="{A6ACCAE0-CD5B-4F64-9C2D-A9511FED45B1}"/>
                </a:ext>
              </a:extLst>
            </p:cNvPr>
            <p:cNvSpPr/>
            <p:nvPr/>
          </p:nvSpPr>
          <p:spPr>
            <a:xfrm>
              <a:off x="921897" y="5327618"/>
              <a:ext cx="7963728" cy="863718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F25EFE20-12C2-46B7-891F-2ABEA1B27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490" y="5465239"/>
              <a:ext cx="7657068" cy="61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6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La forma e i contenuti del Piano Strutturale Intercomunale PISA-CASCINA adottato, gestione delle osservazioni, applicazione delle misure di salvaguardia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849924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4945C5A-865F-4F29-B05C-BB26E555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8" y="3497290"/>
            <a:ext cx="7870220" cy="57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u="sng" dirty="0">
                <a:solidFill>
                  <a:srgbClr val="006666"/>
                </a:solidFill>
                <a:latin typeface="Arial Narrow" panose="020B0606020202030204" pitchFamily="34" charset="0"/>
              </a:rPr>
              <a:t>INCONTRO CON L’ORDINE DEGLI INGEGNERI DELLA PROVINCIA DI PISA  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78088F5-2C80-414E-926B-F38A89D6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015" y="1286208"/>
            <a:ext cx="5919704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Percorso di informazione e partecipazione: 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80D7648-AB21-4241-BAAB-A6D7F6269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56" y="2785797"/>
            <a:ext cx="1815551" cy="711493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CC6931B7-52F0-41A2-BCAF-374880AA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416" y="4128098"/>
            <a:ext cx="7300798" cy="15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Martedì 6 Ottobre ore 10.00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comunicazione in forma telematica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6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Su piattaforma </a:t>
            </a:r>
            <a:r>
              <a:rPr lang="it-IT" altLang="it-IT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GoToWebinar</a:t>
            </a:r>
            <a:endParaRPr lang="it-IT" altLang="it-IT" sz="16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A1A9C1E-A56D-4DED-B70A-9B90A67A419D}"/>
              </a:ext>
            </a:extLst>
          </p:cNvPr>
          <p:cNvSpPr/>
          <p:nvPr/>
        </p:nvSpPr>
        <p:spPr>
          <a:xfrm>
            <a:off x="4295890" y="5446384"/>
            <a:ext cx="10631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PARTECIPANO: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69790A2-8051-4C73-B746-F8164D464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5" y="5793187"/>
            <a:ext cx="336235" cy="336235"/>
          </a:xfrm>
          <a:prstGeom prst="rect">
            <a:avLst/>
          </a:pr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EB38A880-0CA8-46D2-A32E-B2B949EECAC3}"/>
              </a:ext>
            </a:extLst>
          </p:cNvPr>
          <p:cNvSpPr/>
          <p:nvPr/>
        </p:nvSpPr>
        <p:spPr>
          <a:xfrm>
            <a:off x="1439689" y="5830500"/>
            <a:ext cx="2062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Ingegneri iscritti </a:t>
            </a:r>
          </a:p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al relativo ordine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3C9CFD8-54F5-4A45-9555-6FD6A304FAF1}"/>
              </a:ext>
            </a:extLst>
          </p:cNvPr>
          <p:cNvSpPr/>
          <p:nvPr/>
        </p:nvSpPr>
        <p:spPr>
          <a:xfrm>
            <a:off x="3743497" y="5829940"/>
            <a:ext cx="30123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Responsabile del procedimento: ing. Daisy Ricci</a:t>
            </a:r>
          </a:p>
          <a:p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Coordinatore Ufficio di Piano: arch. Sandro Ciabatti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A54A14A5-ED94-4BAA-BF85-DE4E28834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65" y="5847789"/>
            <a:ext cx="336235" cy="33623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FF1FB6F8-CD84-4022-8F58-DC53AF34E8BF}"/>
              </a:ext>
            </a:extLst>
          </p:cNvPr>
          <p:cNvSpPr/>
          <p:nvPr/>
        </p:nvSpPr>
        <p:spPr>
          <a:xfrm>
            <a:off x="7327853" y="5707994"/>
            <a:ext cx="14396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Rappresentanti dell’amministrazione comunale di Pisa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2401B7-6DCC-45A6-8F27-FC82E70E9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21" y="5811082"/>
            <a:ext cx="336235" cy="336235"/>
          </a:xfrm>
          <a:prstGeom prst="rect">
            <a:avLst/>
          </a:prstGeom>
        </p:spPr>
      </p:pic>
      <p:pic>
        <p:nvPicPr>
          <p:cNvPr id="4" name="Picture 2" descr="Ordine degli Ingegneri della provincia di Pisa">
            <a:extLst>
              <a:ext uri="{FF2B5EF4-FFF2-40B4-BE49-F238E27FC236}">
                <a16:creationId xmlns:a16="http://schemas.microsoft.com/office/drawing/2014/main" id="{11256645-0A1D-4951-BA7A-6B4ED53E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68" y="2612277"/>
            <a:ext cx="964306" cy="9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8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683896" y="2480563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4.</a:t>
            </a:r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LE OSSERVAZIONI: I TEMPI E LE MODALITA’ DI PRESENTAZIONE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B35F66-A3C3-414C-9BEA-070CE665C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0" y="3263916"/>
            <a:ext cx="4391130" cy="29274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699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OSSERVAZIONI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875707" y="1319721"/>
            <a:ext cx="1796077" cy="987259"/>
            <a:chOff x="2474238" y="1276415"/>
            <a:chExt cx="1796077" cy="987259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509343" y="1397192"/>
              <a:ext cx="1760972" cy="866482"/>
              <a:chOff x="2804628" y="1428436"/>
              <a:chExt cx="1925763" cy="866482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866482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628" y="1691938"/>
                <a:ext cx="163578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 TEMPI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7E40F21F-8C73-4559-A502-9ED4FF01CD43}"/>
              </a:ext>
            </a:extLst>
          </p:cNvPr>
          <p:cNvSpPr/>
          <p:nvPr/>
        </p:nvSpPr>
        <p:spPr>
          <a:xfrm>
            <a:off x="2925650" y="4868075"/>
            <a:ext cx="594606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Tramite </a:t>
            </a:r>
            <a:r>
              <a:rPr lang="it-IT" sz="1400" b="1" dirty="0" err="1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</a:t>
            </a: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all’indirizzo, </a:t>
            </a:r>
            <a:r>
              <a:rPr lang="it-IT" sz="1400" b="1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comune.pisa@postacert.toscana.it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specificando nell’oggetto “Osservazione al Piano Strutturale Intercomunale Pisa-Cascina”.</a:t>
            </a:r>
          </a:p>
          <a:p>
            <a:pPr algn="just">
              <a:lnSpc>
                <a:spcPts val="1600"/>
              </a:lnSpc>
              <a:spcAft>
                <a:spcPts val="0"/>
              </a:spcAft>
            </a:pPr>
            <a:endParaRPr lang="it-IT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Consegna diretta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forma cartacea all’Ufficio del Garante dell’Informazione e Partecipazione c/o Direzione Urbanistica - Edilizia privata – Servizi Amministrativi mobilità del Comune di Pisa, Vicolo del Moro 2 piano primo, nei giorni di ricevimento al pubblico.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160496F-5985-4DD9-878C-7833A2A6A6A8}"/>
              </a:ext>
            </a:extLst>
          </p:cNvPr>
          <p:cNvGrpSpPr/>
          <p:nvPr/>
        </p:nvGrpSpPr>
        <p:grpSpPr>
          <a:xfrm>
            <a:off x="3033971" y="1393430"/>
            <a:ext cx="5962960" cy="913550"/>
            <a:chOff x="3033971" y="1735064"/>
            <a:chExt cx="5962960" cy="913550"/>
          </a:xfrm>
        </p:grpSpPr>
        <p:sp>
          <p:nvSpPr>
            <p:cNvPr id="27" name="Freccia a pentagono 26">
              <a:extLst>
                <a:ext uri="{FF2B5EF4-FFF2-40B4-BE49-F238E27FC236}">
                  <a16:creationId xmlns:a16="http://schemas.microsoft.com/office/drawing/2014/main" id="{93F85BAB-FF03-4631-B5C4-F0B3E020A0DF}"/>
                </a:ext>
              </a:extLst>
            </p:cNvPr>
            <p:cNvSpPr/>
            <p:nvPr/>
          </p:nvSpPr>
          <p:spPr>
            <a:xfrm>
              <a:off x="3033971" y="1735064"/>
              <a:ext cx="1662893" cy="913550"/>
            </a:xfrm>
            <a:prstGeom prst="homePlate">
              <a:avLst/>
            </a:prstGeom>
            <a:solidFill>
              <a:srgbClr val="006666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B6491AD-7F28-449E-8E47-2CC515588B76}"/>
                </a:ext>
              </a:extLst>
            </p:cNvPr>
            <p:cNvSpPr txBox="1"/>
            <p:nvPr/>
          </p:nvSpPr>
          <p:spPr>
            <a:xfrm>
              <a:off x="3033971" y="1812436"/>
              <a:ext cx="1429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26 agosto 2020</a:t>
              </a:r>
            </a:p>
            <a:p>
              <a:r>
                <a:rPr lang="it-IT" sz="11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PUBBLICAZIONE BURT n. 35 parte II</a:t>
              </a:r>
            </a:p>
          </p:txBody>
        </p:sp>
        <p:sp>
          <p:nvSpPr>
            <p:cNvPr id="3" name="Freccia a gallone 2">
              <a:extLst>
                <a:ext uri="{FF2B5EF4-FFF2-40B4-BE49-F238E27FC236}">
                  <a16:creationId xmlns:a16="http://schemas.microsoft.com/office/drawing/2014/main" id="{2AAFE45D-36EF-4679-97E8-DB4B0D72D227}"/>
                </a:ext>
              </a:extLst>
            </p:cNvPr>
            <p:cNvSpPr/>
            <p:nvPr/>
          </p:nvSpPr>
          <p:spPr>
            <a:xfrm>
              <a:off x="4353660" y="1735064"/>
              <a:ext cx="891517" cy="913550"/>
            </a:xfrm>
            <a:prstGeom prst="chevron">
              <a:avLst/>
            </a:prstGeom>
            <a:solidFill>
              <a:srgbClr val="006666">
                <a:alpha val="8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28" name="Freccia a gallone 27">
              <a:extLst>
                <a:ext uri="{FF2B5EF4-FFF2-40B4-BE49-F238E27FC236}">
                  <a16:creationId xmlns:a16="http://schemas.microsoft.com/office/drawing/2014/main" id="{47D660F3-521A-44E0-A6A1-D9ED2246C86E}"/>
                </a:ext>
              </a:extLst>
            </p:cNvPr>
            <p:cNvSpPr/>
            <p:nvPr/>
          </p:nvSpPr>
          <p:spPr>
            <a:xfrm>
              <a:off x="4897029" y="1735064"/>
              <a:ext cx="891517" cy="913550"/>
            </a:xfrm>
            <a:prstGeom prst="chevron">
              <a:avLst/>
            </a:prstGeom>
            <a:solidFill>
              <a:srgbClr val="006666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0" name="Freccia a gallone 29">
              <a:extLst>
                <a:ext uri="{FF2B5EF4-FFF2-40B4-BE49-F238E27FC236}">
                  <a16:creationId xmlns:a16="http://schemas.microsoft.com/office/drawing/2014/main" id="{1146EFB2-C304-4B1D-BEAE-D1C6F9B08694}"/>
                </a:ext>
              </a:extLst>
            </p:cNvPr>
            <p:cNvSpPr/>
            <p:nvPr/>
          </p:nvSpPr>
          <p:spPr>
            <a:xfrm>
              <a:off x="5440398" y="1735064"/>
              <a:ext cx="891517" cy="913550"/>
            </a:xfrm>
            <a:prstGeom prst="chevron">
              <a:avLst/>
            </a:prstGeom>
            <a:solidFill>
              <a:srgbClr val="006666">
                <a:alpha val="5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1" name="Freccia a gallone 30">
              <a:extLst>
                <a:ext uri="{FF2B5EF4-FFF2-40B4-BE49-F238E27FC236}">
                  <a16:creationId xmlns:a16="http://schemas.microsoft.com/office/drawing/2014/main" id="{9B5EB7C5-6869-4BAE-99D2-48334804A9A8}"/>
                </a:ext>
              </a:extLst>
            </p:cNvPr>
            <p:cNvSpPr/>
            <p:nvPr/>
          </p:nvSpPr>
          <p:spPr>
            <a:xfrm>
              <a:off x="5983767" y="1735064"/>
              <a:ext cx="891517" cy="913550"/>
            </a:xfrm>
            <a:prstGeom prst="chevron">
              <a:avLst/>
            </a:prstGeom>
            <a:solidFill>
              <a:srgbClr val="006666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2" name="Freccia a gallone 31">
              <a:extLst>
                <a:ext uri="{FF2B5EF4-FFF2-40B4-BE49-F238E27FC236}">
                  <a16:creationId xmlns:a16="http://schemas.microsoft.com/office/drawing/2014/main" id="{C21DBF73-C733-48BA-B7D2-618602DAD390}"/>
                </a:ext>
              </a:extLst>
            </p:cNvPr>
            <p:cNvSpPr/>
            <p:nvPr/>
          </p:nvSpPr>
          <p:spPr>
            <a:xfrm>
              <a:off x="6527136" y="1735064"/>
              <a:ext cx="891517" cy="913550"/>
            </a:xfrm>
            <a:prstGeom prst="chevron">
              <a:avLst/>
            </a:prstGeom>
            <a:solidFill>
              <a:srgbClr val="006666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3" name="Freccia a gallone 32">
              <a:extLst>
                <a:ext uri="{FF2B5EF4-FFF2-40B4-BE49-F238E27FC236}">
                  <a16:creationId xmlns:a16="http://schemas.microsoft.com/office/drawing/2014/main" id="{20526FD3-54DA-4998-B49F-CDD04B7DC5FB}"/>
                </a:ext>
              </a:extLst>
            </p:cNvPr>
            <p:cNvSpPr/>
            <p:nvPr/>
          </p:nvSpPr>
          <p:spPr>
            <a:xfrm>
              <a:off x="7070504" y="1735064"/>
              <a:ext cx="1926427" cy="913550"/>
            </a:xfrm>
            <a:prstGeom prst="chevron">
              <a:avLst/>
            </a:prstGeom>
            <a:solidFill>
              <a:srgbClr val="006666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8C0FEDF-B8DE-41A9-9FBC-48E1326D2F3B}"/>
                </a:ext>
              </a:extLst>
            </p:cNvPr>
            <p:cNvSpPr txBox="1"/>
            <p:nvPr/>
          </p:nvSpPr>
          <p:spPr>
            <a:xfrm>
              <a:off x="7508272" y="1794119"/>
              <a:ext cx="1429011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24 ottobre 2020</a:t>
              </a:r>
            </a:p>
            <a:p>
              <a:r>
                <a:rPr lang="it-IT" sz="11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scadenza termini</a:t>
              </a:r>
            </a:p>
            <a:p>
              <a:r>
                <a:rPr lang="it-IT" sz="11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60 giorni dalla pubblicazione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FEEE99D-1A72-4C47-BA8B-912694172A27}"/>
              </a:ext>
            </a:extLst>
          </p:cNvPr>
          <p:cNvGrpSpPr/>
          <p:nvPr/>
        </p:nvGrpSpPr>
        <p:grpSpPr>
          <a:xfrm>
            <a:off x="882269" y="5163804"/>
            <a:ext cx="1796077" cy="987259"/>
            <a:chOff x="2474238" y="1276415"/>
            <a:chExt cx="1796077" cy="987259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4219A9F1-395B-4BF1-BCDB-8899BCB2E381}"/>
                </a:ext>
              </a:extLst>
            </p:cNvPr>
            <p:cNvGrpSpPr/>
            <p:nvPr/>
          </p:nvGrpSpPr>
          <p:grpSpPr>
            <a:xfrm>
              <a:off x="2509343" y="1397192"/>
              <a:ext cx="1760972" cy="866482"/>
              <a:chOff x="2804628" y="1428436"/>
              <a:chExt cx="1925763" cy="866482"/>
            </a:xfrm>
          </p:grpSpPr>
          <p:sp>
            <p:nvSpPr>
              <p:cNvPr id="43" name="Freccia a pentagono 42">
                <a:extLst>
                  <a:ext uri="{FF2B5EF4-FFF2-40B4-BE49-F238E27FC236}">
                    <a16:creationId xmlns:a16="http://schemas.microsoft.com/office/drawing/2014/main" id="{4F0F1A46-9AFF-44BD-ABEE-253A4FE1DD10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866482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4" name="Text Box 6">
                <a:extLst>
                  <a:ext uri="{FF2B5EF4-FFF2-40B4-BE49-F238E27FC236}">
                    <a16:creationId xmlns:a16="http://schemas.microsoft.com/office/drawing/2014/main" id="{A74FB91B-2C9A-4AD8-BA01-7E981A3C49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628" y="1691938"/>
                <a:ext cx="163578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 MODALITA’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822FC685-AECC-4428-87FC-AD2679A29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22B2926D-1F7E-4DC0-A14A-CDFF55F59F8A}"/>
              </a:ext>
            </a:extLst>
          </p:cNvPr>
          <p:cNvSpPr/>
          <p:nvPr/>
        </p:nvSpPr>
        <p:spPr>
          <a:xfrm>
            <a:off x="1015453" y="2456023"/>
            <a:ext cx="8045999" cy="2007216"/>
          </a:xfrm>
          <a:prstGeom prst="rect">
            <a:avLst/>
          </a:prstGeom>
          <a:solidFill>
            <a:srgbClr val="FFC000">
              <a:alpha val="25098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19 comma 2 LR n. 65/2014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“Il provvedimento adottato è depositato presso l’amministrazione competente per </a:t>
            </a:r>
            <a:r>
              <a:rPr lang="it-IT" sz="1200" b="1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sessanta giorni</a:t>
            </a:r>
            <a:r>
              <a:rPr lang="it-IT" sz="1200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data di pubblicazione del relativo avviso sul Bollettino ufficiale della regione Toscana (BURT).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e non oltre tale termine, chiunque può prenderne visione, presentando le </a:t>
            </a:r>
            <a:r>
              <a:rPr lang="it-IT" sz="1200" b="1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osservazioni</a:t>
            </a: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ritenga opportune.”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25 comma 2 LR n. 10/2010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“Contestualmente alla pubblicazione dell’avviso di cui al comma 1, la proposta di piano o programma, il rapporto ambientale e la sintesi non tecnica sono messi a disposizione dei soggetti competenti in materia ambientale, delle organizzazioni di cui all’articolo 4, comma 1 lettera p), e del pubblico, con le modalità di cui al comma 3. Di tale documentazione chiunque può prendere visione e presentare, entro il termine di </a:t>
            </a:r>
            <a:r>
              <a:rPr lang="it-IT" sz="1200" b="1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sessanta giorni</a:t>
            </a:r>
            <a:r>
              <a:rPr lang="it-IT" sz="1200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pubblicazione medesima, proprie </a:t>
            </a:r>
            <a:r>
              <a:rPr lang="it-IT" sz="1200" b="1" i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osservazioni </a:t>
            </a:r>
            <a:r>
              <a:rPr lang="it-IT" sz="12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pareri all’autorità competente ed alla autorità procede nt e o al proponente.”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8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OSSERVAZIONI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826341" y="1821741"/>
            <a:ext cx="1796077" cy="987259"/>
            <a:chOff x="2474238" y="1276415"/>
            <a:chExt cx="1796077" cy="987259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509343" y="1397192"/>
              <a:ext cx="1760972" cy="866482"/>
              <a:chOff x="2804628" y="1428436"/>
              <a:chExt cx="1925763" cy="866482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866482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628" y="1621602"/>
                <a:ext cx="163578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ACCESSO AI MATERIALI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3392F332-BB4B-46BF-9587-67DE47340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78" y="1257069"/>
            <a:ext cx="226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097" name="Immagine 1">
            <a:extLst>
              <a:ext uri="{FF2B5EF4-FFF2-40B4-BE49-F238E27FC236}">
                <a16:creationId xmlns:a16="http://schemas.microsoft.com/office/drawing/2014/main" id="{F65443A4-5430-48DA-84DF-97CE2C8D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30" y="2037407"/>
            <a:ext cx="22479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14D72A5F-F09D-4B68-90C2-0CB6ABE0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101" y="1340598"/>
            <a:ext cx="595167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914400"/>
            <a:r>
              <a:rPr lang="it-IT" alt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materiali costitutivi del Piano sono disponibili e consultabili </a:t>
            </a:r>
          </a:p>
          <a:p>
            <a:pPr lvl="0" algn="just" defTabSz="914400"/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formato digitale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sulla home page del Comune di Pisa, digitando sul seguente banner posto in alto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formato cartaceo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presso gli uffici della Direzione Urbanistica - Edilizia privata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Servizi amministrativi mobilit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comune di Pisa negli orari di ricevimento al pubblico.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F573DDE-8AFB-4E0B-9F25-D2D9713DED44}"/>
              </a:ext>
            </a:extLst>
          </p:cNvPr>
          <p:cNvSpPr/>
          <p:nvPr/>
        </p:nvSpPr>
        <p:spPr>
          <a:xfrm>
            <a:off x="2814617" y="3300672"/>
            <a:ext cx="5450624" cy="306930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OGGETTO: Osservazione al Piano Strutturale Intercomunale Pisa-Cascina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_L_ </a:t>
            </a:r>
            <a:r>
              <a:rPr lang="it-IT" sz="1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sottoscritt</a:t>
            </a: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…………………………………………………………………</a:t>
            </a:r>
            <a:r>
              <a:rPr lang="it-IT" sz="1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</a:t>
            </a: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a……………………………….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residente a ……………………………in Piazza/Via……………………………………………..civ………………..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qualità di (barrare o annerire la cesella corrispondente):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proprietario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comproprietario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tecnico incaricato da………………………………………………………………..come da delega allegata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soggetto interessato (specificare)………………………………………………………………………………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dell’area ubicata nel Comune di ……………………………in località……………………………………………….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Piazza/Via…………………………………………………………………………………………………………………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indentificata catastalmente dal Foglio……………………………..Mappale…………………………………………</a:t>
            </a:r>
          </a:p>
          <a:p>
            <a:pPr algn="just">
              <a:lnSpc>
                <a:spcPts val="1800"/>
              </a:lnSpc>
              <a:spcAft>
                <a:spcPts val="0"/>
              </a:spcAft>
            </a:pP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91CE9CDB-2453-4960-B41D-BA2DDCD0C38D}"/>
              </a:ext>
            </a:extLst>
          </p:cNvPr>
          <p:cNvGrpSpPr/>
          <p:nvPr/>
        </p:nvGrpSpPr>
        <p:grpSpPr>
          <a:xfrm>
            <a:off x="900548" y="4222925"/>
            <a:ext cx="1796077" cy="987259"/>
            <a:chOff x="2474238" y="1276415"/>
            <a:chExt cx="1796077" cy="987259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6829973A-C36B-4D06-BA2E-DF78008B3552}"/>
                </a:ext>
              </a:extLst>
            </p:cNvPr>
            <p:cNvGrpSpPr/>
            <p:nvPr/>
          </p:nvGrpSpPr>
          <p:grpSpPr>
            <a:xfrm>
              <a:off x="2509343" y="1397192"/>
              <a:ext cx="1760972" cy="866482"/>
              <a:chOff x="2804628" y="1428436"/>
              <a:chExt cx="1925763" cy="866482"/>
            </a:xfrm>
          </p:grpSpPr>
          <p:sp>
            <p:nvSpPr>
              <p:cNvPr id="45" name="Freccia a pentagono 44">
                <a:extLst>
                  <a:ext uri="{FF2B5EF4-FFF2-40B4-BE49-F238E27FC236}">
                    <a16:creationId xmlns:a16="http://schemas.microsoft.com/office/drawing/2014/main" id="{DF55D133-6D1E-4C1F-AA3C-13F6A48EB6A1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866482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6" name="Text Box 6">
                <a:extLst>
                  <a:ext uri="{FF2B5EF4-FFF2-40B4-BE49-F238E27FC236}">
                    <a16:creationId xmlns:a16="http://schemas.microsoft.com/office/drawing/2014/main" id="{F9BBE49C-6DB4-486B-8C7D-367B4DDFE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628" y="1691938"/>
                <a:ext cx="163578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IL MODELLO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D6561D07-A6F4-4981-A1E4-0AC55984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7472324C-E910-4C64-9660-C7FC49DC18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153">
            <a:off x="6476245" y="5152186"/>
            <a:ext cx="2438400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OSSERVAZIONI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92F332-BB4B-46BF-9587-67DE47340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78" y="1257069"/>
            <a:ext cx="226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9ED313F-C01E-46BF-A44C-ACCBD7D6A447}"/>
              </a:ext>
            </a:extLst>
          </p:cNvPr>
          <p:cNvSpPr/>
          <p:nvPr/>
        </p:nvSpPr>
        <p:spPr>
          <a:xfrm>
            <a:off x="2365029" y="1358868"/>
            <a:ext cx="5450624" cy="51457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OGGETTO: Osservazione al Piano Strutturale Intercomunale Pisa-Cascina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consapevole delle sanzioni previste dalla normativa in materia di dichiarazioni false o mendaci, sotto la propria responsabilità, presa visione dei contenuti del Piano Strutturale Intercomunale ed in particolare degli elaborati di seguito indicati (barrare o annerire la cesella corrispondente):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Disciplina di Piano: </a:t>
            </a:r>
            <a:r>
              <a:rPr lang="it-IT" sz="1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artt</a:t>
            </a: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conoscitivo: tavola/e …………………………………………..Elaborato/i……………………………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Statuto del Territorio: tavola/e ………………………………………….Elaborato/i……………………………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Strategia dello Sviluppo: tavola/e ………………………………………Elaborato/i……………………………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Indagini Geologiche: tavola/e …………………………………………..Elaborato/i……………………………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VAS-VINCA: tavola/e ……………………………………………………Elaborato/i…………………………….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□"/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Altro, specificare…………………………………………………………………………………………………….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RILEVATO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quanto premesso </a:t>
            </a:r>
            <a:r>
              <a:rPr lang="it-IT" sz="1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PROPONE</a:t>
            </a: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attraverso la seguente osservazione, le seguenti modifiche/variazioni:</a:t>
            </a:r>
            <a:endParaRPr lang="it-I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it-IT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it-IT" sz="1000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8348F9D-EB7E-47B7-83BA-FE0888A6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153">
            <a:off x="1035095" y="4137153"/>
            <a:ext cx="2438400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3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LA COMUNICAZIONE ISTITUZIONALE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392F332-BB4B-46BF-9587-67DE47340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78" y="1257069"/>
            <a:ext cx="226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1D5283F-9ED5-4223-9C41-BB57DB747773}"/>
              </a:ext>
            </a:extLst>
          </p:cNvPr>
          <p:cNvGrpSpPr/>
          <p:nvPr/>
        </p:nvGrpSpPr>
        <p:grpSpPr>
          <a:xfrm>
            <a:off x="887891" y="2143553"/>
            <a:ext cx="5621966" cy="2415735"/>
            <a:chOff x="887891" y="1303141"/>
            <a:chExt cx="5247689" cy="223363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08D491F-40AC-419A-9825-4D0B31CEE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82" t="9307" r="57692" b="38744"/>
            <a:stretch/>
          </p:blipFill>
          <p:spPr>
            <a:xfrm>
              <a:off x="887891" y="1303141"/>
              <a:ext cx="5247689" cy="223363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13786CA-24AE-4A87-B130-DDFB7C3E95AB}"/>
                </a:ext>
              </a:extLst>
            </p:cNvPr>
            <p:cNvSpPr/>
            <p:nvPr/>
          </p:nvSpPr>
          <p:spPr>
            <a:xfrm>
              <a:off x="4773336" y="3095538"/>
              <a:ext cx="1149292" cy="226502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7F92F6C1-4D11-4BB5-88EC-29D140650597}"/>
                </a:ext>
              </a:extLst>
            </p:cNvPr>
            <p:cNvSpPr/>
            <p:nvPr/>
          </p:nvSpPr>
          <p:spPr>
            <a:xfrm rot="2379916">
              <a:off x="4379053" y="2785535"/>
              <a:ext cx="385894" cy="293615"/>
            </a:xfrm>
            <a:prstGeom prst="rightArrow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9BDC951-49DD-47B1-BE10-1821EE50C939}"/>
              </a:ext>
            </a:extLst>
          </p:cNvPr>
          <p:cNvGrpSpPr/>
          <p:nvPr/>
        </p:nvGrpSpPr>
        <p:grpSpPr>
          <a:xfrm>
            <a:off x="803610" y="1256270"/>
            <a:ext cx="7187421" cy="3187177"/>
            <a:chOff x="809839" y="1251954"/>
            <a:chExt cx="6708924" cy="279469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A51C28D-3E93-43BD-931F-BBEB5113F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92" t="8860" r="56880" b="70795"/>
            <a:stretch/>
          </p:blipFill>
          <p:spPr>
            <a:xfrm>
              <a:off x="809839" y="1251954"/>
              <a:ext cx="5335030" cy="808747"/>
            </a:xfrm>
            <a:prstGeom prst="rect">
              <a:avLst/>
            </a:prstGeom>
          </p:spPr>
        </p:pic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827B9960-0023-4B4E-BC57-7B533E5751C3}"/>
                </a:ext>
              </a:extLst>
            </p:cNvPr>
            <p:cNvSpPr/>
            <p:nvPr/>
          </p:nvSpPr>
          <p:spPr>
            <a:xfrm rot="2379916">
              <a:off x="2992142" y="1348084"/>
              <a:ext cx="385894" cy="29361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8B655290-1A00-4E1F-B98B-2D4CD8F451A2}"/>
                </a:ext>
              </a:extLst>
            </p:cNvPr>
            <p:cNvSpPr/>
            <p:nvPr/>
          </p:nvSpPr>
          <p:spPr>
            <a:xfrm>
              <a:off x="5992011" y="1467910"/>
              <a:ext cx="385894" cy="29361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Freccia a destra 25">
              <a:extLst>
                <a:ext uri="{FF2B5EF4-FFF2-40B4-BE49-F238E27FC236}">
                  <a16:creationId xmlns:a16="http://schemas.microsoft.com/office/drawing/2014/main" id="{7CD951EF-A5A9-4C66-B033-6709F43FF0C9}"/>
                </a:ext>
              </a:extLst>
            </p:cNvPr>
            <p:cNvSpPr/>
            <p:nvPr/>
          </p:nvSpPr>
          <p:spPr>
            <a:xfrm rot="5400000">
              <a:off x="7181230" y="3709113"/>
              <a:ext cx="362507" cy="31255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1E74E009-CECA-4FAA-8406-818A3448E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88" t="13419" r="57657" b="37555"/>
          <a:stretch/>
        </p:blipFill>
        <p:spPr>
          <a:xfrm>
            <a:off x="803274" y="4499173"/>
            <a:ext cx="5715874" cy="228752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BCBC0C9-8FEA-4E00-85DF-26B350FDC2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00" t="13082" r="57759" b="36162"/>
          <a:stretch/>
        </p:blipFill>
        <p:spPr>
          <a:xfrm>
            <a:off x="6768803" y="1208030"/>
            <a:ext cx="1857193" cy="283827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CFF994B-E6F6-4235-A5F3-68949386E0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99" t="52311" r="58219" b="26514"/>
          <a:stretch/>
        </p:blipFill>
        <p:spPr>
          <a:xfrm>
            <a:off x="6712195" y="4499173"/>
            <a:ext cx="2264640" cy="1628657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9B2C8D1-6B92-42EE-ABF7-CEA52C7B06C2}"/>
              </a:ext>
            </a:extLst>
          </p:cNvPr>
          <p:cNvSpPr/>
          <p:nvPr/>
        </p:nvSpPr>
        <p:spPr>
          <a:xfrm>
            <a:off x="6768803" y="4499173"/>
            <a:ext cx="2208032" cy="1633179"/>
          </a:xfrm>
          <a:prstGeom prst="rect">
            <a:avLst/>
          </a:prstGeom>
          <a:solidFill>
            <a:srgbClr val="FFC000">
              <a:alpha val="16863"/>
            </a:srgb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431B686-80FD-4702-984A-048F02375D49}"/>
              </a:ext>
            </a:extLst>
          </p:cNvPr>
          <p:cNvCxnSpPr>
            <a:cxnSpLocks/>
          </p:cNvCxnSpPr>
          <p:nvPr/>
        </p:nvCxnSpPr>
        <p:spPr>
          <a:xfrm>
            <a:off x="6635692" y="1929468"/>
            <a:ext cx="0" cy="472967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58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29ED199-8EEA-4498-B212-950BBD210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58" r="11208" b="34975"/>
          <a:stretch/>
        </p:blipFill>
        <p:spPr>
          <a:xfrm>
            <a:off x="903894" y="3134449"/>
            <a:ext cx="8119125" cy="3517560"/>
          </a:xfrm>
          <a:prstGeom prst="rect">
            <a:avLst/>
          </a:prstGeom>
        </p:spPr>
      </p:pic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368175"/>
            <a:ext cx="7024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2.</a:t>
            </a:r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LA FORMA E I CONTENUTI DEL PIANO STRUTTURALE INTERCOMUNALE PISA-CASCINA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4C5D3F5-68E4-40E5-889C-C9E43197C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3" y="3724693"/>
            <a:ext cx="4693438" cy="18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2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8960" y="3859415"/>
            <a:ext cx="5906734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Text Box 6">
            <a:extLst>
              <a:ext uri="{FF2B5EF4-FFF2-40B4-BE49-F238E27FC236}">
                <a16:creationId xmlns:a16="http://schemas.microsoft.com/office/drawing/2014/main" id="{692A5775-89A9-4876-8985-7C4197D7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714" y="2182374"/>
            <a:ext cx="1555244" cy="8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I CONTENUTI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(artt. </a:t>
            </a: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92 e 94 L.R. n. 65/2014)</a:t>
            </a:r>
            <a:endParaRPr kumimoji="0" lang="it-IT" altLang="it-IT" sz="11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80983D1A-887F-402D-8808-E27E21B4C345}"/>
              </a:ext>
            </a:extLst>
          </p:cNvPr>
          <p:cNvSpPr/>
          <p:nvPr/>
        </p:nvSpPr>
        <p:spPr>
          <a:xfrm>
            <a:off x="5801035" y="1959598"/>
            <a:ext cx="306958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perimetro del Territorio Urbanizzato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Patrimonio Territoriale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9B9F95BD-4770-45DE-8AA8-DB2ECEEBB670}"/>
              </a:ext>
            </a:extLst>
          </p:cNvPr>
          <p:cNvSpPr/>
          <p:nvPr/>
        </p:nvSpPr>
        <p:spPr>
          <a:xfrm>
            <a:off x="5801035" y="2753057"/>
            <a:ext cx="33429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obiettivi per lo sviluppo sostenibile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contenuti dell’art. 94 LR n. 65/2014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U.T.O.E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dimensionamento complessivo del piano</a:t>
            </a:r>
          </a:p>
        </p:txBody>
      </p:sp>
      <p:sp>
        <p:nvSpPr>
          <p:cNvPr id="24" name="Parentesi graffa aperta 23">
            <a:extLst>
              <a:ext uri="{FF2B5EF4-FFF2-40B4-BE49-F238E27FC236}">
                <a16:creationId xmlns:a16="http://schemas.microsoft.com/office/drawing/2014/main" id="{C75A5FA1-61CF-48E5-BE59-C3D0AD56283B}"/>
              </a:ext>
            </a:extLst>
          </p:cNvPr>
          <p:cNvSpPr/>
          <p:nvPr/>
        </p:nvSpPr>
        <p:spPr>
          <a:xfrm>
            <a:off x="2258310" y="1217235"/>
            <a:ext cx="460178" cy="2462184"/>
          </a:xfrm>
          <a:prstGeom prst="leftBrac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B219A7D-8151-4C24-A872-202120488BFC}"/>
              </a:ext>
            </a:extLst>
          </p:cNvPr>
          <p:cNvGrpSpPr/>
          <p:nvPr/>
        </p:nvGrpSpPr>
        <p:grpSpPr>
          <a:xfrm>
            <a:off x="7335828" y="4240350"/>
            <a:ext cx="1194954" cy="1738351"/>
            <a:chOff x="7052424" y="4423666"/>
            <a:chExt cx="1194954" cy="1738351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81565273-3906-41C6-8F12-60AD216F34C4}"/>
                </a:ext>
              </a:extLst>
            </p:cNvPr>
            <p:cNvSpPr/>
            <p:nvPr/>
          </p:nvSpPr>
          <p:spPr>
            <a:xfrm>
              <a:off x="7052424" y="4423666"/>
              <a:ext cx="1194954" cy="1738351"/>
            </a:xfrm>
            <a:prstGeom prst="ellipse">
              <a:avLst/>
            </a:prstGeom>
            <a:solidFill>
              <a:srgbClr val="FFC000">
                <a:alpha val="45000"/>
              </a:srgbClr>
            </a:solidFill>
            <a:ln w="25400">
              <a:solidFill>
                <a:srgbClr val="0066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2" name="Rettangolo 81">
              <a:extLst>
                <a:ext uri="{FF2B5EF4-FFF2-40B4-BE49-F238E27FC236}">
                  <a16:creationId xmlns:a16="http://schemas.microsoft.com/office/drawing/2014/main" id="{006C5FEA-26E1-49A5-A536-2866598981A3}"/>
                </a:ext>
              </a:extLst>
            </p:cNvPr>
            <p:cNvSpPr/>
            <p:nvPr/>
          </p:nvSpPr>
          <p:spPr>
            <a:xfrm>
              <a:off x="7111668" y="5034200"/>
              <a:ext cx="9993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6666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Disciplina di Piano</a:t>
              </a:r>
              <a:endParaRPr lang="it-IT" sz="12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3" name="Text Box 6">
            <a:extLst>
              <a:ext uri="{FF2B5EF4-FFF2-40B4-BE49-F238E27FC236}">
                <a16:creationId xmlns:a16="http://schemas.microsoft.com/office/drawing/2014/main" id="{B02DFC63-FABC-4CA7-994C-0319A9BB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987" y="3869976"/>
            <a:ext cx="1938482" cy="11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GLI ATTI ED I DOCUMENTI RELATIVI AL PROCESSO DI VAS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(L.R. n. 10/2010, D. </a:t>
            </a:r>
            <a:r>
              <a:rPr lang="it-IT" altLang="it-IT" sz="11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L.vo</a:t>
            </a: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 n. 152/06)</a:t>
            </a:r>
            <a:endParaRPr kumimoji="0" lang="it-IT" altLang="it-IT" sz="11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Text Box 6">
            <a:extLst>
              <a:ext uri="{FF2B5EF4-FFF2-40B4-BE49-F238E27FC236}">
                <a16:creationId xmlns:a16="http://schemas.microsoft.com/office/drawing/2014/main" id="{80212FA8-E28E-4331-BA43-746730C0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00" y="4942664"/>
            <a:ext cx="2230502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Indagini di Pericolosità idrogeologica e sismica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(art. 104 L.R. n. 65/2014). 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517F906A-8112-4BF4-8CDD-89EF991829F6}"/>
              </a:ext>
            </a:extLst>
          </p:cNvPr>
          <p:cNvSpPr/>
          <p:nvPr/>
        </p:nvSpPr>
        <p:spPr>
          <a:xfrm>
            <a:off x="5801034" y="1334625"/>
            <a:ext cx="30695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supporto della parte statutaria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supporto della parte strategica</a:t>
            </a:r>
            <a:endParaRPr lang="it-IT" sz="13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547D628-5904-441F-B686-1ACDE4D7C073}"/>
              </a:ext>
            </a:extLst>
          </p:cNvPr>
          <p:cNvGrpSpPr/>
          <p:nvPr/>
        </p:nvGrpSpPr>
        <p:grpSpPr>
          <a:xfrm>
            <a:off x="2592351" y="1295870"/>
            <a:ext cx="3054994" cy="2235137"/>
            <a:chOff x="2966007" y="1181798"/>
            <a:chExt cx="3054994" cy="2235137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3033180" y="1303254"/>
              <a:ext cx="2987821" cy="572587"/>
              <a:chOff x="2830261" y="1510850"/>
              <a:chExt cx="2987821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7" y="1510850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0261" y="16645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Il Quadro Conoscitivo di riferimento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1856E9F-8E49-48AF-881C-9ACB590FF708}"/>
                </a:ext>
              </a:extLst>
            </p:cNvPr>
            <p:cNvGrpSpPr/>
            <p:nvPr/>
          </p:nvGrpSpPr>
          <p:grpSpPr>
            <a:xfrm>
              <a:off x="3134125" y="2066398"/>
              <a:ext cx="2886875" cy="572587"/>
              <a:chOff x="2931206" y="2444235"/>
              <a:chExt cx="2886875" cy="572587"/>
            </a:xfrm>
          </p:grpSpPr>
          <p:sp>
            <p:nvSpPr>
              <p:cNvPr id="64" name="Freccia a pentagono 63">
                <a:extLst>
                  <a:ext uri="{FF2B5EF4-FFF2-40B4-BE49-F238E27FC236}">
                    <a16:creationId xmlns:a16="http://schemas.microsoft.com/office/drawing/2014/main" id="{9A5574E2-1003-4AA0-BE6C-E7C955C5981C}"/>
                  </a:ext>
                </a:extLst>
              </p:cNvPr>
              <p:cNvSpPr/>
              <p:nvPr/>
            </p:nvSpPr>
            <p:spPr>
              <a:xfrm>
                <a:off x="2931206" y="2444235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1" name="Text Box 6">
                <a:extLst>
                  <a:ext uri="{FF2B5EF4-FFF2-40B4-BE49-F238E27FC236}">
                    <a16:creationId xmlns:a16="http://schemas.microsoft.com/office/drawing/2014/main" id="{6F466B5F-90C4-4F63-80C0-57925A9937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180" y="2595942"/>
                <a:ext cx="2083572" cy="2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Lo Statuto del territorio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F00706BE-CC43-4F91-BFDD-766EE02AAF0E}"/>
                </a:ext>
              </a:extLst>
            </p:cNvPr>
            <p:cNvGrpSpPr/>
            <p:nvPr/>
          </p:nvGrpSpPr>
          <p:grpSpPr>
            <a:xfrm>
              <a:off x="3134125" y="2844348"/>
              <a:ext cx="2886875" cy="572587"/>
              <a:chOff x="2931206" y="3462336"/>
              <a:chExt cx="2886875" cy="572587"/>
            </a:xfrm>
          </p:grpSpPr>
          <p:sp>
            <p:nvSpPr>
              <p:cNvPr id="65" name="Freccia a pentagono 64">
                <a:extLst>
                  <a:ext uri="{FF2B5EF4-FFF2-40B4-BE49-F238E27FC236}">
                    <a16:creationId xmlns:a16="http://schemas.microsoft.com/office/drawing/2014/main" id="{E4F3DABB-3330-45A3-96A9-F598E73F0BC9}"/>
                  </a:ext>
                </a:extLst>
              </p:cNvPr>
              <p:cNvSpPr/>
              <p:nvPr/>
            </p:nvSpPr>
            <p:spPr>
              <a:xfrm>
                <a:off x="2931206" y="3462336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2" name="Text Box 6">
                <a:extLst>
                  <a:ext uri="{FF2B5EF4-FFF2-40B4-BE49-F238E27FC236}">
                    <a16:creationId xmlns:a16="http://schemas.microsoft.com/office/drawing/2014/main" id="{74BE7867-1D1B-445A-91A7-FAB10BCED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180" y="3602424"/>
                <a:ext cx="2220306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La Strategia dello sviluppo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966007" y="1181798"/>
              <a:ext cx="336235" cy="336235"/>
            </a:xfrm>
            <a:prstGeom prst="rect">
              <a:avLst/>
            </a:prstGeom>
          </p:spPr>
        </p:pic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A5A07238-03BB-418E-8F27-24075E7F8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3024086" y="1967489"/>
              <a:ext cx="336235" cy="336235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495551F9-02C5-41D8-8924-0A78F7EA3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3028269" y="2734149"/>
              <a:ext cx="336235" cy="336235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DEC0DB8-7321-41B2-A8A4-0234FCF16F1A}"/>
              </a:ext>
            </a:extLst>
          </p:cNvPr>
          <p:cNvGrpSpPr/>
          <p:nvPr/>
        </p:nvGrpSpPr>
        <p:grpSpPr>
          <a:xfrm>
            <a:off x="2925362" y="3945977"/>
            <a:ext cx="3911856" cy="691854"/>
            <a:chOff x="2925362" y="3945977"/>
            <a:chExt cx="4197962" cy="691854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1627C77F-7377-4828-9368-73F9908FE3BC}"/>
                </a:ext>
              </a:extLst>
            </p:cNvPr>
            <p:cNvGrpSpPr/>
            <p:nvPr/>
          </p:nvGrpSpPr>
          <p:grpSpPr>
            <a:xfrm>
              <a:off x="3057359" y="4065244"/>
              <a:ext cx="4065965" cy="572587"/>
              <a:chOff x="2931206" y="3462336"/>
              <a:chExt cx="2886875" cy="572587"/>
            </a:xfrm>
          </p:grpSpPr>
          <p:sp>
            <p:nvSpPr>
              <p:cNvPr id="32" name="Freccia a pentagono 31">
                <a:extLst>
                  <a:ext uri="{FF2B5EF4-FFF2-40B4-BE49-F238E27FC236}">
                    <a16:creationId xmlns:a16="http://schemas.microsoft.com/office/drawing/2014/main" id="{7C8F5874-AEEC-4874-AC3B-F4C04781452E}"/>
                  </a:ext>
                </a:extLst>
              </p:cNvPr>
              <p:cNvSpPr/>
              <p:nvPr/>
            </p:nvSpPr>
            <p:spPr>
              <a:xfrm>
                <a:off x="2931206" y="3462336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3" name="Text Box 6">
                <a:extLst>
                  <a:ext uri="{FF2B5EF4-FFF2-40B4-BE49-F238E27FC236}">
                    <a16:creationId xmlns:a16="http://schemas.microsoft.com/office/drawing/2014/main" id="{4C1DAC91-93B9-4289-AF34-6681551181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180" y="3516964"/>
                <a:ext cx="2220306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Rapporto ambientale, sintesi non tecnica, Valutazione Incidenza Ecologica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6BF9E946-3016-47A1-A4ED-0BF4C1AE7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925362" y="3945977"/>
              <a:ext cx="336235" cy="336235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6F06158-7E70-4E26-A7FD-5790EEF15B20}"/>
              </a:ext>
            </a:extLst>
          </p:cNvPr>
          <p:cNvGrpSpPr/>
          <p:nvPr/>
        </p:nvGrpSpPr>
        <p:grpSpPr>
          <a:xfrm>
            <a:off x="2892537" y="4897866"/>
            <a:ext cx="3944681" cy="639370"/>
            <a:chOff x="2892537" y="5157641"/>
            <a:chExt cx="4230786" cy="639370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7E8AA646-B077-4EA8-B9F8-77116BD0DEC7}"/>
                </a:ext>
              </a:extLst>
            </p:cNvPr>
            <p:cNvGrpSpPr/>
            <p:nvPr/>
          </p:nvGrpSpPr>
          <p:grpSpPr>
            <a:xfrm>
              <a:off x="3057359" y="5224424"/>
              <a:ext cx="4065964" cy="572587"/>
              <a:chOff x="2931206" y="3462336"/>
              <a:chExt cx="2886875" cy="572587"/>
            </a:xfrm>
          </p:grpSpPr>
          <p:sp>
            <p:nvSpPr>
              <p:cNvPr id="35" name="Freccia a pentagono 34">
                <a:extLst>
                  <a:ext uri="{FF2B5EF4-FFF2-40B4-BE49-F238E27FC236}">
                    <a16:creationId xmlns:a16="http://schemas.microsoft.com/office/drawing/2014/main" id="{CD704BC0-9C74-4C4E-A0E2-C61AC8802A58}"/>
                  </a:ext>
                </a:extLst>
              </p:cNvPr>
              <p:cNvSpPr/>
              <p:nvPr/>
            </p:nvSpPr>
            <p:spPr>
              <a:xfrm>
                <a:off x="2931206" y="3462336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6" name="Text Box 6">
                <a:extLst>
                  <a:ext uri="{FF2B5EF4-FFF2-40B4-BE49-F238E27FC236}">
                    <a16:creationId xmlns:a16="http://schemas.microsoft.com/office/drawing/2014/main" id="{A412CBBC-CEB4-4796-ACAF-2982092D5F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180" y="3516964"/>
                <a:ext cx="2220306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400" b="1" i="0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Documentazione prevista del Regolamento regionale 53R/2011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1DEFF6DF-02F9-4551-8A60-3F72AC9D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892537" y="5157641"/>
              <a:ext cx="336235" cy="336235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2B944DC-E8AD-4FBA-B997-B60DF93E3B89}"/>
              </a:ext>
            </a:extLst>
          </p:cNvPr>
          <p:cNvGrpSpPr/>
          <p:nvPr/>
        </p:nvGrpSpPr>
        <p:grpSpPr>
          <a:xfrm>
            <a:off x="2897414" y="5832124"/>
            <a:ext cx="3944681" cy="639370"/>
            <a:chOff x="2892537" y="5157641"/>
            <a:chExt cx="4230786" cy="639370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26987107-C097-403E-ACB6-68F4A2B50501}"/>
                </a:ext>
              </a:extLst>
            </p:cNvPr>
            <p:cNvGrpSpPr/>
            <p:nvPr/>
          </p:nvGrpSpPr>
          <p:grpSpPr>
            <a:xfrm>
              <a:off x="3057359" y="5224424"/>
              <a:ext cx="4065964" cy="572587"/>
              <a:chOff x="2931206" y="3462336"/>
              <a:chExt cx="2886875" cy="572587"/>
            </a:xfrm>
          </p:grpSpPr>
          <p:sp>
            <p:nvSpPr>
              <p:cNvPr id="47" name="Freccia a pentagono 46">
                <a:extLst>
                  <a:ext uri="{FF2B5EF4-FFF2-40B4-BE49-F238E27FC236}">
                    <a16:creationId xmlns:a16="http://schemas.microsoft.com/office/drawing/2014/main" id="{3FBC5A85-B8E3-4415-9136-0FFA60767BB0}"/>
                  </a:ext>
                </a:extLst>
              </p:cNvPr>
              <p:cNvSpPr/>
              <p:nvPr/>
            </p:nvSpPr>
            <p:spPr>
              <a:xfrm>
                <a:off x="2931206" y="3462336"/>
                <a:ext cx="2886875" cy="572587"/>
              </a:xfrm>
              <a:prstGeom prst="homePlate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8" name="Text Box 6">
                <a:extLst>
                  <a:ext uri="{FF2B5EF4-FFF2-40B4-BE49-F238E27FC236}">
                    <a16:creationId xmlns:a16="http://schemas.microsoft.com/office/drawing/2014/main" id="{28EF60BE-935B-4F19-9E6D-EA6FF7F693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180" y="3516964"/>
                <a:ext cx="2220306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400" b="1" i="0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Rapporto del Garante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10954C0A-FAC0-48D7-B5E9-8F70FD6D9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892537" y="5157641"/>
              <a:ext cx="336235" cy="336235"/>
            </a:xfrm>
            <a:prstGeom prst="rect">
              <a:avLst/>
            </a:prstGeom>
          </p:spPr>
        </p:pic>
      </p:grpSp>
      <p:sp>
        <p:nvSpPr>
          <p:cNvPr id="49" name="Text Box 6">
            <a:extLst>
              <a:ext uri="{FF2B5EF4-FFF2-40B4-BE49-F238E27FC236}">
                <a16:creationId xmlns:a16="http://schemas.microsoft.com/office/drawing/2014/main" id="{BCB30E25-1146-4875-80A1-300FDD5DE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90" y="5845983"/>
            <a:ext cx="2106721" cy="70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b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ATTIVITA’ DI INFORMAZIONE E PARTECIPAZIONE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it-IT" altLang="it-IT" sz="11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tit</a:t>
            </a:r>
            <a:r>
              <a:rPr lang="it-IT" alt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. II capo V, L.R. n. 65/2014). 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Parentesi graffa chiusa 26">
            <a:extLst>
              <a:ext uri="{FF2B5EF4-FFF2-40B4-BE49-F238E27FC236}">
                <a16:creationId xmlns:a16="http://schemas.microsoft.com/office/drawing/2014/main" id="{7916C54C-7AB9-4983-A040-23B586162601}"/>
              </a:ext>
            </a:extLst>
          </p:cNvPr>
          <p:cNvSpPr/>
          <p:nvPr/>
        </p:nvSpPr>
        <p:spPr>
          <a:xfrm>
            <a:off x="6909955" y="3884328"/>
            <a:ext cx="348754" cy="1886087"/>
          </a:xfrm>
          <a:prstGeom prst="rightBrac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9" name="Parentesi graffa chiusa 58">
            <a:extLst>
              <a:ext uri="{FF2B5EF4-FFF2-40B4-BE49-F238E27FC236}">
                <a16:creationId xmlns:a16="http://schemas.microsoft.com/office/drawing/2014/main" id="{BEED86FE-EB4B-4506-B346-EE82179D4519}"/>
              </a:ext>
            </a:extLst>
          </p:cNvPr>
          <p:cNvSpPr/>
          <p:nvPr/>
        </p:nvSpPr>
        <p:spPr>
          <a:xfrm rot="5400000">
            <a:off x="7722424" y="2833496"/>
            <a:ext cx="348754" cy="1886087"/>
          </a:xfrm>
          <a:prstGeom prst="rightBrac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150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3610285" y="1430638"/>
            <a:ext cx="2732147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Il QUADRO CONOSCITIVO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007C2D-55AF-413B-AA66-60CBEFCB28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3551741" y="1227447"/>
            <a:ext cx="336235" cy="33623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1188009" y="2268340"/>
            <a:ext cx="273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cartografico (28 tavole)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6A7B0A3-5E97-47F0-B6C4-6845A9FCC3E9}"/>
              </a:ext>
            </a:extLst>
          </p:cNvPr>
          <p:cNvSpPr txBox="1"/>
          <p:nvPr/>
        </p:nvSpPr>
        <p:spPr>
          <a:xfrm>
            <a:off x="6088766" y="2308823"/>
            <a:ext cx="203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documentale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431A5DA-09F0-45A8-8EEB-2483907C97FB}"/>
              </a:ext>
            </a:extLst>
          </p:cNvPr>
          <p:cNvSpPr txBox="1"/>
          <p:nvPr/>
        </p:nvSpPr>
        <p:spPr>
          <a:xfrm>
            <a:off x="5380465" y="2558513"/>
            <a:ext cx="36983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6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elaborati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di approfondimento rispetto a tematiche specifiche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3EAD0EB-1D86-4B46-9C36-C5DA3B0F620C}"/>
              </a:ext>
            </a:extLst>
          </p:cNvPr>
          <p:cNvGrpSpPr/>
          <p:nvPr/>
        </p:nvGrpSpPr>
        <p:grpSpPr>
          <a:xfrm>
            <a:off x="772101" y="2609047"/>
            <a:ext cx="6464037" cy="4210365"/>
            <a:chOff x="3823182" y="1342240"/>
            <a:chExt cx="6464037" cy="4210365"/>
          </a:xfrm>
        </p:grpSpPr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1231137E-8319-49C8-8280-EB9BC04915CA}"/>
                </a:ext>
              </a:extLst>
            </p:cNvPr>
            <p:cNvSpPr txBox="1"/>
            <p:nvPr/>
          </p:nvSpPr>
          <p:spPr>
            <a:xfrm>
              <a:off x="3823182" y="1342240"/>
              <a:ext cx="5285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16 </a:t>
              </a:r>
              <a:r>
                <a:rPr lang="it-IT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tavole</a:t>
              </a:r>
              <a:r>
                <a:rPr lang="it-IT" sz="12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 a supporto della parte statutaria, scale 1:35.000 – 1: 10.000</a:t>
              </a:r>
              <a:endParaRPr lang="it-IT" sz="1200" dirty="0">
                <a:solidFill>
                  <a:srgbClr val="0066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B51F1DAD-84C2-45C6-8EEB-FF9B66F01E5B}"/>
                </a:ext>
              </a:extLst>
            </p:cNvPr>
            <p:cNvSpPr txBox="1"/>
            <p:nvPr/>
          </p:nvSpPr>
          <p:spPr>
            <a:xfrm>
              <a:off x="3823182" y="4056583"/>
              <a:ext cx="64640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12 </a:t>
              </a:r>
              <a:r>
                <a:rPr lang="it-IT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tavole</a:t>
              </a:r>
              <a:r>
                <a:rPr lang="it-IT" sz="1200" b="1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it-IT" sz="12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a supporto della parte strategica, scale 1:35.000 – 1: 10.000</a:t>
              </a:r>
              <a:endParaRPr lang="it-IT" sz="1200" dirty="0">
                <a:solidFill>
                  <a:srgbClr val="0066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20F3C5D-04BC-4F38-B378-2170D0274528}"/>
                </a:ext>
              </a:extLst>
            </p:cNvPr>
            <p:cNvSpPr/>
            <p:nvPr/>
          </p:nvSpPr>
          <p:spPr>
            <a:xfrm>
              <a:off x="3828373" y="1650439"/>
              <a:ext cx="5148461" cy="244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b="1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Prima invariante - i caratteri idro-geo-morfologici dei bacini idrografici e dei sistemi morfogenetici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 QC 	Sistemi morfogenetici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b="1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Seconda Invariante - i caratteri ecosistemici dei paesaggi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2a QC	Le Aree di riconosciuto valore naturalistico e ambientale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2b QC 	Le risorse costitutive della rete ecologica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b="1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Terza Invariante- il carattere policentrico e reticolare dei sistemi insediativi, urbani e infrastrutturali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3 QC	Evoluzione del sistema insediativo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4 QC	I morfotipi delle urbanizzazioni contemporanee (scala 1:35.000) 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4 QC a</a:t>
              </a: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/b/c/d	I morfotipi delle urbanizzazioni contemporanee (scala 1:10.000)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5 QC 	Il patrimonio storico culturale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6 a QC 	Viabilità stradale e ferroviaria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6 b QC 	Le reti e i nodi infrastrutturali - reti e percorsi per la mobilità lenta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b="1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Quarta Invariante- i caratteri morfo tipologici dei sistemi agro ambientali dei paesaggi rurali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7 QC	Copertura del Suolo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8 QC	I Morfotipi Rurali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9 QC	I paesaggi rurali storici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10 QC	PRAER Giacimenti e risorse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EE8D6FC-2844-4073-9FE6-99D7F0600DB6}"/>
                </a:ext>
              </a:extLst>
            </p:cNvPr>
            <p:cNvSpPr/>
            <p:nvPr/>
          </p:nvSpPr>
          <p:spPr>
            <a:xfrm>
              <a:off x="3828373" y="4352276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11 QC	I servizi a rete: trasporto dell'energia e cablaggio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12 QC	Le specializzazioni del sistema produttivo locale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13 QC	La dotazione complessiva dei servizi e delle attrezzature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Tav.14 QC a/b	 Quadro degli interventi in atto e programmati.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15 QC	Attrattività del territorio (scala 1:35.000)</a:t>
              </a:r>
              <a:endParaRPr lang="it-IT" sz="900" dirty="0" bmk="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 bmk="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16 QC	Criticità rischi e degradi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17 QC	Le UTOE identificate dai Piani Strutturali vigenti (scala 1:35.000)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  <a:p>
              <a:pPr lvl="0" indent="4763" algn="just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00113" algn="l"/>
                </a:tabLst>
              </a:pPr>
              <a:r>
                <a:rPr lang="it-IT" sz="900" dirty="0">
                  <a:latin typeface="Arial Narrow" panose="020B0606020202030204" pitchFamily="34" charset="0"/>
                  <a:ea typeface="Times New Roman" pitchFamily="18" charset="0"/>
                  <a:cs typeface="Times New Roman" pitchFamily="18" charset="0"/>
                </a:rPr>
                <a:t>Tav 18 QC a/b	Perimetrazione del centro abitato di Pisa al 1956 e al 1965 (scala 1:10.000)</a:t>
              </a:r>
              <a:endParaRPr lang="it-IT" sz="900" dirty="0"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E794F7-9440-4E8C-9211-D977456E65CE}"/>
              </a:ext>
            </a:extLst>
          </p:cNvPr>
          <p:cNvSpPr/>
          <p:nvPr/>
        </p:nvSpPr>
        <p:spPr>
          <a:xfrm>
            <a:off x="5380465" y="3280447"/>
            <a:ext cx="33478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1 QC	Studi e analisi a supporto del Piano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2 QC	Il Sistema radiocentrico della Città di Pisa Il Sistema l	</a:t>
            </a: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ineare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della città di Cascina: analisi, interpretazione e 	valutazione dei caratteri costitutivi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3 QC	Ricognizione dei morfotipi delle urbanizzazioni 	contemporanee – Pisa-Cascina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4 QC	Studio del territorio rurale della pianura pisana e dei 	rilievi contermini sotto il profilo agronomico, 	paesaggistico e programmatico-pianificatorio.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5 QC	Ricognizione del patrimonio edilizi esistente con 	funzione produttiva, commerciale, artigianale: analisi 	della “non attività”, aree e lotti liberi.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6 QC	Studio trasportistico a supporto del progetto di 	collegamento tranviario da viale Gramsci all’Ospedale 	di Cisanello.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114FDF-0755-4B63-A511-C6A3F1EFF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908" r="7840" b="19609"/>
          <a:stretch/>
        </p:blipFill>
        <p:spPr>
          <a:xfrm>
            <a:off x="1911927" y="1287116"/>
            <a:ext cx="1119242" cy="1022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76E1CF0-1594-423A-BDE8-7E591E6C9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662" r="13738" b="13904"/>
          <a:stretch/>
        </p:blipFill>
        <p:spPr>
          <a:xfrm>
            <a:off x="6599106" y="1304512"/>
            <a:ext cx="1014166" cy="979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479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3610285" y="1430638"/>
            <a:ext cx="2732147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LO STATUTO DEL TERRITORIO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007C2D-55AF-413B-AA66-60CBEFCB28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3551741" y="1227447"/>
            <a:ext cx="336235" cy="33623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1188009" y="2413814"/>
            <a:ext cx="273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cartografico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6A7B0A3-5E97-47F0-B6C4-6845A9FCC3E9}"/>
              </a:ext>
            </a:extLst>
          </p:cNvPr>
          <p:cNvSpPr txBox="1"/>
          <p:nvPr/>
        </p:nvSpPr>
        <p:spPr>
          <a:xfrm>
            <a:off x="6088766" y="2454297"/>
            <a:ext cx="203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documentale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431A5DA-09F0-45A8-8EEB-2483907C97FB}"/>
              </a:ext>
            </a:extLst>
          </p:cNvPr>
          <p:cNvSpPr txBox="1"/>
          <p:nvPr/>
        </p:nvSpPr>
        <p:spPr>
          <a:xfrm>
            <a:off x="5380465" y="2807897"/>
            <a:ext cx="3698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elaborati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di supporto agli elaborati grafici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31137E-8319-49C8-8280-EB9BC04915CA}"/>
              </a:ext>
            </a:extLst>
          </p:cNvPr>
          <p:cNvSpPr txBox="1"/>
          <p:nvPr/>
        </p:nvSpPr>
        <p:spPr>
          <a:xfrm>
            <a:off x="772101" y="2858431"/>
            <a:ext cx="299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19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tavole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 scale 1:35.000 – 1: 10.000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E794F7-9440-4E8C-9211-D977456E65CE}"/>
              </a:ext>
            </a:extLst>
          </p:cNvPr>
          <p:cNvSpPr/>
          <p:nvPr/>
        </p:nvSpPr>
        <p:spPr>
          <a:xfrm>
            <a:off x="5005002" y="3301111"/>
            <a:ext cx="39718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1 STA	Ricognizione dei Beni Culturali di cui alla parte II del D.Lgs 42/2004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it-IT" sz="900" dirty="0"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 err="1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Elab</a:t>
            </a: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. 2 STA	Relazione di conformazione al PIT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114FDF-0755-4B63-A511-C6A3F1EFF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908" r="7840" b="19609"/>
          <a:stretch/>
        </p:blipFill>
        <p:spPr>
          <a:xfrm>
            <a:off x="1911927" y="1287116"/>
            <a:ext cx="1119242" cy="1022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76E1CF0-1594-423A-BDE8-7E591E6C9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662" r="13738" b="13904"/>
          <a:stretch/>
        </p:blipFill>
        <p:spPr>
          <a:xfrm>
            <a:off x="6599106" y="1304512"/>
            <a:ext cx="1014166" cy="979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61B35BB-94F9-4AFB-BDBA-966AFAF662AA}"/>
              </a:ext>
            </a:extLst>
          </p:cNvPr>
          <p:cNvSpPr/>
          <p:nvPr/>
        </p:nvSpPr>
        <p:spPr>
          <a:xfrm>
            <a:off x="766422" y="3190911"/>
            <a:ext cx="39718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1 STA	Il patrimonio territoriale 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2 STA	I valori e le qualità percettive 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3 STA	Individuazione dei Beni Culturali di cui alla Parte II del D.Lgs 	n.42/2004, e sito UNESCO (scala 1:35,000)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3 STA a/b/c/d 	Individuazione dei Beni Culturali di cui alla Parte II del D.Lgs 	n.42/2004, e sito UNESCO (scala 1:10.000)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4 STA 	Individuazione degli immobili e delle aree di notevole interesse 	pubblico (scala 1:35.000)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5 STA	Riconoscimenti di cui alle direttive della sez. 4 delle schede di vincolo 	(scala 1:35,000)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5 STA a/b	Riconoscimenti di cui alle direttive della sez. 4 delle schede di vincolo 	(scala 1:10.000)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6 STA	Aree tutelate per legge (scala 1:35.000)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7 STA	Perimetro del territorio urbanizzato 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7 STA a/b/c/d 	Perimetro del territorio urbanizzato (scala 1:10.000) 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8 STA	Articolazione del territorio rurale 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9 STA	Aree non idonee alla installazione di impianti fotovoltaici a terra 	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9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10 STA	Confronto tra le perimetrazioni del territorio urbanizzato ai sensi 	dell’art. 224 e dell’art. 4 della LR n. 65/2014 (scala 1:35.000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28544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1188009" y="2413814"/>
            <a:ext cx="273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cartografico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6A7B0A3-5E97-47F0-B6C4-6845A9FCC3E9}"/>
              </a:ext>
            </a:extLst>
          </p:cNvPr>
          <p:cNvSpPr txBox="1"/>
          <p:nvPr/>
        </p:nvSpPr>
        <p:spPr>
          <a:xfrm>
            <a:off x="6088766" y="2454297"/>
            <a:ext cx="203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documentale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431A5DA-09F0-45A8-8EEB-2483907C97FB}"/>
              </a:ext>
            </a:extLst>
          </p:cNvPr>
          <p:cNvSpPr txBox="1"/>
          <p:nvPr/>
        </p:nvSpPr>
        <p:spPr>
          <a:xfrm>
            <a:off x="5067132" y="3321126"/>
            <a:ext cx="3698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elaborati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di supporto agli elaborati grafici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31137E-8319-49C8-8280-EB9BC04915CA}"/>
              </a:ext>
            </a:extLst>
          </p:cNvPr>
          <p:cNvSpPr txBox="1"/>
          <p:nvPr/>
        </p:nvSpPr>
        <p:spPr>
          <a:xfrm>
            <a:off x="886448" y="3311658"/>
            <a:ext cx="299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13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tavole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114FDF-0755-4B63-A511-C6A3F1EFF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908" r="7840" b="19609"/>
          <a:stretch/>
        </p:blipFill>
        <p:spPr>
          <a:xfrm>
            <a:off x="1911927" y="1287116"/>
            <a:ext cx="1119242" cy="1022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76E1CF0-1594-423A-BDE8-7E591E6C9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662" r="13738" b="13904"/>
          <a:stretch/>
        </p:blipFill>
        <p:spPr>
          <a:xfrm>
            <a:off x="6599106" y="1304512"/>
            <a:ext cx="1014166" cy="979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71A6F261-88BC-44DE-A34E-C1A6173DAF86}"/>
              </a:ext>
            </a:extLst>
          </p:cNvPr>
          <p:cNvGrpSpPr/>
          <p:nvPr/>
        </p:nvGrpSpPr>
        <p:grpSpPr>
          <a:xfrm>
            <a:off x="929667" y="2902952"/>
            <a:ext cx="7921951" cy="317681"/>
            <a:chOff x="3157207" y="1412186"/>
            <a:chExt cx="3971829" cy="305941"/>
          </a:xfrm>
        </p:grpSpPr>
        <p:sp>
          <p:nvSpPr>
            <p:cNvPr id="28" name="Freccia a pentagono 27">
              <a:extLst>
                <a:ext uri="{FF2B5EF4-FFF2-40B4-BE49-F238E27FC236}">
                  <a16:creationId xmlns:a16="http://schemas.microsoft.com/office/drawing/2014/main" id="{FD8A283E-4EA9-4F3D-BAA0-B3647BAFE314}"/>
                </a:ext>
              </a:extLst>
            </p:cNvPr>
            <p:cNvSpPr/>
            <p:nvPr/>
          </p:nvSpPr>
          <p:spPr>
            <a:xfrm>
              <a:off x="3157207" y="1425717"/>
              <a:ext cx="3971829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8FF3EE23-D4C0-4367-BA7F-86C5CA918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598" y="1412186"/>
              <a:ext cx="2639839" cy="2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INDAGINI GEOLOGICHE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3ABC4539-1F39-4D83-A8D5-E113DF29319D}"/>
              </a:ext>
            </a:extLst>
          </p:cNvPr>
          <p:cNvSpPr/>
          <p:nvPr/>
        </p:nvSpPr>
        <p:spPr>
          <a:xfrm>
            <a:off x="886448" y="371181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>
                <a:latin typeface="ArialNarrow"/>
              </a:rPr>
              <a:t>QG.01 Carta geologica</a:t>
            </a:r>
          </a:p>
          <a:p>
            <a:r>
              <a:rPr lang="it-IT" sz="1000" dirty="0">
                <a:latin typeface="ArialNarrow"/>
              </a:rPr>
              <a:t>QG.02 Carta geomorfologica</a:t>
            </a:r>
          </a:p>
          <a:p>
            <a:r>
              <a:rPr lang="it-IT" sz="1000" dirty="0">
                <a:latin typeface="ArialNarrow"/>
              </a:rPr>
              <a:t>QG.03 Carta litotecnica e dei dati di base</a:t>
            </a:r>
          </a:p>
          <a:p>
            <a:r>
              <a:rPr lang="it-IT" sz="1000" dirty="0">
                <a:latin typeface="ArialNarrow"/>
              </a:rPr>
              <a:t>QG.04 Carta della dinamica costiera</a:t>
            </a:r>
          </a:p>
          <a:p>
            <a:r>
              <a:rPr lang="it-IT" sz="1000" dirty="0">
                <a:latin typeface="ArialNarrow"/>
              </a:rPr>
              <a:t>QG.05 Carta idrogeologica</a:t>
            </a:r>
          </a:p>
          <a:p>
            <a:r>
              <a:rPr lang="it-IT" sz="1000" dirty="0">
                <a:latin typeface="ArialNarrow"/>
              </a:rPr>
              <a:t>QG.06 Carta della vulnerabilità e delle problematiche idrogeologiche</a:t>
            </a:r>
          </a:p>
          <a:p>
            <a:r>
              <a:rPr lang="it-IT" sz="1000" dirty="0">
                <a:latin typeface="ArialNarrow"/>
              </a:rPr>
              <a:t>QG.08 Carta delle frequenze fondamentali dei depositi</a:t>
            </a:r>
          </a:p>
          <a:p>
            <a:r>
              <a:rPr lang="it-IT" sz="1000" dirty="0">
                <a:latin typeface="ArialNarrow"/>
              </a:rPr>
              <a:t>Carta delle MOPS Comune di Cascina 9A_2014</a:t>
            </a:r>
          </a:p>
          <a:p>
            <a:r>
              <a:rPr lang="it-IT" sz="1000" dirty="0">
                <a:latin typeface="ArialNarrow"/>
              </a:rPr>
              <a:t>Carta delle MOPS Comune di Cascina 9B_2014</a:t>
            </a:r>
          </a:p>
          <a:p>
            <a:r>
              <a:rPr lang="it-IT" sz="1000" dirty="0">
                <a:latin typeface="ArialNarrow"/>
              </a:rPr>
              <a:t>Carta delle MOPS Comune di Pisa_2019</a:t>
            </a:r>
          </a:p>
          <a:p>
            <a:r>
              <a:rPr lang="it-IT" sz="1000" dirty="0">
                <a:latin typeface="ArialNarrow"/>
              </a:rPr>
              <a:t>QG.10 Carta della pericolosità geologica ai sensi del D.P.G.R. 53/R/2011</a:t>
            </a:r>
          </a:p>
          <a:p>
            <a:r>
              <a:rPr lang="it-IT" sz="1000" dirty="0">
                <a:latin typeface="ArialNarrow"/>
              </a:rPr>
              <a:t>QG.11 Carta della pericolosità sismica ai sensi del D.P.G.R. 53/R /2011</a:t>
            </a:r>
            <a:endParaRPr lang="it-IT" sz="10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8FC94A1-4A22-4E09-A6DB-D3512A584709}"/>
              </a:ext>
            </a:extLst>
          </p:cNvPr>
          <p:cNvSpPr/>
          <p:nvPr/>
        </p:nvSpPr>
        <p:spPr>
          <a:xfrm>
            <a:off x="5084479" y="3604653"/>
            <a:ext cx="3971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QG.00 Relazione illustrativa indagini geologiche</a:t>
            </a:r>
          </a:p>
          <a:p>
            <a:r>
              <a:rPr lang="it-IT" sz="1000" dirty="0">
                <a:latin typeface="ArialNarrow"/>
              </a:rPr>
              <a:t>QG.00 ALL.1 Relazione illustrativa degli studi di MS di Livello 1</a:t>
            </a:r>
            <a:endParaRPr lang="it-IT" sz="1000" dirty="0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AD04093C-7828-4222-BCD7-28368FD8958C}"/>
              </a:ext>
            </a:extLst>
          </p:cNvPr>
          <p:cNvGrpSpPr/>
          <p:nvPr/>
        </p:nvGrpSpPr>
        <p:grpSpPr>
          <a:xfrm>
            <a:off x="3610285" y="1430638"/>
            <a:ext cx="2732147" cy="572587"/>
            <a:chOff x="2830261" y="1510850"/>
            <a:chExt cx="2987821" cy="572587"/>
          </a:xfrm>
        </p:grpSpPr>
        <p:sp>
          <p:nvSpPr>
            <p:cNvPr id="33" name="Freccia a pentagono 32">
              <a:extLst>
                <a:ext uri="{FF2B5EF4-FFF2-40B4-BE49-F238E27FC236}">
                  <a16:creationId xmlns:a16="http://schemas.microsoft.com/office/drawing/2014/main" id="{25648FC4-420F-4A06-8C9B-9F785ED39E14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Text Box 6">
              <a:extLst>
                <a:ext uri="{FF2B5EF4-FFF2-40B4-BE49-F238E27FC236}">
                  <a16:creationId xmlns:a16="http://schemas.microsoft.com/office/drawing/2014/main" id="{3555C604-A422-4CAB-8FA6-4D5E113D0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59200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LE INDAGINI GEOLOGICHE E IDROLOGICHE-IDRAULICHE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007C2D-55AF-413B-AA66-60CBEFCB28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3551741" y="1227447"/>
            <a:ext cx="336235" cy="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8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540251" y="2368175"/>
            <a:ext cx="7024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</a:t>
            </a:r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IL PROCEDIMENTO DI FORMAZIONE DEL PIANO STRUTTURALE INTERCOMUNALE PISA-CASCINA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4451B3-0BCF-46D7-ABF5-CF8D0E72E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/>
          <a:stretch/>
        </p:blipFill>
        <p:spPr>
          <a:xfrm>
            <a:off x="3361428" y="3497417"/>
            <a:ext cx="3224521" cy="31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1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3610285" y="1430638"/>
            <a:ext cx="2732147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59200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LE INDAGINI GEOLOGICHE E IDROLOGICHE-IDRAULICHE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007C2D-55AF-413B-AA66-60CBEFCB28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3551741" y="1227447"/>
            <a:ext cx="336235" cy="33623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1188009" y="2413814"/>
            <a:ext cx="273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cartografico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6A7B0A3-5E97-47F0-B6C4-6845A9FCC3E9}"/>
              </a:ext>
            </a:extLst>
          </p:cNvPr>
          <p:cNvSpPr txBox="1"/>
          <p:nvPr/>
        </p:nvSpPr>
        <p:spPr>
          <a:xfrm>
            <a:off x="6088766" y="2454297"/>
            <a:ext cx="203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documentale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431A5DA-09F0-45A8-8EEB-2483907C97FB}"/>
              </a:ext>
            </a:extLst>
          </p:cNvPr>
          <p:cNvSpPr txBox="1"/>
          <p:nvPr/>
        </p:nvSpPr>
        <p:spPr>
          <a:xfrm>
            <a:off x="5067132" y="3321126"/>
            <a:ext cx="3698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7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elaborati 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di supporto agli elaborati grafici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31137E-8319-49C8-8280-EB9BC04915CA}"/>
              </a:ext>
            </a:extLst>
          </p:cNvPr>
          <p:cNvSpPr txBox="1"/>
          <p:nvPr/>
        </p:nvSpPr>
        <p:spPr>
          <a:xfrm>
            <a:off x="886448" y="3311658"/>
            <a:ext cx="299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50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tavole scala 1:25.000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114FDF-0755-4B63-A511-C6A3F1EFF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908" r="7840" b="19609"/>
          <a:stretch/>
        </p:blipFill>
        <p:spPr>
          <a:xfrm>
            <a:off x="1911927" y="1287116"/>
            <a:ext cx="1119242" cy="1022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76E1CF0-1594-423A-BDE8-7E591E6C9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662" r="13738" b="13904"/>
          <a:stretch/>
        </p:blipFill>
        <p:spPr>
          <a:xfrm>
            <a:off x="6599106" y="1304512"/>
            <a:ext cx="1014166" cy="979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71A6F261-88BC-44DE-A34E-C1A6173DAF86}"/>
              </a:ext>
            </a:extLst>
          </p:cNvPr>
          <p:cNvGrpSpPr/>
          <p:nvPr/>
        </p:nvGrpSpPr>
        <p:grpSpPr>
          <a:xfrm>
            <a:off x="929667" y="2902950"/>
            <a:ext cx="7921951" cy="317678"/>
            <a:chOff x="3157207" y="1412188"/>
            <a:chExt cx="3971829" cy="305939"/>
          </a:xfrm>
        </p:grpSpPr>
        <p:sp>
          <p:nvSpPr>
            <p:cNvPr id="28" name="Freccia a pentagono 27">
              <a:extLst>
                <a:ext uri="{FF2B5EF4-FFF2-40B4-BE49-F238E27FC236}">
                  <a16:creationId xmlns:a16="http://schemas.microsoft.com/office/drawing/2014/main" id="{FD8A283E-4EA9-4F3D-BAA0-B3647BAFE314}"/>
                </a:ext>
              </a:extLst>
            </p:cNvPr>
            <p:cNvSpPr/>
            <p:nvPr/>
          </p:nvSpPr>
          <p:spPr>
            <a:xfrm>
              <a:off x="3157207" y="1425717"/>
              <a:ext cx="3971829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8FF3EE23-D4C0-4367-BA7F-86C5CA918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598" y="1412188"/>
              <a:ext cx="2639839" cy="29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INDAGINI IDROLOGICHE-IDRAULICHE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48FC94A1-4A22-4E09-A6DB-D3512A584709}"/>
              </a:ext>
            </a:extLst>
          </p:cNvPr>
          <p:cNvSpPr/>
          <p:nvPr/>
        </p:nvSpPr>
        <p:spPr>
          <a:xfrm>
            <a:off x="4969183" y="3637373"/>
            <a:ext cx="39718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Relazione Tecnica Illustrativa</a:t>
            </a:r>
          </a:p>
          <a:p>
            <a:r>
              <a:rPr lang="it-IT" sz="1000" dirty="0">
                <a:latin typeface="ArialNarrow"/>
              </a:rPr>
              <a:t>ALLEGATO 1: Modello 1 Arno Scolmatore - Relazione di Sintesi</a:t>
            </a:r>
          </a:p>
          <a:p>
            <a:r>
              <a:rPr lang="it-IT" sz="1000" dirty="0">
                <a:latin typeface="ArialNarrow"/>
              </a:rPr>
              <a:t>ALLEGATO 2: Modello 2 Pisa Sud - Relazione di Sintesi</a:t>
            </a:r>
          </a:p>
          <a:p>
            <a:r>
              <a:rPr lang="it-IT" sz="1000" dirty="0">
                <a:latin typeface="ArialNarrow"/>
              </a:rPr>
              <a:t>ALLEGATO 3: Modello 3 Fiume Morto - Relazione Tecnica e Allegati</a:t>
            </a:r>
          </a:p>
          <a:p>
            <a:r>
              <a:rPr lang="it-IT" sz="1000" dirty="0">
                <a:latin typeface="ArialNarrow"/>
              </a:rPr>
              <a:t>SOTTOALLEGATO 1: Modello 3 - Tavola dei Bacini1:50.000</a:t>
            </a:r>
          </a:p>
          <a:p>
            <a:r>
              <a:rPr lang="it-IT" sz="1000" dirty="0">
                <a:latin typeface="ArialNarrow"/>
              </a:rPr>
              <a:t>SOTTOALLEGATO 2: Modello 3 - Tavola dei Curve Number1:50.000</a:t>
            </a:r>
          </a:p>
          <a:p>
            <a:r>
              <a:rPr lang="it-IT" sz="1000" dirty="0">
                <a:latin typeface="ArialNarrow"/>
              </a:rPr>
              <a:t>ALLEGATO 4: Modello 4 Cascina Nord - Relazione Tecnica e Allegati</a:t>
            </a:r>
            <a:endParaRPr lang="it-IT" sz="1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C5F528-AF16-47E7-9762-FBD1913136F1}"/>
              </a:ext>
            </a:extLst>
          </p:cNvPr>
          <p:cNvSpPr/>
          <p:nvPr/>
        </p:nvSpPr>
        <p:spPr>
          <a:xfrm>
            <a:off x="886448" y="3606460"/>
            <a:ext cx="388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Modello 1 Arno Scolmatore - Tavola 1 - Battenti Idrometrici massimi TR 30 anni - Quadro 1, 1:10.000</a:t>
            </a:r>
          </a:p>
          <a:p>
            <a:r>
              <a:rPr lang="it-IT" sz="1000" dirty="0">
                <a:latin typeface="ArialNarrow"/>
              </a:rPr>
              <a:t>Modello 1 Arno Scolmatore - Tavola 1 - Battenti Idrometrici massimi TR 30 anni - Quadro 2, 1:10.000 </a:t>
            </a:r>
            <a:r>
              <a:rPr lang="it-IT" sz="1000" b="1" dirty="0">
                <a:latin typeface="ArialNarrow"/>
              </a:rPr>
              <a:t>[…]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77827A5-711F-4B9A-BD1A-236E700721D8}"/>
              </a:ext>
            </a:extLst>
          </p:cNvPr>
          <p:cNvSpPr/>
          <p:nvPr/>
        </p:nvSpPr>
        <p:spPr>
          <a:xfrm>
            <a:off x="881310" y="4319393"/>
            <a:ext cx="3677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Modello 2 Pisa Sud - Tavola 1 - Battenti Idrometrici massimi TR 30 anni - Quadro 1,1:10.000</a:t>
            </a:r>
          </a:p>
          <a:p>
            <a:r>
              <a:rPr lang="it-IT" sz="1000" dirty="0">
                <a:latin typeface="ArialNarrow"/>
              </a:rPr>
              <a:t>Modello 2 Pisa Sud - Tavola 1 - Battenti Idrometrici massimi TR 30 anni - Quadro 2,1:10.000 </a:t>
            </a:r>
            <a:r>
              <a:rPr lang="it-IT" sz="1000" b="1" dirty="0">
                <a:latin typeface="ArialNarrow"/>
              </a:rPr>
              <a:t>[…]</a:t>
            </a:r>
            <a:endParaRPr lang="it-IT" sz="1000" dirty="0">
              <a:latin typeface="ArialNarrow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B80E6DB-344D-4B04-B40C-C28BB7383743}"/>
              </a:ext>
            </a:extLst>
          </p:cNvPr>
          <p:cNvSpPr/>
          <p:nvPr/>
        </p:nvSpPr>
        <p:spPr>
          <a:xfrm>
            <a:off x="881310" y="5073419"/>
            <a:ext cx="3444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Modello 3 Fiume Morto - Tavola 1 - Planimetria Modello Idraulico - Quadro 1,1:10.000</a:t>
            </a:r>
          </a:p>
          <a:p>
            <a:r>
              <a:rPr lang="it-IT" sz="1000" dirty="0">
                <a:latin typeface="ArialNarrow"/>
              </a:rPr>
              <a:t>Modello 3 Fiume Morto - Tavola 1 - Planimetria Modello Idraulico - Quadro 2,1:10.000 </a:t>
            </a:r>
            <a:r>
              <a:rPr lang="it-IT" sz="1000" b="1" dirty="0">
                <a:latin typeface="ArialNarrow"/>
              </a:rPr>
              <a:t>[…]</a:t>
            </a:r>
            <a:endParaRPr lang="it-IT" sz="10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D40FA66-4441-426D-B320-969CB97F4567}"/>
              </a:ext>
            </a:extLst>
          </p:cNvPr>
          <p:cNvSpPr/>
          <p:nvPr/>
        </p:nvSpPr>
        <p:spPr>
          <a:xfrm>
            <a:off x="881310" y="5865047"/>
            <a:ext cx="3345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latin typeface="ArialNarrow"/>
              </a:rPr>
              <a:t>Planimetria della Pericolosità Idraulica ai sensi del DPGR 53R/2011 - Quadro 1,1:10.000</a:t>
            </a:r>
          </a:p>
          <a:p>
            <a:r>
              <a:rPr lang="it-IT" sz="1000" dirty="0">
                <a:latin typeface="ArialNarrow"/>
              </a:rPr>
              <a:t>Planimetria della Pericolosità Idraulica ai sensi del DPGR 53R/2011 - Quadro 2,1:10.000 </a:t>
            </a:r>
            <a:r>
              <a:rPr lang="it-IT" sz="1000" b="1" dirty="0">
                <a:latin typeface="ArialNarrow"/>
              </a:rPr>
              <a:t>[…]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790050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720C615-3A27-47CF-A3D7-99E3E3CBF31F}"/>
              </a:ext>
            </a:extLst>
          </p:cNvPr>
          <p:cNvGrpSpPr/>
          <p:nvPr/>
        </p:nvGrpSpPr>
        <p:grpSpPr>
          <a:xfrm>
            <a:off x="2532782" y="1479606"/>
            <a:ext cx="2732147" cy="572587"/>
            <a:chOff x="2830261" y="1510850"/>
            <a:chExt cx="2987821" cy="572587"/>
          </a:xfrm>
        </p:grpSpPr>
        <p:sp>
          <p:nvSpPr>
            <p:cNvPr id="3" name="Freccia a pentagono 2">
              <a:extLst>
                <a:ext uri="{FF2B5EF4-FFF2-40B4-BE49-F238E27FC236}">
                  <a16:creationId xmlns:a16="http://schemas.microsoft.com/office/drawing/2014/main" id="{4A88CF0A-28F4-41DD-9EBB-F54463B7A27E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9468B991-F1E1-4D7E-8AB2-E6D3AE0C8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LA STRATEGIA DELLO SVILUPPO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007C2D-55AF-413B-AA66-60CBEFCB28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2474238" y="1276415"/>
            <a:ext cx="336235" cy="33623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5638172" y="1274710"/>
            <a:ext cx="2732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cartografico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31137E-8319-49C8-8280-EB9BC04915CA}"/>
              </a:ext>
            </a:extLst>
          </p:cNvPr>
          <p:cNvSpPr txBox="1"/>
          <p:nvPr/>
        </p:nvSpPr>
        <p:spPr>
          <a:xfrm>
            <a:off x="5551543" y="1552117"/>
            <a:ext cx="299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 </a:t>
            </a:r>
            <a:r>
              <a:rPr 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tavole</a:t>
            </a:r>
            <a:r>
              <a:rPr lang="it-IT" sz="1200" b="1" dirty="0">
                <a:solidFill>
                  <a:srgbClr val="006666"/>
                </a:solidFill>
                <a:latin typeface="Arial Narrow" panose="020B0606020202030204" pitchFamily="34" charset="0"/>
              </a:rPr>
              <a:t> scale 1:35.000</a:t>
            </a:r>
            <a:endParaRPr lang="it-IT" sz="1200" dirty="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114FDF-0755-4B63-A511-C6A3F1EFF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908" r="7840" b="19609"/>
          <a:stretch/>
        </p:blipFill>
        <p:spPr>
          <a:xfrm>
            <a:off x="1132605" y="1287116"/>
            <a:ext cx="1119242" cy="1022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61B35BB-94F9-4AFB-BDBA-966AFAF662AA}"/>
              </a:ext>
            </a:extLst>
          </p:cNvPr>
          <p:cNvSpPr/>
          <p:nvPr/>
        </p:nvSpPr>
        <p:spPr>
          <a:xfrm>
            <a:off x="5545864" y="1884597"/>
            <a:ext cx="33057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1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1 STR	Individuazione delle UTOE (scala 1:35.000)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1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Tav 2 STR	La Strategia dello sviluppo: progetti 	strategici e scenari futuri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endParaRPr lang="it-IT" sz="900" dirty="0"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1FA83F21-E8EA-4D64-8830-514C382F3E9C}"/>
              </a:ext>
            </a:extLst>
          </p:cNvPr>
          <p:cNvGrpSpPr/>
          <p:nvPr/>
        </p:nvGrpSpPr>
        <p:grpSpPr>
          <a:xfrm>
            <a:off x="2532782" y="3183156"/>
            <a:ext cx="2732147" cy="572587"/>
            <a:chOff x="2830261" y="1510850"/>
            <a:chExt cx="2987821" cy="572587"/>
          </a:xfrm>
        </p:grpSpPr>
        <p:sp>
          <p:nvSpPr>
            <p:cNvPr id="30" name="Freccia a pentagono 29">
              <a:extLst>
                <a:ext uri="{FF2B5EF4-FFF2-40B4-BE49-F238E27FC236}">
                  <a16:creationId xmlns:a16="http://schemas.microsoft.com/office/drawing/2014/main" id="{795A3B12-FB54-4E5C-ABE1-BA72F8A65585}"/>
                </a:ext>
              </a:extLst>
            </p:cNvPr>
            <p:cNvSpPr/>
            <p:nvPr/>
          </p:nvSpPr>
          <p:spPr>
            <a:xfrm>
              <a:off x="2931207" y="1510850"/>
              <a:ext cx="2886875" cy="57258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Text Box 6">
              <a:extLst>
                <a:ext uri="{FF2B5EF4-FFF2-40B4-BE49-F238E27FC236}">
                  <a16:creationId xmlns:a16="http://schemas.microsoft.com/office/drawing/2014/main" id="{55448FF8-05D8-486B-B669-55A83F131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261" y="1664578"/>
              <a:ext cx="2886875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LA VALUTAZIONE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17F749BF-3444-4499-8306-43F9DFF5C3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685">
            <a:off x="2474238" y="2979965"/>
            <a:ext cx="336235" cy="336235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2FC2B51-8DE7-48C1-9DDA-19F51C11BF00}"/>
              </a:ext>
            </a:extLst>
          </p:cNvPr>
          <p:cNvSpPr txBox="1"/>
          <p:nvPr/>
        </p:nvSpPr>
        <p:spPr>
          <a:xfrm>
            <a:off x="5943216" y="2840305"/>
            <a:ext cx="203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Apparato documentale</a:t>
            </a:r>
            <a:endParaRPr lang="it-IT" sz="11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38FD7BD5-66FE-44E2-BA93-E21CC54D58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662" r="13738" b="13904"/>
          <a:stretch/>
        </p:blipFill>
        <p:spPr>
          <a:xfrm>
            <a:off x="1132605" y="2939172"/>
            <a:ext cx="1014166" cy="979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ED202BC1-9D0B-4118-A990-0AAD6C2D47A6}"/>
              </a:ext>
            </a:extLst>
          </p:cNvPr>
          <p:cNvSpPr/>
          <p:nvPr/>
        </p:nvSpPr>
        <p:spPr>
          <a:xfrm>
            <a:off x="5558632" y="3215533"/>
            <a:ext cx="39718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1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Rapporto Ambientale con relativi allegati.</a:t>
            </a:r>
          </a:p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1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Sintesi non tecnica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100" dirty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Valutazione di Incidenza Ecologica (V.I.N.C.A) –screening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A182A8CA-D50F-40C7-9900-36C8028D1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238" y="3956294"/>
            <a:ext cx="1998547" cy="28297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6E0A1207-7B95-4B49-B043-1C490F9F7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373" y="3948714"/>
            <a:ext cx="1904391" cy="2835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1" name="Rettangolo 50">
            <a:extLst>
              <a:ext uri="{FF2B5EF4-FFF2-40B4-BE49-F238E27FC236}">
                <a16:creationId xmlns:a16="http://schemas.microsoft.com/office/drawing/2014/main" id="{C6F9C43E-1549-4CF6-AB89-F070DC908B85}"/>
              </a:ext>
            </a:extLst>
          </p:cNvPr>
          <p:cNvSpPr/>
          <p:nvPr/>
        </p:nvSpPr>
        <p:spPr>
          <a:xfrm rot="19465023">
            <a:off x="2262238" y="5481635"/>
            <a:ext cx="1904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Rapporto Ambientale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BF298C92-C28F-4DB6-8E09-9002E7607117}"/>
              </a:ext>
            </a:extLst>
          </p:cNvPr>
          <p:cNvSpPr/>
          <p:nvPr/>
        </p:nvSpPr>
        <p:spPr>
          <a:xfrm rot="19465023">
            <a:off x="4309372" y="5492788"/>
            <a:ext cx="1904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Sintesi non tecnica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2B2B3A8C-64F6-4A10-90B2-1ADB2156A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109" y="3945139"/>
            <a:ext cx="1904391" cy="28284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9" name="Rettangolo 48">
            <a:extLst>
              <a:ext uri="{FF2B5EF4-FFF2-40B4-BE49-F238E27FC236}">
                <a16:creationId xmlns:a16="http://schemas.microsoft.com/office/drawing/2014/main" id="{D28EBDBA-B735-474C-8863-7D3FD94621E5}"/>
              </a:ext>
            </a:extLst>
          </p:cNvPr>
          <p:cNvSpPr/>
          <p:nvPr/>
        </p:nvSpPr>
        <p:spPr>
          <a:xfrm rot="19217384">
            <a:off x="6368619" y="5478345"/>
            <a:ext cx="1888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763" algn="ju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(V.I.N.C.A) screening</a:t>
            </a:r>
          </a:p>
        </p:txBody>
      </p:sp>
    </p:spTree>
    <p:extLst>
      <p:ext uri="{BB962C8B-B14F-4D97-AF65-F5344CB8AC3E}">
        <p14:creationId xmlns:p14="http://schemas.microsoft.com/office/powerpoint/2010/main" val="1851886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4B16F3-469D-40B1-91D9-A55EC9C3E217}"/>
              </a:ext>
            </a:extLst>
          </p:cNvPr>
          <p:cNvGrpSpPr/>
          <p:nvPr/>
        </p:nvGrpSpPr>
        <p:grpSpPr>
          <a:xfrm>
            <a:off x="425564" y="3429000"/>
            <a:ext cx="2639839" cy="775778"/>
            <a:chOff x="2011911" y="1276415"/>
            <a:chExt cx="2639839" cy="77577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2011911" y="1479606"/>
              <a:ext cx="2639839" cy="572587"/>
              <a:chOff x="2260647" y="1510850"/>
              <a:chExt cx="2886875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7" y="1510850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LA DISCIPLINA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 PIANO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754522" y="4274614"/>
            <a:ext cx="1863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(5 titoli, 105 articoli) 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B1A7FFF-5656-4955-8886-D62352F76FF2}"/>
              </a:ext>
            </a:extLst>
          </p:cNvPr>
          <p:cNvGrpSpPr/>
          <p:nvPr/>
        </p:nvGrpSpPr>
        <p:grpSpPr>
          <a:xfrm>
            <a:off x="2786168" y="1290114"/>
            <a:ext cx="4119474" cy="300250"/>
            <a:chOff x="3009562" y="1425717"/>
            <a:chExt cx="4119474" cy="300250"/>
          </a:xfrm>
        </p:grpSpPr>
        <p:sp>
          <p:nvSpPr>
            <p:cNvPr id="45" name="Freccia a pentagono 44">
              <a:extLst>
                <a:ext uri="{FF2B5EF4-FFF2-40B4-BE49-F238E27FC236}">
                  <a16:creationId xmlns:a16="http://schemas.microsoft.com/office/drawing/2014/main" id="{0306186F-DE2D-4872-BD3D-08BD51D2E109}"/>
                </a:ext>
              </a:extLst>
            </p:cNvPr>
            <p:cNvSpPr/>
            <p:nvPr/>
          </p:nvSpPr>
          <p:spPr>
            <a:xfrm>
              <a:off x="3157207" y="1425717"/>
              <a:ext cx="3971829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6" name="Text Box 6">
              <a:extLst>
                <a:ext uri="{FF2B5EF4-FFF2-40B4-BE49-F238E27FC236}">
                  <a16:creationId xmlns:a16="http://schemas.microsoft.com/office/drawing/2014/main" id="{262B94C7-1EC3-4515-88DF-E0EDFF435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562" y="1433557"/>
              <a:ext cx="2639839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Titolo I. Disposizioni generali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5D618-B764-47D0-94C9-FA4A59243663}"/>
              </a:ext>
            </a:extLst>
          </p:cNvPr>
          <p:cNvGrpSpPr/>
          <p:nvPr/>
        </p:nvGrpSpPr>
        <p:grpSpPr>
          <a:xfrm>
            <a:off x="2842423" y="3378781"/>
            <a:ext cx="4119476" cy="300250"/>
            <a:chOff x="3009562" y="1879695"/>
            <a:chExt cx="4119476" cy="300250"/>
          </a:xfrm>
        </p:grpSpPr>
        <p:sp>
          <p:nvSpPr>
            <p:cNvPr id="47" name="Freccia a pentagono 46">
              <a:extLst>
                <a:ext uri="{FF2B5EF4-FFF2-40B4-BE49-F238E27FC236}">
                  <a16:creationId xmlns:a16="http://schemas.microsoft.com/office/drawing/2014/main" id="{319B9C4D-3ED3-4824-B695-0BCCCA3F77A6}"/>
                </a:ext>
              </a:extLst>
            </p:cNvPr>
            <p:cNvSpPr/>
            <p:nvPr/>
          </p:nvSpPr>
          <p:spPr>
            <a:xfrm>
              <a:off x="3157208" y="1879695"/>
              <a:ext cx="3971830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8" name="Text Box 6">
              <a:extLst>
                <a:ext uri="{FF2B5EF4-FFF2-40B4-BE49-F238E27FC236}">
                  <a16:creationId xmlns:a16="http://schemas.microsoft.com/office/drawing/2014/main" id="{AA1F7EEA-A311-4306-A5BA-4984803E8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562" y="1887535"/>
              <a:ext cx="2639839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Titolo II. Statuto del Territorio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39F0E265-85FC-4B74-89BB-635EB4440481}"/>
              </a:ext>
            </a:extLst>
          </p:cNvPr>
          <p:cNvSpPr/>
          <p:nvPr/>
        </p:nvSpPr>
        <p:spPr>
          <a:xfrm>
            <a:off x="2933813" y="179689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FINALITÀ, CONTENUTI ED EFFICACIA DEL PIANO STRUTTURALE INTERCOMUNALE (artt. 1-5)</a:t>
            </a:r>
            <a:endParaRPr lang="it-IT" sz="10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194E21D-670D-4677-80BF-BCFE7B5A7E8D}"/>
              </a:ext>
            </a:extLst>
          </p:cNvPr>
          <p:cNvSpPr/>
          <p:nvPr/>
        </p:nvSpPr>
        <p:spPr>
          <a:xfrm>
            <a:off x="2933813" y="2249335"/>
            <a:ext cx="39116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CONFORMITÀ E COERENZA DEL PIANO STRUTTURALE INTERCOMUNALE CON STRUMENTI REGIONALI E PROVINCIALI (artt. 6-7)</a:t>
            </a:r>
            <a:endParaRPr lang="it-IT" sz="10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DE05626-B5F9-49CA-A673-1CEB1FBDE6F3}"/>
              </a:ext>
            </a:extLst>
          </p:cNvPr>
          <p:cNvSpPr/>
          <p:nvPr/>
        </p:nvSpPr>
        <p:spPr>
          <a:xfrm>
            <a:off x="2933813" y="289265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I PROCESSI A SUPPORTO DEL PIANO (artt. 8-9) </a:t>
            </a:r>
            <a:endParaRPr lang="it-IT" sz="100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35AE7B-F516-4222-A2E6-321A9DB0D369}"/>
              </a:ext>
            </a:extLst>
          </p:cNvPr>
          <p:cNvSpPr/>
          <p:nvPr/>
        </p:nvSpPr>
        <p:spPr>
          <a:xfrm>
            <a:off x="2990069" y="379244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PATRIMONIO TERRITORIALE E PAESAGGISTICO (artt.10-11)</a:t>
            </a:r>
            <a:endParaRPr lang="it-IT" sz="10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EF1C402-4630-4C27-8522-C185A74436FF}"/>
              </a:ext>
            </a:extLst>
          </p:cNvPr>
          <p:cNvSpPr/>
          <p:nvPr/>
        </p:nvSpPr>
        <p:spPr>
          <a:xfrm>
            <a:off x="2970784" y="407693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STRUTTURA IDRO-GEOMORFOLOGICA (artt.12-21)  </a:t>
            </a:r>
            <a:endParaRPr lang="it-IT" sz="10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437866D-CFFB-4558-8ABC-6768057872C3}"/>
              </a:ext>
            </a:extLst>
          </p:cNvPr>
          <p:cNvSpPr/>
          <p:nvPr/>
        </p:nvSpPr>
        <p:spPr>
          <a:xfrm>
            <a:off x="2990069" y="43945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STRUTTURA ECO SISTEMICA (artt.22-26) </a:t>
            </a:r>
            <a:endParaRPr lang="it-IT" sz="10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D0E0A1D-CC0C-47DC-967A-CF871D51C0FF}"/>
              </a:ext>
            </a:extLst>
          </p:cNvPr>
          <p:cNvSpPr/>
          <p:nvPr/>
        </p:nvSpPr>
        <p:spPr>
          <a:xfrm>
            <a:off x="2990068" y="4698632"/>
            <a:ext cx="39614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IV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STRUTTURA INSEDIATIVA (artt.27-39) </a:t>
            </a:r>
            <a:endParaRPr lang="it-IT" sz="10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46BA117-0B13-47BC-A6FC-BDD308F35608}"/>
              </a:ext>
            </a:extLst>
          </p:cNvPr>
          <p:cNvSpPr/>
          <p:nvPr/>
        </p:nvSpPr>
        <p:spPr>
          <a:xfrm>
            <a:off x="2990069" y="503961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V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STRUTTURA AGRO-FORESTALE (artt.40-51) </a:t>
            </a:r>
            <a:endParaRPr lang="it-IT" sz="1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A758BF3-0CD2-4247-8092-0C4929B3D7FF}"/>
              </a:ext>
            </a:extLst>
          </p:cNvPr>
          <p:cNvSpPr/>
          <p:nvPr/>
        </p:nvSpPr>
        <p:spPr>
          <a:xfrm>
            <a:off x="2990068" y="5464245"/>
            <a:ext cx="3855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VI 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STRUTTURA PERCETTIVA: REGOLE DI TUTELA, GESTIONE E RIPRODUZIONE (art.52)</a:t>
            </a:r>
            <a:endParaRPr lang="it-IT" sz="10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EB3884F-C2B9-4D19-8BC2-1BD1028E9089}"/>
              </a:ext>
            </a:extLst>
          </p:cNvPr>
          <p:cNvSpPr/>
          <p:nvPr/>
        </p:nvSpPr>
        <p:spPr>
          <a:xfrm>
            <a:off x="2990068" y="60043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VII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BENI CULTURALI, ULTERIORI CONTESTI E BENI PAESAGGISTICI (artt.53-56) </a:t>
            </a:r>
            <a:endParaRPr lang="it-IT" sz="1000" dirty="0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00DEC264-B991-4A3B-A97E-0EA76FD6B944}"/>
              </a:ext>
            </a:extLst>
          </p:cNvPr>
          <p:cNvSpPr/>
          <p:nvPr/>
        </p:nvSpPr>
        <p:spPr>
          <a:xfrm>
            <a:off x="7198023" y="4051940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Disposizioni derivanti dagli studi geologici ed idraulici</a:t>
            </a:r>
            <a:endParaRPr lang="it-IT" sz="1000" dirty="0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380E3A0B-5AB1-4D1B-892F-D5B8F0E26337}"/>
              </a:ext>
            </a:extLst>
          </p:cNvPr>
          <p:cNvSpPr/>
          <p:nvPr/>
        </p:nvSpPr>
        <p:spPr>
          <a:xfrm>
            <a:off x="7206382" y="4627780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Disposizioni in merito al TU e qualità degli insediamenti</a:t>
            </a:r>
            <a:endParaRPr lang="it-IT" sz="1000" dirty="0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4BD0BB21-0796-4B0F-ADE1-53A210FC53CB}"/>
              </a:ext>
            </a:extLst>
          </p:cNvPr>
          <p:cNvSpPr/>
          <p:nvPr/>
        </p:nvSpPr>
        <p:spPr>
          <a:xfrm>
            <a:off x="7206382" y="5082345"/>
            <a:ext cx="1945977" cy="246221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Disciplina Territorio Rurale</a:t>
            </a:r>
            <a:endParaRPr lang="it-IT" sz="1000" dirty="0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5B78A8C9-C7BB-405D-B75C-13FCBBD1B766}"/>
              </a:ext>
            </a:extLst>
          </p:cNvPr>
          <p:cNvSpPr/>
          <p:nvPr/>
        </p:nvSpPr>
        <p:spPr>
          <a:xfrm>
            <a:off x="7206382" y="1753241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Raccordo con Avvio del Procedimento</a:t>
            </a:r>
            <a:endParaRPr lang="it-IT" sz="1000" dirty="0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7CB94BF3-A579-4408-9F45-10917531DC8B}"/>
              </a:ext>
            </a:extLst>
          </p:cNvPr>
          <p:cNvSpPr/>
          <p:nvPr/>
        </p:nvSpPr>
        <p:spPr>
          <a:xfrm>
            <a:off x="7206382" y="2278212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Relazioni tra strumenti: PIT/PPR, PTC, Piano Parco</a:t>
            </a:r>
            <a:endParaRPr lang="it-IT" sz="1000" dirty="0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94B6CFB3-63BB-4673-B033-E835B3EEFE9D}"/>
              </a:ext>
            </a:extLst>
          </p:cNvPr>
          <p:cNvSpPr/>
          <p:nvPr/>
        </p:nvSpPr>
        <p:spPr>
          <a:xfrm>
            <a:off x="7206382" y="2803183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Riferimento attività informazione partecipazione</a:t>
            </a:r>
            <a:endParaRPr lang="it-IT" sz="1000" dirty="0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016AF57E-EDF0-479B-8E75-3DAE26A840DF}"/>
              </a:ext>
            </a:extLst>
          </p:cNvPr>
          <p:cNvSpPr/>
          <p:nvPr/>
        </p:nvSpPr>
        <p:spPr>
          <a:xfrm>
            <a:off x="7215203" y="5587356"/>
            <a:ext cx="1945977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Disposizioni finalizzate alla conformazione del PSI al PIT/PPR</a:t>
            </a:r>
            <a:endParaRPr lang="it-IT" sz="1000" dirty="0"/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0E62C53-CA75-4AB2-BCCD-2C057DE2693F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6488113" y="1953296"/>
            <a:ext cx="7182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4A1813AA-AC6C-44B5-B71A-21BA854D57D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845471" y="2526334"/>
            <a:ext cx="352552" cy="67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BCC08D7D-A4E0-4E08-B58F-16B323F377CE}"/>
              </a:ext>
            </a:extLst>
          </p:cNvPr>
          <p:cNvCxnSpPr>
            <a:cxnSpLocks/>
          </p:cNvCxnSpPr>
          <p:nvPr/>
        </p:nvCxnSpPr>
        <p:spPr>
          <a:xfrm>
            <a:off x="6479754" y="3015765"/>
            <a:ext cx="7182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ACF1E37D-DBA7-4B98-9927-BDDF241BAC7F}"/>
              </a:ext>
            </a:extLst>
          </p:cNvPr>
          <p:cNvCxnSpPr>
            <a:cxnSpLocks/>
          </p:cNvCxnSpPr>
          <p:nvPr/>
        </p:nvCxnSpPr>
        <p:spPr>
          <a:xfrm>
            <a:off x="6213764" y="4826740"/>
            <a:ext cx="9551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E5EF2DD0-C410-40CB-83A0-F879BD9C61E8}"/>
              </a:ext>
            </a:extLst>
          </p:cNvPr>
          <p:cNvCxnSpPr>
            <a:cxnSpLocks/>
          </p:cNvCxnSpPr>
          <p:nvPr/>
        </p:nvCxnSpPr>
        <p:spPr>
          <a:xfrm>
            <a:off x="6479754" y="5195064"/>
            <a:ext cx="72662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4A2BEE1E-D7D9-46AF-B551-A529E7907145}"/>
              </a:ext>
            </a:extLst>
          </p:cNvPr>
          <p:cNvCxnSpPr>
            <a:cxnSpLocks/>
          </p:cNvCxnSpPr>
          <p:nvPr/>
        </p:nvCxnSpPr>
        <p:spPr>
          <a:xfrm>
            <a:off x="6875412" y="4231213"/>
            <a:ext cx="29267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arentesi graffa chiusa 39">
            <a:extLst>
              <a:ext uri="{FF2B5EF4-FFF2-40B4-BE49-F238E27FC236}">
                <a16:creationId xmlns:a16="http://schemas.microsoft.com/office/drawing/2014/main" id="{3F0705C0-29CB-485F-AA5F-0BA15E4ECDF6}"/>
              </a:ext>
            </a:extLst>
          </p:cNvPr>
          <p:cNvSpPr/>
          <p:nvPr/>
        </p:nvSpPr>
        <p:spPr>
          <a:xfrm>
            <a:off x="6821412" y="5346716"/>
            <a:ext cx="260190" cy="110108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5189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LA DISCIPLINA STATUTARIA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8320A-0829-4C8D-96DE-762C3E484598}"/>
              </a:ext>
            </a:extLst>
          </p:cNvPr>
          <p:cNvGrpSpPr/>
          <p:nvPr/>
        </p:nvGrpSpPr>
        <p:grpSpPr>
          <a:xfrm>
            <a:off x="940128" y="2984619"/>
            <a:ext cx="2553593" cy="1269632"/>
            <a:chOff x="887891" y="3429000"/>
            <a:chExt cx="2553593" cy="126963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973882" y="3632191"/>
              <a:ext cx="2467602" cy="1066441"/>
              <a:chOff x="2931206" y="1510850"/>
              <a:chExt cx="3017728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6" y="1510850"/>
                <a:ext cx="2465673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2059" y="1584258"/>
                <a:ext cx="2886875" cy="38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LA DISCIPLINA 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DEL PATRIMONIO TERRITORIALE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887891" y="3429000"/>
              <a:ext cx="336235" cy="336235"/>
            </a:xfrm>
            <a:prstGeom prst="rect">
              <a:avLst/>
            </a:prstGeom>
          </p:spPr>
        </p:pic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4538B186-B7B2-476A-860F-A789F7CD5052}"/>
              </a:ext>
            </a:extLst>
          </p:cNvPr>
          <p:cNvSpPr/>
          <p:nvPr/>
        </p:nvSpPr>
        <p:spPr>
          <a:xfrm>
            <a:off x="6383749" y="6429045"/>
            <a:ext cx="2706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 delle associazioni complesse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4BC42F8-9058-4DC0-ACA7-DED0CCBAD147}"/>
              </a:ext>
            </a:extLst>
          </p:cNvPr>
          <p:cNvGrpSpPr/>
          <p:nvPr/>
        </p:nvGrpSpPr>
        <p:grpSpPr>
          <a:xfrm>
            <a:off x="3289627" y="1194651"/>
            <a:ext cx="5842049" cy="646331"/>
            <a:chOff x="2778077" y="1115131"/>
            <a:chExt cx="5842049" cy="646331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C6CFB891-218E-4F98-BF24-2D7231D10073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OBIETTIVO GENERALE</a:t>
              </a:r>
            </a:p>
          </p:txBody>
        </p: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AAC1ECC7-B0F4-4DB8-984D-52FC4BC2D4BC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BF8F4CF7-9EB1-42D6-BD08-BB11045BD857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1CFD755A-6789-40C8-8EEC-6B46F4D82B55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C08DFD2C-F56A-4BD6-8ED9-A8B94FB5AD39}"/>
              </a:ext>
            </a:extLst>
          </p:cNvPr>
          <p:cNvGrpSpPr/>
          <p:nvPr/>
        </p:nvGrpSpPr>
        <p:grpSpPr>
          <a:xfrm>
            <a:off x="3289627" y="1983693"/>
            <a:ext cx="5842049" cy="646331"/>
            <a:chOff x="2778077" y="1115131"/>
            <a:chExt cx="5842049" cy="646331"/>
          </a:xfrm>
        </p:grpSpPr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B03C88F4-432D-49B2-B821-9462AA02E2BC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INDIRIZZI PER I PIANI OPERATIVI</a:t>
              </a:r>
            </a:p>
          </p:txBody>
        </p:sp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2089E660-4304-463E-BD86-CD2166E09B31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B3360602-F904-4F02-B71D-198432612C19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2A6F3F3F-41C5-4189-B8E1-DE80F2545EA7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527B53AC-3FE0-48F8-8881-71E5A110A0DF}"/>
              </a:ext>
            </a:extLst>
          </p:cNvPr>
          <p:cNvGrpSpPr/>
          <p:nvPr/>
        </p:nvGrpSpPr>
        <p:grpSpPr>
          <a:xfrm>
            <a:off x="3263504" y="4138569"/>
            <a:ext cx="5842049" cy="646331"/>
            <a:chOff x="2778077" y="1115131"/>
            <a:chExt cx="5842049" cy="646331"/>
          </a:xfrm>
        </p:grpSpPr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F04A5394-15D6-445C-A972-C9AF549D2A6A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PRESCRIZIONI</a:t>
              </a:r>
            </a:p>
          </p:txBody>
        </p:sp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F85930A9-FCA5-4226-B03D-017A7BE62C9F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76" name="Ovale 75">
                <a:extLst>
                  <a:ext uri="{FF2B5EF4-FFF2-40B4-BE49-F238E27FC236}">
                    <a16:creationId xmlns:a16="http://schemas.microsoft.com/office/drawing/2014/main" id="{E097E403-3AC8-408B-BFEB-15B51743D564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F23F0517-512C-4431-8927-DEF2BF7D011F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C57D9D0A-9C58-44F8-9B3C-D94A8D98DA77}"/>
              </a:ext>
            </a:extLst>
          </p:cNvPr>
          <p:cNvGrpSpPr/>
          <p:nvPr/>
        </p:nvGrpSpPr>
        <p:grpSpPr>
          <a:xfrm>
            <a:off x="3263504" y="5511274"/>
            <a:ext cx="5842049" cy="646331"/>
            <a:chOff x="2778077" y="1115131"/>
            <a:chExt cx="5842049" cy="646331"/>
          </a:xfrm>
        </p:grpSpPr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27F326E3-13D1-4642-AF87-3D2D90415A76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DISPOSIZIONI GENERALI IN MERITO AI MORFOTIPI</a:t>
              </a:r>
            </a:p>
          </p:txBody>
        </p:sp>
        <p:grpSp>
          <p:nvGrpSpPr>
            <p:cNvPr id="80" name="Gruppo 79">
              <a:extLst>
                <a:ext uri="{FF2B5EF4-FFF2-40B4-BE49-F238E27FC236}">
                  <a16:creationId xmlns:a16="http://schemas.microsoft.com/office/drawing/2014/main" id="{37240186-7003-45DE-8E54-6E596D9DE363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81" name="Ovale 80">
                <a:extLst>
                  <a:ext uri="{FF2B5EF4-FFF2-40B4-BE49-F238E27FC236}">
                    <a16:creationId xmlns:a16="http://schemas.microsoft.com/office/drawing/2014/main" id="{B789D58B-04AA-49F6-A9E8-674566ABA5D5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59FA28C8-0BF3-4429-AAB6-8B804F3770FB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53538A73-5DB1-4051-BC1D-E52F5D625FF5}"/>
              </a:ext>
            </a:extLst>
          </p:cNvPr>
          <p:cNvGrpSpPr/>
          <p:nvPr/>
        </p:nvGrpSpPr>
        <p:grpSpPr>
          <a:xfrm>
            <a:off x="3263504" y="3081081"/>
            <a:ext cx="5842049" cy="646331"/>
            <a:chOff x="2778077" y="1115131"/>
            <a:chExt cx="5842049" cy="646331"/>
          </a:xfrm>
        </p:grpSpPr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73F7BD71-7DD5-4B01-95ED-0E07E58FE1B4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PRESCRIZIONI D’USO</a:t>
              </a:r>
            </a:p>
          </p:txBody>
        </p: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40E6B8B0-E929-477D-9ACA-BC1521E824E7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86" name="Ovale 85">
                <a:extLst>
                  <a:ext uri="{FF2B5EF4-FFF2-40B4-BE49-F238E27FC236}">
                    <a16:creationId xmlns:a16="http://schemas.microsoft.com/office/drawing/2014/main" id="{6BF9C501-74D5-4014-81B0-83EA621847C3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FB257933-E9F1-4BD7-86AC-B1AB2F116B98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EA2C0AD8-6328-409B-8217-FF0E9E82BBED}"/>
              </a:ext>
            </a:extLst>
          </p:cNvPr>
          <p:cNvSpPr txBox="1"/>
          <p:nvPr/>
        </p:nvSpPr>
        <p:spPr>
          <a:xfrm>
            <a:off x="3363105" y="1699544"/>
            <a:ext cx="6092292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Definisce l’obiettivo cui devono concorrere tutte le azioni di pianificazione 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FBBBF57-A979-435C-9C92-C0040E07AF17}"/>
              </a:ext>
            </a:extLst>
          </p:cNvPr>
          <p:cNvSpPr txBox="1"/>
          <p:nvPr/>
        </p:nvSpPr>
        <p:spPr>
          <a:xfrm>
            <a:off x="3363105" y="2546685"/>
            <a:ext cx="6092292" cy="62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Costituiscono orientamento per la definizione della disciplina dei Piani Operativi in coerenza con l’obiettivo generale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D78CE898-CE34-4D08-98FE-D9B094D771AF}"/>
              </a:ext>
            </a:extLst>
          </p:cNvPr>
          <p:cNvSpPr txBox="1"/>
          <p:nvPr/>
        </p:nvSpPr>
        <p:spPr>
          <a:xfrm>
            <a:off x="3363105" y="3594416"/>
            <a:ext cx="6092292" cy="62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Rappresentano il raccordo con le prescrizioni del Piano paesaggistica nel caso di beni inclusi all’interno delle aree di notevole interesse pubblico (art. 136 del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D.Lgs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42/2004)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F345A5D-5B82-4308-AD60-9DD2664B655B}"/>
              </a:ext>
            </a:extLst>
          </p:cNvPr>
          <p:cNvSpPr txBox="1"/>
          <p:nvPr/>
        </p:nvSpPr>
        <p:spPr>
          <a:xfrm>
            <a:off x="3389228" y="4623851"/>
            <a:ext cx="6092292" cy="90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Sono ulteriori prescrizioni che il Piano Strutturale Intercomunale definisce  per tutelare </a:t>
            </a:r>
          </a:p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beni riconosciuti come patrimonio territoriale non inclusi all’interno delle aree di </a:t>
            </a:r>
          </a:p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notevole interesse pubblico (art. 136 del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D.Lgs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42/2004)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A69F4ACA-BFA3-479A-91F8-295848811D98}"/>
              </a:ext>
            </a:extLst>
          </p:cNvPr>
          <p:cNvSpPr txBox="1"/>
          <p:nvPr/>
        </p:nvSpPr>
        <p:spPr>
          <a:xfrm>
            <a:off x="3318965" y="6051737"/>
            <a:ext cx="6092292" cy="62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E’ il complesso degli obiettivi e delle azioni cui i Piani Operativi devono tener conto ai fini della corretta gestione dei morfotipi, in conformità al PIT/PPR.</a:t>
            </a:r>
          </a:p>
        </p:txBody>
      </p:sp>
    </p:spTree>
    <p:extLst>
      <p:ext uri="{BB962C8B-B14F-4D97-AF65-F5344CB8AC3E}">
        <p14:creationId xmlns:p14="http://schemas.microsoft.com/office/powerpoint/2010/main" val="696455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24BA1878-44FD-4F00-B662-CA2B56F3D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190103"/>
            <a:ext cx="7829729" cy="55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7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28D3D5-9FB1-4917-A984-B7FC0027D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23093"/>
            <a:ext cx="7871645" cy="55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0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4FD691-CBF9-4971-80DF-45F0AE3F9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36265"/>
            <a:ext cx="7871645" cy="55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55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8B1E88B-C9A1-415D-99AD-09CC68A96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70151"/>
            <a:ext cx="7840473" cy="55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4590AB-EC1D-4315-B5A9-C3512AF1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36149"/>
            <a:ext cx="7850864" cy="55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4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4B16F3-469D-40B1-91D9-A55EC9C3E217}"/>
              </a:ext>
            </a:extLst>
          </p:cNvPr>
          <p:cNvGrpSpPr/>
          <p:nvPr/>
        </p:nvGrpSpPr>
        <p:grpSpPr>
          <a:xfrm>
            <a:off x="425564" y="3429000"/>
            <a:ext cx="2639839" cy="775778"/>
            <a:chOff x="2011911" y="1276415"/>
            <a:chExt cx="2639839" cy="77577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2011911" y="1479606"/>
              <a:ext cx="2639839" cy="572587"/>
              <a:chOff x="2260647" y="1510850"/>
              <a:chExt cx="2886875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7" y="1510850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LA DISCIPLINA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 PIANO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BF0923-DE00-4EBF-8611-185804136637}"/>
              </a:ext>
            </a:extLst>
          </p:cNvPr>
          <p:cNvSpPr txBox="1"/>
          <p:nvPr/>
        </p:nvSpPr>
        <p:spPr>
          <a:xfrm>
            <a:off x="754522" y="4274614"/>
            <a:ext cx="1863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(5 titoli, 105 articoli) 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23BFEA9-9016-45E8-BDFA-3EF5D2E08861}"/>
              </a:ext>
            </a:extLst>
          </p:cNvPr>
          <p:cNvGrpSpPr/>
          <p:nvPr/>
        </p:nvGrpSpPr>
        <p:grpSpPr>
          <a:xfrm>
            <a:off x="2990068" y="1296815"/>
            <a:ext cx="3971831" cy="300250"/>
            <a:chOff x="3157207" y="2333197"/>
            <a:chExt cx="3971831" cy="300250"/>
          </a:xfrm>
        </p:grpSpPr>
        <p:sp>
          <p:nvSpPr>
            <p:cNvPr id="50" name="Freccia a pentagono 49">
              <a:extLst>
                <a:ext uri="{FF2B5EF4-FFF2-40B4-BE49-F238E27FC236}">
                  <a16:creationId xmlns:a16="http://schemas.microsoft.com/office/drawing/2014/main" id="{E099ADBC-BF29-4E65-BB6C-0EE3A0E9AAE5}"/>
                </a:ext>
              </a:extLst>
            </p:cNvPr>
            <p:cNvSpPr/>
            <p:nvPr/>
          </p:nvSpPr>
          <p:spPr>
            <a:xfrm>
              <a:off x="3157207" y="2333197"/>
              <a:ext cx="3971831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1" name="Text Box 6">
              <a:extLst>
                <a:ext uri="{FF2B5EF4-FFF2-40B4-BE49-F238E27FC236}">
                  <a16:creationId xmlns:a16="http://schemas.microsoft.com/office/drawing/2014/main" id="{C53BA118-3E65-45E6-9889-968939368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7382" y="2341037"/>
              <a:ext cx="2639839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Titolo III. La strategia dello sviluppo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69B2A8A-FC91-44E0-B6CA-2C924460F8E3}"/>
              </a:ext>
            </a:extLst>
          </p:cNvPr>
          <p:cNvGrpSpPr/>
          <p:nvPr/>
        </p:nvGrpSpPr>
        <p:grpSpPr>
          <a:xfrm>
            <a:off x="3016646" y="4438085"/>
            <a:ext cx="3971832" cy="300250"/>
            <a:chOff x="3157208" y="2787372"/>
            <a:chExt cx="3971832" cy="300250"/>
          </a:xfrm>
        </p:grpSpPr>
        <p:sp>
          <p:nvSpPr>
            <p:cNvPr id="52" name="Freccia a pentagono 51">
              <a:extLst>
                <a:ext uri="{FF2B5EF4-FFF2-40B4-BE49-F238E27FC236}">
                  <a16:creationId xmlns:a16="http://schemas.microsoft.com/office/drawing/2014/main" id="{ADAD9D7F-4076-4FF2-B071-EF1D2CA7CE16}"/>
                </a:ext>
              </a:extLst>
            </p:cNvPr>
            <p:cNvSpPr/>
            <p:nvPr/>
          </p:nvSpPr>
          <p:spPr>
            <a:xfrm>
              <a:off x="3157208" y="2787372"/>
              <a:ext cx="3971832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3" name="Text Box 6">
              <a:extLst>
                <a:ext uri="{FF2B5EF4-FFF2-40B4-BE49-F238E27FC236}">
                  <a16:creationId xmlns:a16="http://schemas.microsoft.com/office/drawing/2014/main" id="{ABE948B0-F1EB-494F-9DEE-55D25E2E0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7382" y="2795212"/>
              <a:ext cx="373413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Titolo IV. Disposizioni derivanti dal processo di VAS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16C8C3D-414A-4665-86B4-49F095EADAB7}"/>
              </a:ext>
            </a:extLst>
          </p:cNvPr>
          <p:cNvGrpSpPr/>
          <p:nvPr/>
        </p:nvGrpSpPr>
        <p:grpSpPr>
          <a:xfrm>
            <a:off x="2996048" y="5489912"/>
            <a:ext cx="3971832" cy="300250"/>
            <a:chOff x="3167799" y="3191762"/>
            <a:chExt cx="3971832" cy="300250"/>
          </a:xfrm>
        </p:grpSpPr>
        <p:sp>
          <p:nvSpPr>
            <p:cNvPr id="54" name="Freccia a pentagono 53">
              <a:extLst>
                <a:ext uri="{FF2B5EF4-FFF2-40B4-BE49-F238E27FC236}">
                  <a16:creationId xmlns:a16="http://schemas.microsoft.com/office/drawing/2014/main" id="{0E875F66-EC1F-40E6-8903-A271B9898165}"/>
                </a:ext>
              </a:extLst>
            </p:cNvPr>
            <p:cNvSpPr/>
            <p:nvPr/>
          </p:nvSpPr>
          <p:spPr>
            <a:xfrm>
              <a:off x="3167799" y="3191762"/>
              <a:ext cx="3971832" cy="292410"/>
            </a:xfrm>
            <a:prstGeom prst="homePlat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5" name="Text Box 6">
              <a:extLst>
                <a:ext uri="{FF2B5EF4-FFF2-40B4-BE49-F238E27FC236}">
                  <a16:creationId xmlns:a16="http://schemas.microsoft.com/office/drawing/2014/main" id="{FE974A04-57ED-4530-85AE-14BB9DE3E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364" y="3199602"/>
              <a:ext cx="3734136" cy="29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Titolo V. Disposizioni integrative e finali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39F0E265-85FC-4B74-89BB-635EB4440481}"/>
              </a:ext>
            </a:extLst>
          </p:cNvPr>
          <p:cNvSpPr/>
          <p:nvPr/>
        </p:nvSpPr>
        <p:spPr>
          <a:xfrm>
            <a:off x="2933813" y="1796895"/>
            <a:ext cx="3768323" cy="25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DIMENSIONE INTERCOMUNALE (artt. 57-61)</a:t>
            </a:r>
            <a:endParaRPr lang="it-IT" sz="1000" i="1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194E21D-670D-4677-80BF-BCFE7B5A7E8D}"/>
              </a:ext>
            </a:extLst>
          </p:cNvPr>
          <p:cNvSpPr/>
          <p:nvPr/>
        </p:nvSpPr>
        <p:spPr>
          <a:xfrm>
            <a:off x="2933813" y="2384418"/>
            <a:ext cx="39116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II: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LA DIMENSIONE LOCALE (artt. 62-90)</a:t>
            </a:r>
            <a:endParaRPr lang="it-IT" sz="10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DE05626-B5F9-49CA-A673-1CEB1FBDE6F3}"/>
              </a:ext>
            </a:extLst>
          </p:cNvPr>
          <p:cNvSpPr/>
          <p:nvPr/>
        </p:nvSpPr>
        <p:spPr>
          <a:xfrm>
            <a:off x="2970784" y="2799724"/>
            <a:ext cx="3731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III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RIGENERAZIONE URBANA ED EDILIZIA SOSTENIBILE (artt. 91-93) </a:t>
            </a:r>
            <a:endParaRPr lang="it-IT" sz="1000" dirty="0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50380A2E-3D66-4450-B36E-A563EACF12EE}"/>
              </a:ext>
            </a:extLst>
          </p:cNvPr>
          <p:cNvSpPr/>
          <p:nvPr/>
        </p:nvSpPr>
        <p:spPr>
          <a:xfrm>
            <a:off x="2970784" y="3357131"/>
            <a:ext cx="4017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CAPO IV </a:t>
            </a:r>
            <a:r>
              <a:rPr lang="it-IT" sz="1000" i="1" dirty="0">
                <a:solidFill>
                  <a:srgbClr val="2E2E2E"/>
                </a:solidFill>
                <a:latin typeface="ArialNarrow,BoldItalic"/>
              </a:rPr>
              <a:t>CAPO/V FORME DI PEREQUAZIONE E COMPENSAZIONE (artt. 94-96) </a:t>
            </a:r>
            <a:endParaRPr lang="it-IT" sz="1000" dirty="0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6E70B9F5-3943-4D26-9D17-1474399BE37E}"/>
              </a:ext>
            </a:extLst>
          </p:cNvPr>
          <p:cNvSpPr/>
          <p:nvPr/>
        </p:nvSpPr>
        <p:spPr>
          <a:xfrm>
            <a:off x="7206382" y="1545421"/>
            <a:ext cx="1945977" cy="707886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La filiera strategica, i progetti strategici territoriali, criteri per la definizione delle UTOE</a:t>
            </a:r>
            <a:endParaRPr lang="it-IT" sz="1000" dirty="0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C541E787-E6F5-47FE-AE7E-24AF394F3CF5}"/>
              </a:ext>
            </a:extLst>
          </p:cNvPr>
          <p:cNvSpPr/>
          <p:nvPr/>
        </p:nvSpPr>
        <p:spPr>
          <a:xfrm>
            <a:off x="7206382" y="2332641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La disciplina delle UTOE ed i rispettivo dimensionamento</a:t>
            </a:r>
            <a:endParaRPr lang="it-IT" sz="1000" dirty="0"/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FB73AEF7-BE32-4C09-91D7-4501A7159D2A}"/>
              </a:ext>
            </a:extLst>
          </p:cNvPr>
          <p:cNvCxnSpPr>
            <a:cxnSpLocks/>
          </p:cNvCxnSpPr>
          <p:nvPr/>
        </p:nvCxnSpPr>
        <p:spPr>
          <a:xfrm>
            <a:off x="6488113" y="1922123"/>
            <a:ext cx="7182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A5874566-2919-49B9-9190-E92D64168988}"/>
              </a:ext>
            </a:extLst>
          </p:cNvPr>
          <p:cNvCxnSpPr>
            <a:cxnSpLocks/>
          </p:cNvCxnSpPr>
          <p:nvPr/>
        </p:nvCxnSpPr>
        <p:spPr>
          <a:xfrm>
            <a:off x="5974773" y="2510941"/>
            <a:ext cx="12298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63">
            <a:extLst>
              <a:ext uri="{FF2B5EF4-FFF2-40B4-BE49-F238E27FC236}">
                <a16:creationId xmlns:a16="http://schemas.microsoft.com/office/drawing/2014/main" id="{899C9907-7D4E-41F9-AD2E-04C301033065}"/>
              </a:ext>
            </a:extLst>
          </p:cNvPr>
          <p:cNvSpPr/>
          <p:nvPr/>
        </p:nvSpPr>
        <p:spPr>
          <a:xfrm>
            <a:off x="7206382" y="2825296"/>
            <a:ext cx="1945977" cy="400110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Disposizioni per i progetti di rigenerazione urbana</a:t>
            </a:r>
            <a:endParaRPr lang="it-IT" sz="1000" dirty="0"/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BB7BCAF4-7B10-4310-9110-B0BC5D115F6A}"/>
              </a:ext>
            </a:extLst>
          </p:cNvPr>
          <p:cNvCxnSpPr>
            <a:cxnSpLocks/>
          </p:cNvCxnSpPr>
          <p:nvPr/>
        </p:nvCxnSpPr>
        <p:spPr>
          <a:xfrm>
            <a:off x="5974773" y="2999779"/>
            <a:ext cx="12298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65">
            <a:extLst>
              <a:ext uri="{FF2B5EF4-FFF2-40B4-BE49-F238E27FC236}">
                <a16:creationId xmlns:a16="http://schemas.microsoft.com/office/drawing/2014/main" id="{4578530C-C180-49DB-B949-E69C694B568B}"/>
              </a:ext>
            </a:extLst>
          </p:cNvPr>
          <p:cNvSpPr/>
          <p:nvPr/>
        </p:nvSpPr>
        <p:spPr>
          <a:xfrm>
            <a:off x="7198023" y="3308427"/>
            <a:ext cx="1945977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Indicazione degli interventi soggetti a perequazione territoriale e urbanistica</a:t>
            </a:r>
            <a:endParaRPr lang="it-IT" sz="1000" dirty="0"/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7130E0FC-BB25-4823-8C3C-49FEEFE6BBAF}"/>
              </a:ext>
            </a:extLst>
          </p:cNvPr>
          <p:cNvCxnSpPr>
            <a:cxnSpLocks/>
          </p:cNvCxnSpPr>
          <p:nvPr/>
        </p:nvCxnSpPr>
        <p:spPr>
          <a:xfrm>
            <a:off x="5968191" y="3597117"/>
            <a:ext cx="12298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ttangolo 67">
            <a:extLst>
              <a:ext uri="{FF2B5EF4-FFF2-40B4-BE49-F238E27FC236}">
                <a16:creationId xmlns:a16="http://schemas.microsoft.com/office/drawing/2014/main" id="{824A9D79-38BE-4AA1-A89D-BBAFC9AEAEB5}"/>
              </a:ext>
            </a:extLst>
          </p:cNvPr>
          <p:cNvSpPr/>
          <p:nvPr/>
        </p:nvSpPr>
        <p:spPr>
          <a:xfrm>
            <a:off x="7198022" y="5366958"/>
            <a:ext cx="1945977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Indicazione degli interventi soggetti a perequazione territoriale e urbanistica</a:t>
            </a:r>
            <a:endParaRPr lang="it-IT" sz="1000" dirty="0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0C314FEE-0847-4105-9AF2-20340700E7D8}"/>
              </a:ext>
            </a:extLst>
          </p:cNvPr>
          <p:cNvSpPr/>
          <p:nvPr/>
        </p:nvSpPr>
        <p:spPr>
          <a:xfrm>
            <a:off x="7206382" y="4225592"/>
            <a:ext cx="1945977" cy="707886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Condizioni alla trasformabilità rispetto alle risorse naturali/ambientali: aria, acqua, rifiuti, energia…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02120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50A7D2-3538-4E91-82A6-4C405DFF8534}"/>
              </a:ext>
            </a:extLst>
          </p:cNvPr>
          <p:cNvSpPr txBox="1"/>
          <p:nvPr/>
        </p:nvSpPr>
        <p:spPr>
          <a:xfrm>
            <a:off x="2110532" y="1208375"/>
            <a:ext cx="1364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17 febbraio 2020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richiesta alla Regione di convocazione della conferenza di </a:t>
            </a:r>
            <a:r>
              <a:rPr lang="it-IT" sz="1100" dirty="0" err="1">
                <a:latin typeface="Arial Narrow" panose="020B0606020202030204" pitchFamily="34" charset="0"/>
              </a:rPr>
              <a:t>copianificazione</a:t>
            </a:r>
            <a:r>
              <a:rPr lang="it-IT" sz="1100" dirty="0">
                <a:latin typeface="Arial Narrow" panose="020B0606020202030204" pitchFamily="34" charset="0"/>
              </a:rPr>
              <a:t> ai sensi dell’art. 25 L.R. 65/2014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8859881-573F-437E-923A-75FEE7611381}"/>
              </a:ext>
            </a:extLst>
          </p:cNvPr>
          <p:cNvSpPr txBox="1"/>
          <p:nvPr/>
        </p:nvSpPr>
        <p:spPr>
          <a:xfrm>
            <a:off x="2719663" y="4887748"/>
            <a:ext cx="14290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3 aprile 2020 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Deposito indagini geologiche e idrauliche art. 104 LR n. 65/2014</a:t>
            </a:r>
          </a:p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10 aprile 2020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Attestazione avvenuto deposito (n. 424)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D236014-58FB-4A65-9839-4C49C68E8B32}"/>
              </a:ext>
            </a:extLst>
          </p:cNvPr>
          <p:cNvSpPr txBox="1"/>
          <p:nvPr/>
        </p:nvSpPr>
        <p:spPr>
          <a:xfrm>
            <a:off x="793733" y="1231167"/>
            <a:ext cx="127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29 agosto 2019 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avvio del Procedimento per la formazione del Piano Strutturale Intercomunale Pisa-Cascina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1F73471-23FC-43C1-985B-D31375C20E7E}"/>
              </a:ext>
            </a:extLst>
          </p:cNvPr>
          <p:cNvSpPr txBox="1"/>
          <p:nvPr/>
        </p:nvSpPr>
        <p:spPr>
          <a:xfrm>
            <a:off x="1224225" y="5195215"/>
            <a:ext cx="13462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28 gennaio 2020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Integrazione dell’avvio del Procedimento a seguito di richiesta regionale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5E044D1-AAFA-41BA-9339-C0A9DEE99D7D}"/>
              </a:ext>
            </a:extLst>
          </p:cNvPr>
          <p:cNvCxnSpPr>
            <a:cxnSpLocks/>
          </p:cNvCxnSpPr>
          <p:nvPr/>
        </p:nvCxnSpPr>
        <p:spPr>
          <a:xfrm flipV="1">
            <a:off x="940128" y="3779315"/>
            <a:ext cx="8036707" cy="3565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65C42A6-4E83-4FAB-A308-B94DCA27B90D}"/>
              </a:ext>
            </a:extLst>
          </p:cNvPr>
          <p:cNvGrpSpPr/>
          <p:nvPr/>
        </p:nvGrpSpPr>
        <p:grpSpPr>
          <a:xfrm>
            <a:off x="1049787" y="2498037"/>
            <a:ext cx="194468" cy="1432181"/>
            <a:chOff x="1049787" y="2498037"/>
            <a:chExt cx="194468" cy="1432181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C138CB8-1790-4B3F-ACD7-C89845768155}"/>
                </a:ext>
              </a:extLst>
            </p:cNvPr>
            <p:cNvSpPr/>
            <p:nvPr/>
          </p:nvSpPr>
          <p:spPr>
            <a:xfrm>
              <a:off x="1049787" y="369971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D85827F-0D60-4196-9298-7AB72EB1135D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1147021" y="2498037"/>
              <a:ext cx="1" cy="12016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FDDD4BA-1B45-4F8F-85A1-B5B7E840CAAF}"/>
              </a:ext>
            </a:extLst>
          </p:cNvPr>
          <p:cNvGrpSpPr/>
          <p:nvPr/>
        </p:nvGrpSpPr>
        <p:grpSpPr>
          <a:xfrm>
            <a:off x="1685912" y="3716381"/>
            <a:ext cx="194468" cy="1473202"/>
            <a:chOff x="1820995" y="3716381"/>
            <a:chExt cx="194468" cy="1473202"/>
          </a:xfrm>
        </p:grpSpPr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4E1B0E14-6C94-4DC7-9794-18B6373648D8}"/>
                </a:ext>
              </a:extLst>
            </p:cNvPr>
            <p:cNvSpPr/>
            <p:nvPr/>
          </p:nvSpPr>
          <p:spPr>
            <a:xfrm>
              <a:off x="1820995" y="371638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144129D8-032C-4091-B371-21118A40F2ED}"/>
                </a:ext>
              </a:extLst>
            </p:cNvPr>
            <p:cNvCxnSpPr>
              <a:cxnSpLocks/>
            </p:cNvCxnSpPr>
            <p:nvPr/>
          </p:nvCxnSpPr>
          <p:spPr>
            <a:xfrm>
              <a:off x="1917019" y="3946888"/>
              <a:ext cx="0" cy="12426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4F3E602-8DA4-4A7F-87FF-1095CC132D29}"/>
              </a:ext>
            </a:extLst>
          </p:cNvPr>
          <p:cNvGrpSpPr/>
          <p:nvPr/>
        </p:nvGrpSpPr>
        <p:grpSpPr>
          <a:xfrm>
            <a:off x="2353789" y="2462229"/>
            <a:ext cx="194468" cy="1432181"/>
            <a:chOff x="1049787" y="2498037"/>
            <a:chExt cx="194468" cy="1432181"/>
          </a:xfrm>
        </p:grpSpPr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C8194789-031D-490D-A9B0-8B5A208F95FD}"/>
                </a:ext>
              </a:extLst>
            </p:cNvPr>
            <p:cNvSpPr/>
            <p:nvPr/>
          </p:nvSpPr>
          <p:spPr>
            <a:xfrm>
              <a:off x="1049787" y="369971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CC69787A-162F-429F-BCA1-F93A5E394023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V="1">
              <a:off x="1147021" y="2498037"/>
              <a:ext cx="1" cy="12016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6912382E-F216-4370-93CD-148E0D999B43}"/>
              </a:ext>
            </a:extLst>
          </p:cNvPr>
          <p:cNvGrpSpPr/>
          <p:nvPr/>
        </p:nvGrpSpPr>
        <p:grpSpPr>
          <a:xfrm>
            <a:off x="3173989" y="3688827"/>
            <a:ext cx="194468" cy="1473202"/>
            <a:chOff x="1820995" y="3716381"/>
            <a:chExt cx="194468" cy="1473202"/>
          </a:xfrm>
        </p:grpSpPr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37485AA0-7050-4665-B2EA-A0332EEFC402}"/>
                </a:ext>
              </a:extLst>
            </p:cNvPr>
            <p:cNvSpPr/>
            <p:nvPr/>
          </p:nvSpPr>
          <p:spPr>
            <a:xfrm>
              <a:off x="1820995" y="371638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BD9A6131-6ED1-4C8A-8F2E-A7458C68B411}"/>
                </a:ext>
              </a:extLst>
            </p:cNvPr>
            <p:cNvCxnSpPr>
              <a:cxnSpLocks/>
            </p:cNvCxnSpPr>
            <p:nvPr/>
          </p:nvCxnSpPr>
          <p:spPr>
            <a:xfrm>
              <a:off x="1917019" y="3946888"/>
              <a:ext cx="0" cy="12426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81D2C17-2BA3-4CBF-A386-A83841FC773D}"/>
              </a:ext>
            </a:extLst>
          </p:cNvPr>
          <p:cNvSpPr txBox="1"/>
          <p:nvPr/>
        </p:nvSpPr>
        <p:spPr>
          <a:xfrm>
            <a:off x="4365419" y="5107361"/>
            <a:ext cx="1429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6 luglio 2020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Trasmissione nota all’Autorità Distrettuale Appennino Settentrionale ai sensi dell’art. 11 c.4 Piano Bacino del Serchio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FE25B08F-7694-4EA8-BA4B-4A3D5F28C763}"/>
              </a:ext>
            </a:extLst>
          </p:cNvPr>
          <p:cNvGrpSpPr/>
          <p:nvPr/>
        </p:nvGrpSpPr>
        <p:grpSpPr>
          <a:xfrm>
            <a:off x="4071955" y="2447448"/>
            <a:ext cx="194468" cy="1432181"/>
            <a:chOff x="1049787" y="2498037"/>
            <a:chExt cx="194468" cy="1432181"/>
          </a:xfrm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5753F9BC-F699-4B41-A075-EED4FB7E197E}"/>
                </a:ext>
              </a:extLst>
            </p:cNvPr>
            <p:cNvSpPr/>
            <p:nvPr/>
          </p:nvSpPr>
          <p:spPr>
            <a:xfrm>
              <a:off x="1049787" y="369971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CBAC0E26-A6A7-4EDC-83A5-6C8D3C3E7F7E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1147021" y="2498037"/>
              <a:ext cx="1" cy="12016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A8E7013F-68AD-4C1D-B4AA-4BB0DD3572C6}"/>
              </a:ext>
            </a:extLst>
          </p:cNvPr>
          <p:cNvGrpSpPr/>
          <p:nvPr/>
        </p:nvGrpSpPr>
        <p:grpSpPr>
          <a:xfrm>
            <a:off x="4852145" y="3685208"/>
            <a:ext cx="194468" cy="1473202"/>
            <a:chOff x="1820995" y="3716381"/>
            <a:chExt cx="194468" cy="1473202"/>
          </a:xfrm>
        </p:grpSpPr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AF573487-39BE-45DF-AAD3-3351BA4E9DF5}"/>
                </a:ext>
              </a:extLst>
            </p:cNvPr>
            <p:cNvSpPr/>
            <p:nvPr/>
          </p:nvSpPr>
          <p:spPr>
            <a:xfrm>
              <a:off x="1820995" y="371638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6780D029-621D-424F-9A5F-8641A55FFC62}"/>
                </a:ext>
              </a:extLst>
            </p:cNvPr>
            <p:cNvCxnSpPr>
              <a:cxnSpLocks/>
            </p:cNvCxnSpPr>
            <p:nvPr/>
          </p:nvCxnSpPr>
          <p:spPr>
            <a:xfrm>
              <a:off x="1917019" y="3946888"/>
              <a:ext cx="0" cy="12426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399AB7C2-833C-4B49-A219-EEA0BDEF61B1}"/>
              </a:ext>
            </a:extLst>
          </p:cNvPr>
          <p:cNvSpPr txBox="1"/>
          <p:nvPr/>
        </p:nvSpPr>
        <p:spPr>
          <a:xfrm>
            <a:off x="3589400" y="935581"/>
            <a:ext cx="153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10 aprile 2020 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svolgimento della Conferenza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di copianificazione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in modalità asincrona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Verbale pervenuto in data 17/06/2020</a:t>
            </a: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C0DA3F33-E897-4924-8703-C2CE7BBABB92}"/>
              </a:ext>
            </a:extLst>
          </p:cNvPr>
          <p:cNvGrpSpPr/>
          <p:nvPr/>
        </p:nvGrpSpPr>
        <p:grpSpPr>
          <a:xfrm>
            <a:off x="5674339" y="2443306"/>
            <a:ext cx="194468" cy="1432181"/>
            <a:chOff x="1049787" y="2498037"/>
            <a:chExt cx="194468" cy="1432181"/>
          </a:xfrm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E1A61A01-677A-4651-A623-E9F6A27EA370}"/>
                </a:ext>
              </a:extLst>
            </p:cNvPr>
            <p:cNvSpPr/>
            <p:nvPr/>
          </p:nvSpPr>
          <p:spPr>
            <a:xfrm>
              <a:off x="1049787" y="369971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19482EB5-740F-4449-9C90-5157FC487DD2}"/>
                </a:ext>
              </a:extLst>
            </p:cNvPr>
            <p:cNvCxnSpPr>
              <a:cxnSpLocks/>
              <a:stCxn id="69" idx="0"/>
            </p:cNvCxnSpPr>
            <p:nvPr/>
          </p:nvCxnSpPr>
          <p:spPr>
            <a:xfrm flipV="1">
              <a:off x="1147021" y="2498037"/>
              <a:ext cx="1" cy="12016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7AF8F8A0-FD13-4CB1-B6EC-20099E4855EB}"/>
              </a:ext>
            </a:extLst>
          </p:cNvPr>
          <p:cNvSpPr txBox="1"/>
          <p:nvPr/>
        </p:nvSpPr>
        <p:spPr>
          <a:xfrm>
            <a:off x="5172404" y="941374"/>
            <a:ext cx="14050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9 luglio 2020 </a:t>
            </a:r>
          </a:p>
          <a:p>
            <a:r>
              <a:rPr lang="it-IT" sz="1100" dirty="0">
                <a:latin typeface="Arial Narrow" panose="020B0606020202030204" pitchFamily="34" charset="0"/>
              </a:rPr>
              <a:t>Approvazione proposta di Piano con delibera Giunta Comunale di Pisa n. 115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848333AB-CA77-45B4-B272-FB58722DB969}"/>
              </a:ext>
            </a:extLst>
          </p:cNvPr>
          <p:cNvSpPr txBox="1"/>
          <p:nvPr/>
        </p:nvSpPr>
        <p:spPr>
          <a:xfrm>
            <a:off x="5972223" y="5121864"/>
            <a:ext cx="1429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23 luglio 2020</a:t>
            </a:r>
          </a:p>
          <a:p>
            <a:r>
              <a:rPr lang="it-IT" sz="1100" b="1" dirty="0">
                <a:latin typeface="Arial Narrow" panose="020B0606020202030204" pitchFamily="34" charset="0"/>
              </a:rPr>
              <a:t>Adozione</a:t>
            </a:r>
            <a:r>
              <a:rPr lang="it-IT" sz="1100" dirty="0">
                <a:latin typeface="Arial Narrow" panose="020B0606020202030204" pitchFamily="34" charset="0"/>
              </a:rPr>
              <a:t> del Piano Strutturale Intercomunale da parte del Consiglio Comunale di Pisa, con deliberazione n. 30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85CF2686-61D2-4578-957F-3EF8F773A358}"/>
              </a:ext>
            </a:extLst>
          </p:cNvPr>
          <p:cNvGrpSpPr/>
          <p:nvPr/>
        </p:nvGrpSpPr>
        <p:grpSpPr>
          <a:xfrm>
            <a:off x="6458949" y="3699711"/>
            <a:ext cx="194468" cy="1473202"/>
            <a:chOff x="1820995" y="3716381"/>
            <a:chExt cx="194468" cy="1473202"/>
          </a:xfrm>
        </p:grpSpPr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9C61BF35-882C-46BC-8CBD-17B529306903}"/>
                </a:ext>
              </a:extLst>
            </p:cNvPr>
            <p:cNvSpPr/>
            <p:nvPr/>
          </p:nvSpPr>
          <p:spPr>
            <a:xfrm>
              <a:off x="1820995" y="371638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DB53D792-E348-4DDF-A8D8-3760A4599E27}"/>
                </a:ext>
              </a:extLst>
            </p:cNvPr>
            <p:cNvCxnSpPr>
              <a:cxnSpLocks/>
            </p:cNvCxnSpPr>
            <p:nvPr/>
          </p:nvCxnSpPr>
          <p:spPr>
            <a:xfrm>
              <a:off x="1917019" y="3946888"/>
              <a:ext cx="0" cy="12426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8D3F0874-E214-40C9-A22E-6D7155B653D3}"/>
              </a:ext>
            </a:extLst>
          </p:cNvPr>
          <p:cNvGrpSpPr/>
          <p:nvPr/>
        </p:nvGrpSpPr>
        <p:grpSpPr>
          <a:xfrm>
            <a:off x="7209380" y="2426338"/>
            <a:ext cx="194468" cy="1432181"/>
            <a:chOff x="1049787" y="2498037"/>
            <a:chExt cx="194468" cy="1432181"/>
          </a:xfrm>
        </p:grpSpPr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CF71872B-EEFA-48FE-865D-28C1B43A11AB}"/>
                </a:ext>
              </a:extLst>
            </p:cNvPr>
            <p:cNvSpPr/>
            <p:nvPr/>
          </p:nvSpPr>
          <p:spPr>
            <a:xfrm>
              <a:off x="1049787" y="369971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78" name="Connettore 2 77">
              <a:extLst>
                <a:ext uri="{FF2B5EF4-FFF2-40B4-BE49-F238E27FC236}">
                  <a16:creationId xmlns:a16="http://schemas.microsoft.com/office/drawing/2014/main" id="{62F640C6-CA24-43F7-82EF-D53D2B69C9A4}"/>
                </a:ext>
              </a:extLst>
            </p:cNvPr>
            <p:cNvCxnSpPr>
              <a:cxnSpLocks/>
              <a:stCxn id="77" idx="0"/>
            </p:cNvCxnSpPr>
            <p:nvPr/>
          </p:nvCxnSpPr>
          <p:spPr>
            <a:xfrm flipV="1">
              <a:off x="1147021" y="2498037"/>
              <a:ext cx="1" cy="12016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5939D95B-6A4F-4B69-9ADE-22813E0DB793}"/>
              </a:ext>
            </a:extLst>
          </p:cNvPr>
          <p:cNvSpPr txBox="1"/>
          <p:nvPr/>
        </p:nvSpPr>
        <p:spPr>
          <a:xfrm>
            <a:off x="6707445" y="924406"/>
            <a:ext cx="1405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4 agosto 2020 </a:t>
            </a:r>
          </a:p>
          <a:p>
            <a:r>
              <a:rPr lang="it-IT" sz="1100" b="1" dirty="0">
                <a:latin typeface="Arial Narrow" panose="020B0606020202030204" pitchFamily="34" charset="0"/>
              </a:rPr>
              <a:t>Adozione</a:t>
            </a:r>
            <a:r>
              <a:rPr lang="it-IT" sz="1100" dirty="0">
                <a:latin typeface="Arial Narrow" panose="020B0606020202030204" pitchFamily="34" charset="0"/>
              </a:rPr>
              <a:t> del Piano Strutturale Intercomunale da parte del Consiglio Comunale di Cascina, con deliberazione n. n. 55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E2BDB81F-1F81-4222-A783-58198ACE409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34109" y="3382902"/>
            <a:ext cx="371794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PROCEDIMENTO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A8768A8-A94F-422A-BDA3-C0A3A04F0B53}"/>
              </a:ext>
            </a:extLst>
          </p:cNvPr>
          <p:cNvSpPr txBox="1"/>
          <p:nvPr/>
        </p:nvSpPr>
        <p:spPr>
          <a:xfrm>
            <a:off x="8145308" y="3428146"/>
            <a:ext cx="747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12 mesi</a:t>
            </a:r>
            <a:endParaRPr lang="it-IT" sz="20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it-IT" sz="1600" dirty="0">
              <a:latin typeface="Arial Narrow" panose="020B0606020202030204" pitchFamily="34" charset="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9D63544C-408A-4586-B0A2-CC8AD62F99FE}"/>
              </a:ext>
            </a:extLst>
          </p:cNvPr>
          <p:cNvSpPr txBox="1"/>
          <p:nvPr/>
        </p:nvSpPr>
        <p:spPr>
          <a:xfrm>
            <a:off x="7315517" y="5172913"/>
            <a:ext cx="1429011" cy="81560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</a:rPr>
              <a:t>26 agosto 2020</a:t>
            </a:r>
          </a:p>
          <a:p>
            <a:r>
              <a:rPr 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PUBBLICAZIONE BURT n. 35 parte II</a:t>
            </a:r>
          </a:p>
          <a:p>
            <a:r>
              <a:rPr lang="it-IT" sz="1100" b="1" dirty="0">
                <a:solidFill>
                  <a:srgbClr val="C00000"/>
                </a:solidFill>
                <a:latin typeface="Arial Narrow" panose="020B0606020202030204" pitchFamily="34" charset="0"/>
              </a:rPr>
              <a:t>Efficacia Adozione PSI</a:t>
            </a:r>
            <a:endParaRPr lang="it-IT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865F3938-C023-44AD-90CC-5050226B0115}"/>
              </a:ext>
            </a:extLst>
          </p:cNvPr>
          <p:cNvGrpSpPr/>
          <p:nvPr/>
        </p:nvGrpSpPr>
        <p:grpSpPr>
          <a:xfrm>
            <a:off x="7860682" y="3666881"/>
            <a:ext cx="194468" cy="1473202"/>
            <a:chOff x="1820995" y="3716381"/>
            <a:chExt cx="194468" cy="1473202"/>
          </a:xfrm>
        </p:grpSpPr>
        <p:sp>
          <p:nvSpPr>
            <p:cNvPr id="85" name="Ovale 84">
              <a:extLst>
                <a:ext uri="{FF2B5EF4-FFF2-40B4-BE49-F238E27FC236}">
                  <a16:creationId xmlns:a16="http://schemas.microsoft.com/office/drawing/2014/main" id="{74C1B480-F289-4BFC-B7DB-F10CC07D806B}"/>
                </a:ext>
              </a:extLst>
            </p:cNvPr>
            <p:cNvSpPr/>
            <p:nvPr/>
          </p:nvSpPr>
          <p:spPr>
            <a:xfrm>
              <a:off x="1820995" y="3716381"/>
              <a:ext cx="194468" cy="2305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CF116C00-661B-4B8E-A3D9-06358203ADF7}"/>
                </a:ext>
              </a:extLst>
            </p:cNvPr>
            <p:cNvCxnSpPr>
              <a:cxnSpLocks/>
            </p:cNvCxnSpPr>
            <p:nvPr/>
          </p:nvCxnSpPr>
          <p:spPr>
            <a:xfrm>
              <a:off x="1917019" y="3946888"/>
              <a:ext cx="0" cy="124269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895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E04CFED1-5D57-4212-BA34-267A0D879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3175"/>
            <a:ext cx="13679487" cy="0"/>
          </a:xfrm>
          <a:prstGeom prst="line">
            <a:avLst/>
          </a:prstGeom>
          <a:noFill/>
          <a:ln w="9525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">
            <a:extLst>
              <a:ext uri="{FF2B5EF4-FFF2-40B4-BE49-F238E27FC236}">
                <a16:creationId xmlns:a16="http://schemas.microsoft.com/office/drawing/2014/main" id="{ECB90FC0-2D15-4F4A-B3BB-2D0A786B533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774945" y="4009872"/>
            <a:ext cx="6241895" cy="5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LA FILIERA STRATEGICA 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art.57 Disciplina di Piano</a:t>
            </a:r>
            <a:endParaRPr kumimoji="0" lang="it-IT" altLang="it-IT" sz="2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B3D3B14-1032-4B3A-BCF7-6FF864C42222}"/>
              </a:ext>
            </a:extLst>
          </p:cNvPr>
          <p:cNvSpPr txBox="1"/>
          <p:nvPr/>
        </p:nvSpPr>
        <p:spPr>
          <a:xfrm>
            <a:off x="1779306" y="1188857"/>
            <a:ext cx="2044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3 OBIETTIVI GENERALI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D35462F-9E9A-4403-A673-B92823AF49D9}"/>
              </a:ext>
            </a:extLst>
          </p:cNvPr>
          <p:cNvGrpSpPr/>
          <p:nvPr/>
        </p:nvGrpSpPr>
        <p:grpSpPr>
          <a:xfrm>
            <a:off x="983934" y="1639251"/>
            <a:ext cx="3514973" cy="1169551"/>
            <a:chOff x="983934" y="1861677"/>
            <a:chExt cx="3514973" cy="1169551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56C6466-0F4D-4C70-A000-E1089F8B9EE7}"/>
                </a:ext>
              </a:extLst>
            </p:cNvPr>
            <p:cNvSpPr txBox="1"/>
            <p:nvPr/>
          </p:nvSpPr>
          <p:spPr>
            <a:xfrm>
              <a:off x="1433379" y="1861677"/>
              <a:ext cx="30655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Valorizzare la risorse di rango e le capacità dei due territori per rafforzarne la competitività in una dimensione di sviluppo internazionale in un quadro sostenibilità ambientale ed economica.</a:t>
              </a:r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3FA84EF4-5DF8-42CC-9F0E-9A1BFB2D747A}"/>
                </a:ext>
              </a:extLst>
            </p:cNvPr>
            <p:cNvGrpSpPr/>
            <p:nvPr/>
          </p:nvGrpSpPr>
          <p:grpSpPr>
            <a:xfrm>
              <a:off x="983934" y="2069362"/>
              <a:ext cx="384594" cy="401112"/>
              <a:chOff x="1197071" y="1921958"/>
              <a:chExt cx="384594" cy="401112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FF3C22BB-B027-4121-B91F-0AABBF2E1279}"/>
                  </a:ext>
                </a:extLst>
              </p:cNvPr>
              <p:cNvSpPr/>
              <p:nvPr/>
            </p:nvSpPr>
            <p:spPr>
              <a:xfrm>
                <a:off x="1197071" y="192195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AC8D835-DA63-490A-BEF9-25C90C90D127}"/>
                  </a:ext>
                </a:extLst>
              </p:cNvPr>
              <p:cNvSpPr txBox="1"/>
              <p:nvPr/>
            </p:nvSpPr>
            <p:spPr>
              <a:xfrm>
                <a:off x="1261921" y="1953237"/>
                <a:ext cx="27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600" dirty="0">
                    <a:solidFill>
                      <a:srgbClr val="009900"/>
                    </a:solidFill>
                    <a:latin typeface="Arial Narrow" panose="020B0606020202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63698CCE-64B0-41AC-B284-BA40E0CA29D9}"/>
              </a:ext>
            </a:extLst>
          </p:cNvPr>
          <p:cNvGrpSpPr/>
          <p:nvPr/>
        </p:nvGrpSpPr>
        <p:grpSpPr>
          <a:xfrm>
            <a:off x="1048785" y="3311211"/>
            <a:ext cx="3514973" cy="954107"/>
            <a:chOff x="1048785" y="3311207"/>
            <a:chExt cx="3514973" cy="954107"/>
          </a:xfrm>
        </p:grpSpPr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BA962BE-AF41-4D19-AEAC-21E9B6DC531F}"/>
                </a:ext>
              </a:extLst>
            </p:cNvPr>
            <p:cNvSpPr txBox="1"/>
            <p:nvPr/>
          </p:nvSpPr>
          <p:spPr>
            <a:xfrm>
              <a:off x="1498230" y="3311207"/>
              <a:ext cx="30655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Mettere a sistema i valori, le eccellenze e le opportunità presenti sul territorio in un quadro sostenibilità ambientale ed economica.</a:t>
              </a:r>
            </a:p>
          </p:txBody>
        </p: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A5D36821-DF32-4B8D-B77D-CC659634C52E}"/>
                </a:ext>
              </a:extLst>
            </p:cNvPr>
            <p:cNvGrpSpPr/>
            <p:nvPr/>
          </p:nvGrpSpPr>
          <p:grpSpPr>
            <a:xfrm>
              <a:off x="1048785" y="3444750"/>
              <a:ext cx="384594" cy="401112"/>
              <a:chOff x="1197071" y="1921958"/>
              <a:chExt cx="384594" cy="401112"/>
            </a:xfrm>
          </p:grpSpPr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6A9C83F4-6C7E-4189-BD10-55145837459E}"/>
                  </a:ext>
                </a:extLst>
              </p:cNvPr>
              <p:cNvSpPr/>
              <p:nvPr/>
            </p:nvSpPr>
            <p:spPr>
              <a:xfrm>
                <a:off x="1197071" y="192195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C954AD27-E868-4ACC-A5F4-15957DA52BB0}"/>
                  </a:ext>
                </a:extLst>
              </p:cNvPr>
              <p:cNvSpPr txBox="1"/>
              <p:nvPr/>
            </p:nvSpPr>
            <p:spPr>
              <a:xfrm>
                <a:off x="1261921" y="1953237"/>
                <a:ext cx="27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600" dirty="0">
                    <a:solidFill>
                      <a:srgbClr val="009900"/>
                    </a:solidFill>
                    <a:latin typeface="Arial Narrow" panose="020B0606020202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1C0DB269-9B4B-46B9-BD47-906C7E76F98E}"/>
              </a:ext>
            </a:extLst>
          </p:cNvPr>
          <p:cNvGrpSpPr/>
          <p:nvPr/>
        </p:nvGrpSpPr>
        <p:grpSpPr>
          <a:xfrm>
            <a:off x="1057624" y="4820269"/>
            <a:ext cx="3506134" cy="1169551"/>
            <a:chOff x="1205910" y="3751240"/>
            <a:chExt cx="3506134" cy="1169551"/>
          </a:xfrm>
        </p:grpSpPr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B6EE01F8-7132-4113-A760-6E9A4114E6E0}"/>
                </a:ext>
              </a:extLst>
            </p:cNvPr>
            <p:cNvSpPr txBox="1"/>
            <p:nvPr/>
          </p:nvSpPr>
          <p:spPr>
            <a:xfrm>
              <a:off x="1646516" y="3751240"/>
              <a:ext cx="30655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Attuare una programmazione territoriale ed urbanistica coordinata fondata sul riequilibrio, la tutela del paesaggio e delle risorse ambientali, il contenimento del consumo di suolo e il governo dei rischi.</a:t>
              </a:r>
            </a:p>
          </p:txBody>
        </p: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626C163D-CDD3-44F4-8034-437645CD5AF4}"/>
                </a:ext>
              </a:extLst>
            </p:cNvPr>
            <p:cNvGrpSpPr/>
            <p:nvPr/>
          </p:nvGrpSpPr>
          <p:grpSpPr>
            <a:xfrm>
              <a:off x="1205910" y="4068863"/>
              <a:ext cx="384594" cy="401112"/>
              <a:chOff x="1197071" y="1921958"/>
              <a:chExt cx="384594" cy="401112"/>
            </a:xfrm>
          </p:grpSpPr>
          <p:sp>
            <p:nvSpPr>
              <p:cNvPr id="48" name="Ovale 47">
                <a:extLst>
                  <a:ext uri="{FF2B5EF4-FFF2-40B4-BE49-F238E27FC236}">
                    <a16:creationId xmlns:a16="http://schemas.microsoft.com/office/drawing/2014/main" id="{AD65CD5A-D1C9-4BFF-ABB3-E7A5927EE34B}"/>
                  </a:ext>
                </a:extLst>
              </p:cNvPr>
              <p:cNvSpPr/>
              <p:nvPr/>
            </p:nvSpPr>
            <p:spPr>
              <a:xfrm>
                <a:off x="1197071" y="192195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CBB24026-8860-49CD-B74F-5B48784859E6}"/>
                  </a:ext>
                </a:extLst>
              </p:cNvPr>
              <p:cNvSpPr txBox="1"/>
              <p:nvPr/>
            </p:nvSpPr>
            <p:spPr>
              <a:xfrm>
                <a:off x="1261921" y="1953237"/>
                <a:ext cx="27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600" dirty="0">
                    <a:solidFill>
                      <a:srgbClr val="009900"/>
                    </a:solidFill>
                    <a:latin typeface="Arial Narrow" panose="020B0606020202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20DE401B-47D2-4FA2-8E83-CA0C344C84C9}"/>
              </a:ext>
            </a:extLst>
          </p:cNvPr>
          <p:cNvGrpSpPr/>
          <p:nvPr/>
        </p:nvGrpSpPr>
        <p:grpSpPr>
          <a:xfrm>
            <a:off x="4770759" y="1299150"/>
            <a:ext cx="3448957" cy="1452282"/>
            <a:chOff x="4498907" y="1299150"/>
            <a:chExt cx="3448957" cy="1452282"/>
          </a:xfrm>
        </p:grpSpPr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00E2BEBA-AF21-465C-9D6A-EEBCB3F01D04}"/>
                </a:ext>
              </a:extLst>
            </p:cNvPr>
            <p:cNvSpPr txBox="1"/>
            <p:nvPr/>
          </p:nvSpPr>
          <p:spPr>
            <a:xfrm>
              <a:off x="4557574" y="1453002"/>
              <a:ext cx="9318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3</a:t>
              </a:r>
            </a:p>
            <a:p>
              <a:pPr algn="ctr"/>
              <a:r>
                <a:rPr lang="it-IT" sz="12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OBIETTIVI SPECIFICI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5647FCF-123A-4404-A3A6-C5090E9EA297}"/>
                </a:ext>
              </a:extLst>
            </p:cNvPr>
            <p:cNvSpPr txBox="1"/>
            <p:nvPr/>
          </p:nvSpPr>
          <p:spPr>
            <a:xfrm>
              <a:off x="5410162" y="1340340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1a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B3177E5-B432-4E2D-9511-0F0A2C2DA83A}"/>
                </a:ext>
              </a:extLst>
            </p:cNvPr>
            <p:cNvSpPr txBox="1"/>
            <p:nvPr/>
          </p:nvSpPr>
          <p:spPr>
            <a:xfrm>
              <a:off x="5410162" y="1738160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1b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FC290F58-1155-4B49-8D94-F6EDC83D36ED}"/>
                </a:ext>
              </a:extLst>
            </p:cNvPr>
            <p:cNvSpPr txBox="1"/>
            <p:nvPr/>
          </p:nvSpPr>
          <p:spPr>
            <a:xfrm>
              <a:off x="5422037" y="2168932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1c</a:t>
              </a:r>
            </a:p>
          </p:txBody>
        </p:sp>
        <p:sp>
          <p:nvSpPr>
            <p:cNvPr id="55" name="Parentesi graffa aperta 54">
              <a:extLst>
                <a:ext uri="{FF2B5EF4-FFF2-40B4-BE49-F238E27FC236}">
                  <a16:creationId xmlns:a16="http://schemas.microsoft.com/office/drawing/2014/main" id="{8AA6005C-17FB-47C3-9781-9E431CE52F81}"/>
                </a:ext>
              </a:extLst>
            </p:cNvPr>
            <p:cNvSpPr/>
            <p:nvPr/>
          </p:nvSpPr>
          <p:spPr>
            <a:xfrm>
              <a:off x="4498907" y="1299150"/>
              <a:ext cx="246089" cy="1452282"/>
            </a:xfrm>
            <a:prstGeom prst="leftBrac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A44619CC-8A8F-4EE2-A450-394C12CEA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7" y="1622065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AD2B90E2-4C8C-4673-A9A2-05867D7EE9B9}"/>
                </a:ext>
              </a:extLst>
            </p:cNvPr>
            <p:cNvSpPr txBox="1"/>
            <p:nvPr/>
          </p:nvSpPr>
          <p:spPr>
            <a:xfrm>
              <a:off x="6114733" y="1377721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3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1B405F91-FA5C-4F1F-8401-6BE637E43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7" y="2054571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495D12F5-44C0-40DA-A31D-315C3B927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6" y="2501474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50DB6939-859E-4764-B652-BC191BFCFBB2}"/>
                </a:ext>
              </a:extLst>
            </p:cNvPr>
            <p:cNvSpPr txBox="1"/>
            <p:nvPr/>
          </p:nvSpPr>
          <p:spPr>
            <a:xfrm>
              <a:off x="6114732" y="1845622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5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B0C3421C-C7EC-43D5-AA4F-85828B810CB7}"/>
                </a:ext>
              </a:extLst>
            </p:cNvPr>
            <p:cNvSpPr txBox="1"/>
            <p:nvPr/>
          </p:nvSpPr>
          <p:spPr>
            <a:xfrm>
              <a:off x="6114733" y="2304775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3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91558735-E785-4233-B596-45AC9304740A}"/>
              </a:ext>
            </a:extLst>
          </p:cNvPr>
          <p:cNvGrpSpPr/>
          <p:nvPr/>
        </p:nvGrpSpPr>
        <p:grpSpPr>
          <a:xfrm>
            <a:off x="4770759" y="2879537"/>
            <a:ext cx="3448957" cy="1482588"/>
            <a:chOff x="4498907" y="2879537"/>
            <a:chExt cx="3448957" cy="1482588"/>
          </a:xfrm>
        </p:grpSpPr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E0D1D60-EB05-44B6-A2B3-761BF3F49D0D}"/>
                </a:ext>
              </a:extLst>
            </p:cNvPr>
            <p:cNvSpPr txBox="1"/>
            <p:nvPr/>
          </p:nvSpPr>
          <p:spPr>
            <a:xfrm>
              <a:off x="4557574" y="3063695"/>
              <a:ext cx="9318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3</a:t>
              </a:r>
            </a:p>
            <a:p>
              <a:pPr algn="ctr"/>
              <a:r>
                <a:rPr lang="it-IT" sz="12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OBIETTIVI SPECIFICI</a:t>
              </a:r>
            </a:p>
          </p:txBody>
        </p:sp>
        <p:sp>
          <p:nvSpPr>
            <p:cNvPr id="64" name="Parentesi graffa aperta 63">
              <a:extLst>
                <a:ext uri="{FF2B5EF4-FFF2-40B4-BE49-F238E27FC236}">
                  <a16:creationId xmlns:a16="http://schemas.microsoft.com/office/drawing/2014/main" id="{2B9D3809-7E16-48A5-B0D8-876EEB112B8C}"/>
                </a:ext>
              </a:extLst>
            </p:cNvPr>
            <p:cNvSpPr/>
            <p:nvPr/>
          </p:nvSpPr>
          <p:spPr>
            <a:xfrm>
              <a:off x="4498907" y="2909843"/>
              <a:ext cx="246089" cy="1452282"/>
            </a:xfrm>
            <a:prstGeom prst="leftBrac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111EB7C5-E56E-4B5F-875A-A24F820EFDEC}"/>
                </a:ext>
              </a:extLst>
            </p:cNvPr>
            <p:cNvSpPr txBox="1"/>
            <p:nvPr/>
          </p:nvSpPr>
          <p:spPr>
            <a:xfrm>
              <a:off x="5410161" y="2879537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2a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EAF4AFC5-FA9F-4C6E-8D93-E68D01C5E050}"/>
                </a:ext>
              </a:extLst>
            </p:cNvPr>
            <p:cNvSpPr txBox="1"/>
            <p:nvPr/>
          </p:nvSpPr>
          <p:spPr>
            <a:xfrm>
              <a:off x="5410161" y="3302071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2b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A529DD63-9E0F-417B-9BFC-45856995CCCD}"/>
                </a:ext>
              </a:extLst>
            </p:cNvPr>
            <p:cNvSpPr txBox="1"/>
            <p:nvPr/>
          </p:nvSpPr>
          <p:spPr>
            <a:xfrm>
              <a:off x="5422036" y="3749319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2c</a:t>
              </a:r>
            </a:p>
          </p:txBody>
        </p: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CD4BA203-0D01-4DDE-8C07-439FA0737F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6" y="3161262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C4CAE084-7B2A-4153-8A07-FE4937F97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6" y="3618482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1AC1C579-91B3-4E39-AD44-560141CACC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655" y="4081861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04F8BB83-7AD3-4A4C-A48F-2822040F32DF}"/>
                </a:ext>
              </a:extLst>
            </p:cNvPr>
            <p:cNvSpPr txBox="1"/>
            <p:nvPr/>
          </p:nvSpPr>
          <p:spPr>
            <a:xfrm>
              <a:off x="6114733" y="2944465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3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812B341E-4B73-4F3A-A074-B09E9A8E4838}"/>
                </a:ext>
              </a:extLst>
            </p:cNvPr>
            <p:cNvSpPr txBox="1"/>
            <p:nvPr/>
          </p:nvSpPr>
          <p:spPr>
            <a:xfrm>
              <a:off x="6114733" y="3416521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10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1766E8D6-3C04-4889-94A5-C78B58BDD016}"/>
                </a:ext>
              </a:extLst>
            </p:cNvPr>
            <p:cNvSpPr txBox="1"/>
            <p:nvPr/>
          </p:nvSpPr>
          <p:spPr>
            <a:xfrm>
              <a:off x="6114733" y="3882089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7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4CED73AB-5D5E-479F-B4E9-5BECE5E09CD9}"/>
              </a:ext>
            </a:extLst>
          </p:cNvPr>
          <p:cNvGrpSpPr/>
          <p:nvPr/>
        </p:nvGrpSpPr>
        <p:grpSpPr>
          <a:xfrm>
            <a:off x="4776942" y="4479944"/>
            <a:ext cx="3442774" cy="2255560"/>
            <a:chOff x="4505090" y="4479944"/>
            <a:chExt cx="3442774" cy="2255560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ED36E184-9633-4866-BCC8-FA3DFE1EFEDE}"/>
                </a:ext>
              </a:extLst>
            </p:cNvPr>
            <p:cNvSpPr txBox="1"/>
            <p:nvPr/>
          </p:nvSpPr>
          <p:spPr>
            <a:xfrm>
              <a:off x="4563757" y="5020652"/>
              <a:ext cx="925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5</a:t>
              </a:r>
            </a:p>
            <a:p>
              <a:pPr algn="ctr"/>
              <a:r>
                <a:rPr lang="it-IT" sz="1200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OBIETTIVI SPECIFICI</a:t>
              </a:r>
            </a:p>
          </p:txBody>
        </p:sp>
        <p:sp>
          <p:nvSpPr>
            <p:cNvPr id="76" name="Parentesi graffa aperta 75">
              <a:extLst>
                <a:ext uri="{FF2B5EF4-FFF2-40B4-BE49-F238E27FC236}">
                  <a16:creationId xmlns:a16="http://schemas.microsoft.com/office/drawing/2014/main" id="{0B2588F5-86AC-4410-8E80-E46F37138886}"/>
                </a:ext>
              </a:extLst>
            </p:cNvPr>
            <p:cNvSpPr/>
            <p:nvPr/>
          </p:nvSpPr>
          <p:spPr>
            <a:xfrm>
              <a:off x="4505090" y="4547256"/>
              <a:ext cx="246089" cy="2188248"/>
            </a:xfrm>
            <a:prstGeom prst="leftBrac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224F986A-B3F0-4319-8A15-0F9E2716FD9F}"/>
                </a:ext>
              </a:extLst>
            </p:cNvPr>
            <p:cNvSpPr txBox="1"/>
            <p:nvPr/>
          </p:nvSpPr>
          <p:spPr>
            <a:xfrm>
              <a:off x="5403979" y="4479944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3a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62EB3448-4D10-424B-9649-C9CEBA8CF5AF}"/>
                </a:ext>
              </a:extLst>
            </p:cNvPr>
            <p:cNvSpPr txBox="1"/>
            <p:nvPr/>
          </p:nvSpPr>
          <p:spPr>
            <a:xfrm>
              <a:off x="5403979" y="4918954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3b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13776681-6FE0-42F1-BA0B-D13E4DDBB76E}"/>
                </a:ext>
              </a:extLst>
            </p:cNvPr>
            <p:cNvSpPr txBox="1"/>
            <p:nvPr/>
          </p:nvSpPr>
          <p:spPr>
            <a:xfrm>
              <a:off x="5415854" y="5341488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3c</a:t>
              </a:r>
            </a:p>
          </p:txBody>
        </p:sp>
        <p:cxnSp>
          <p:nvCxnSpPr>
            <p:cNvPr id="80" name="Connettore 2 79">
              <a:extLst>
                <a:ext uri="{FF2B5EF4-FFF2-40B4-BE49-F238E27FC236}">
                  <a16:creationId xmlns:a16="http://schemas.microsoft.com/office/drawing/2014/main" id="{78ECBBF0-903A-4CF8-B697-DFC753ED3A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474" y="4761669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2 80">
              <a:extLst>
                <a:ext uri="{FF2B5EF4-FFF2-40B4-BE49-F238E27FC236}">
                  <a16:creationId xmlns:a16="http://schemas.microsoft.com/office/drawing/2014/main" id="{53E976C1-7A66-4421-A397-5CDAEA196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474" y="5235365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2 81">
              <a:extLst>
                <a:ext uri="{FF2B5EF4-FFF2-40B4-BE49-F238E27FC236}">
                  <a16:creationId xmlns:a16="http://schemas.microsoft.com/office/drawing/2014/main" id="{BB7DB1E3-9F05-4D46-809A-BD4103EC4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473" y="5674030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60EA2678-DFAC-4E1B-B5BB-110F4F4661F9}"/>
                </a:ext>
              </a:extLst>
            </p:cNvPr>
            <p:cNvSpPr txBox="1"/>
            <p:nvPr/>
          </p:nvSpPr>
          <p:spPr>
            <a:xfrm>
              <a:off x="5403978" y="5790092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3d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FAEC2FA7-85F9-4594-BFFB-274CA6442C07}"/>
                </a:ext>
              </a:extLst>
            </p:cNvPr>
            <p:cNvSpPr txBox="1"/>
            <p:nvPr/>
          </p:nvSpPr>
          <p:spPr>
            <a:xfrm>
              <a:off x="5415853" y="6245578"/>
              <a:ext cx="3845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Arial Narrow" panose="020B0606020202030204" pitchFamily="34" charset="0"/>
                </a:rPr>
                <a:t>3e</a:t>
              </a:r>
            </a:p>
          </p:txBody>
        </p:sp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AEC299AB-1B65-4135-9A56-EB680CE7C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473" y="6106503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D0D63B8C-4192-432F-9C2A-5B8B011F9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472" y="6578120"/>
              <a:ext cx="82276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F646391F-AD10-4552-B564-EF74D7C43345}"/>
                </a:ext>
              </a:extLst>
            </p:cNvPr>
            <p:cNvSpPr txBox="1"/>
            <p:nvPr/>
          </p:nvSpPr>
          <p:spPr>
            <a:xfrm>
              <a:off x="6114733" y="4561263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4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CDAA7F6C-E9CB-430B-A63B-569DD5E5F883}"/>
                </a:ext>
              </a:extLst>
            </p:cNvPr>
            <p:cNvSpPr txBox="1"/>
            <p:nvPr/>
          </p:nvSpPr>
          <p:spPr>
            <a:xfrm>
              <a:off x="6114731" y="5048362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5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CBBCB1EF-20D3-4E51-AC62-770FB969ECEF}"/>
                </a:ext>
              </a:extLst>
            </p:cNvPr>
            <p:cNvSpPr txBox="1"/>
            <p:nvPr/>
          </p:nvSpPr>
          <p:spPr>
            <a:xfrm>
              <a:off x="6114730" y="5480279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3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A24B72B8-9FD0-4052-B590-7F5C2CB1AA35}"/>
                </a:ext>
              </a:extLst>
            </p:cNvPr>
            <p:cNvSpPr txBox="1"/>
            <p:nvPr/>
          </p:nvSpPr>
          <p:spPr>
            <a:xfrm>
              <a:off x="6114728" y="5894469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4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63852BD6-C0B2-49A4-9B60-15ECD1C9780E}"/>
                </a:ext>
              </a:extLst>
            </p:cNvPr>
            <p:cNvSpPr txBox="1"/>
            <p:nvPr/>
          </p:nvSpPr>
          <p:spPr>
            <a:xfrm>
              <a:off x="6114729" y="6382418"/>
              <a:ext cx="1833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6 </a:t>
              </a:r>
              <a:r>
                <a:rPr lang="it-IT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Strategie/azioni</a:t>
              </a:r>
            </a:p>
          </p:txBody>
        </p:sp>
      </p:grpSp>
      <p:sp>
        <p:nvSpPr>
          <p:cNvPr id="92" name="Freccia a pentagono 91">
            <a:extLst>
              <a:ext uri="{FF2B5EF4-FFF2-40B4-BE49-F238E27FC236}">
                <a16:creationId xmlns:a16="http://schemas.microsoft.com/office/drawing/2014/main" id="{D22CAB89-3685-4772-A307-AD223886D62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3" name="Picture 4" descr="Risultati immagini per logo comune di pisa">
            <a:extLst>
              <a:ext uri="{FF2B5EF4-FFF2-40B4-BE49-F238E27FC236}">
                <a16:creationId xmlns:a16="http://schemas.microsoft.com/office/drawing/2014/main" id="{0645D5E8-F2FC-4E20-968F-14390BB2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4" name="Connettore diritto 93">
            <a:extLst>
              <a:ext uri="{FF2B5EF4-FFF2-40B4-BE49-F238E27FC236}">
                <a16:creationId xmlns:a16="http://schemas.microsoft.com/office/drawing/2014/main" id="{54BD71D2-4706-45EF-874F-70EBCE930D8C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5">
            <a:extLst>
              <a:ext uri="{FF2B5EF4-FFF2-40B4-BE49-F238E27FC236}">
                <a16:creationId xmlns:a16="http://schemas.microsoft.com/office/drawing/2014/main" id="{8BFBD299-BA02-4202-ACE4-6D99E818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6" name="Text Box 6">
            <a:extLst>
              <a:ext uri="{FF2B5EF4-FFF2-40B4-BE49-F238E27FC236}">
                <a16:creationId xmlns:a16="http://schemas.microsoft.com/office/drawing/2014/main" id="{B7795501-B4F5-4369-BFDC-110BE3C7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B9B05554-63CF-4BAE-9FCF-DDE3FFFCEA8A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40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8D87324-0204-4DC0-BC75-0146EE25E056}"/>
              </a:ext>
            </a:extLst>
          </p:cNvPr>
          <p:cNvSpPr/>
          <p:nvPr/>
        </p:nvSpPr>
        <p:spPr>
          <a:xfrm>
            <a:off x="3739072" y="5063289"/>
            <a:ext cx="1941057" cy="346198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LA DISCIPLINA DELLE UTOE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8320A-0829-4C8D-96DE-762C3E484598}"/>
              </a:ext>
            </a:extLst>
          </p:cNvPr>
          <p:cNvGrpSpPr/>
          <p:nvPr/>
        </p:nvGrpSpPr>
        <p:grpSpPr>
          <a:xfrm>
            <a:off x="940128" y="2984619"/>
            <a:ext cx="2489405" cy="1269632"/>
            <a:chOff x="887891" y="3429000"/>
            <a:chExt cx="2489405" cy="126963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973882" y="3632191"/>
              <a:ext cx="2403414" cy="1066441"/>
              <a:chOff x="2931206" y="1510850"/>
              <a:chExt cx="2939230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6" y="1510850"/>
                <a:ext cx="2465673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3561" y="1630828"/>
                <a:ext cx="2886875" cy="38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400" b="1" i="0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CARATTERI, OBIETTIVI, INDIRIZZI E DIMENSIONAMENTO</a:t>
                </a: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887891" y="3429000"/>
              <a:ext cx="336235" cy="336235"/>
            </a:xfrm>
            <a:prstGeom prst="rect">
              <a:avLst/>
            </a:prstGeom>
          </p:spPr>
        </p:pic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4538B186-B7B2-476A-860F-A789F7CD5052}"/>
              </a:ext>
            </a:extLst>
          </p:cNvPr>
          <p:cNvSpPr/>
          <p:nvPr/>
        </p:nvSpPr>
        <p:spPr>
          <a:xfrm>
            <a:off x="6383749" y="6429045"/>
            <a:ext cx="2706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 delle associazioni complesse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4BC42F8-9058-4DC0-ACA7-DED0CCBAD147}"/>
              </a:ext>
            </a:extLst>
          </p:cNvPr>
          <p:cNvGrpSpPr/>
          <p:nvPr/>
        </p:nvGrpSpPr>
        <p:grpSpPr>
          <a:xfrm>
            <a:off x="3289627" y="1093053"/>
            <a:ext cx="5842049" cy="646331"/>
            <a:chOff x="2778077" y="1115131"/>
            <a:chExt cx="5842049" cy="646331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C6CFB891-218E-4F98-BF24-2D7231D10073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INDIVIDUAZIONE DEI CARATTERI PRINCIPALI</a:t>
              </a:r>
            </a:p>
          </p:txBody>
        </p: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AAC1ECC7-B0F4-4DB8-984D-52FC4BC2D4BC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BF8F4CF7-9EB1-42D6-BD08-BB11045BD857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1CFD755A-6789-40C8-8EEC-6B46F4D82B55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C08DFD2C-F56A-4BD6-8ED9-A8B94FB5AD39}"/>
              </a:ext>
            </a:extLst>
          </p:cNvPr>
          <p:cNvGrpSpPr/>
          <p:nvPr/>
        </p:nvGrpSpPr>
        <p:grpSpPr>
          <a:xfrm>
            <a:off x="3289627" y="1896609"/>
            <a:ext cx="5842049" cy="646331"/>
            <a:chOff x="2778077" y="1115131"/>
            <a:chExt cx="5842049" cy="646331"/>
          </a:xfrm>
        </p:grpSpPr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B03C88F4-432D-49B2-B821-9462AA02E2BC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IL SISTEMA INSEDIATIVO ALL’INTERNO DEL T.U.</a:t>
              </a:r>
            </a:p>
          </p:txBody>
        </p:sp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2089E660-4304-463E-BD86-CD2166E09B31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B3360602-F904-4F02-B71D-198432612C19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2A6F3F3F-41C5-4189-B8E1-DE80F2545EA7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C57D9D0A-9C58-44F8-9B3C-D94A8D98DA77}"/>
              </a:ext>
            </a:extLst>
          </p:cNvPr>
          <p:cNvGrpSpPr/>
          <p:nvPr/>
        </p:nvGrpSpPr>
        <p:grpSpPr>
          <a:xfrm>
            <a:off x="3263504" y="4869753"/>
            <a:ext cx="5842049" cy="646331"/>
            <a:chOff x="2778077" y="1115131"/>
            <a:chExt cx="5842049" cy="646331"/>
          </a:xfrm>
        </p:grpSpPr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27F326E3-13D1-4642-AF87-3D2D90415A76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DIMENSIONAMENTO</a:t>
              </a:r>
            </a:p>
          </p:txBody>
        </p:sp>
        <p:grpSp>
          <p:nvGrpSpPr>
            <p:cNvPr id="80" name="Gruppo 79">
              <a:extLst>
                <a:ext uri="{FF2B5EF4-FFF2-40B4-BE49-F238E27FC236}">
                  <a16:creationId xmlns:a16="http://schemas.microsoft.com/office/drawing/2014/main" id="{37240186-7003-45DE-8E54-6E596D9DE363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81" name="Ovale 80">
                <a:extLst>
                  <a:ext uri="{FF2B5EF4-FFF2-40B4-BE49-F238E27FC236}">
                    <a16:creationId xmlns:a16="http://schemas.microsoft.com/office/drawing/2014/main" id="{B789D58B-04AA-49F6-A9E8-674566ABA5D5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59FA28C8-0BF3-4429-AAB6-8B804F3770FB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53538A73-5DB1-4051-BC1D-E52F5D625FF5}"/>
              </a:ext>
            </a:extLst>
          </p:cNvPr>
          <p:cNvGrpSpPr/>
          <p:nvPr/>
        </p:nvGrpSpPr>
        <p:grpSpPr>
          <a:xfrm>
            <a:off x="3263504" y="3371361"/>
            <a:ext cx="5842049" cy="646331"/>
            <a:chOff x="2778077" y="1115131"/>
            <a:chExt cx="5842049" cy="646331"/>
          </a:xfrm>
        </p:grpSpPr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73F7BD71-7DD5-4B01-95ED-0E07E58FE1B4}"/>
                </a:ext>
              </a:extLst>
            </p:cNvPr>
            <p:cNvSpPr txBox="1"/>
            <p:nvPr/>
          </p:nvSpPr>
          <p:spPr>
            <a:xfrm>
              <a:off x="3227522" y="1308667"/>
              <a:ext cx="5392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6666"/>
                  </a:solidFill>
                  <a:latin typeface="Arial Narrow" panose="020B0606020202030204" pitchFamily="34" charset="0"/>
                </a:rPr>
                <a:t>IL TERRITORIO RURALE INCLUSO NELL’UTOE</a:t>
              </a:r>
            </a:p>
          </p:txBody>
        </p: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40E6B8B0-E929-477D-9ACA-BC1521E824E7}"/>
                </a:ext>
              </a:extLst>
            </p:cNvPr>
            <p:cNvGrpSpPr/>
            <p:nvPr/>
          </p:nvGrpSpPr>
          <p:grpSpPr>
            <a:xfrm>
              <a:off x="2778077" y="1115131"/>
              <a:ext cx="384594" cy="646331"/>
              <a:chOff x="2778077" y="1162756"/>
              <a:chExt cx="384594" cy="646331"/>
            </a:xfrm>
          </p:grpSpPr>
          <p:sp>
            <p:nvSpPr>
              <p:cNvPr id="86" name="Ovale 85">
                <a:extLst>
                  <a:ext uri="{FF2B5EF4-FFF2-40B4-BE49-F238E27FC236}">
                    <a16:creationId xmlns:a16="http://schemas.microsoft.com/office/drawing/2014/main" id="{6BF9C501-74D5-4014-81B0-83EA621847C3}"/>
                  </a:ext>
                </a:extLst>
              </p:cNvPr>
              <p:cNvSpPr/>
              <p:nvPr/>
            </p:nvSpPr>
            <p:spPr>
              <a:xfrm>
                <a:off x="2778077" y="1301378"/>
                <a:ext cx="384594" cy="401112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C00000"/>
                  </a:solidFill>
                </a:endParaRPr>
              </a:p>
            </p:txBody>
          </p:sp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FB257933-E9F1-4BD7-86AC-B1AB2F116B98}"/>
                  </a:ext>
                </a:extLst>
              </p:cNvPr>
              <p:cNvSpPr txBox="1"/>
              <p:nvPr/>
            </p:nvSpPr>
            <p:spPr>
              <a:xfrm>
                <a:off x="2807415" y="1162756"/>
                <a:ext cx="2733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3600" dirty="0">
                    <a:solidFill>
                      <a:srgbClr val="C00000"/>
                    </a:solidFill>
                    <a:latin typeface="Bahnschrift SemiBold Condensed" panose="020B0502040204020203" pitchFamily="34" charset="0"/>
                  </a:rPr>
                  <a:t>&gt;</a:t>
                </a:r>
                <a:endParaRPr lang="it-IT" sz="36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EA2C0AD8-6328-409B-8217-FF0E9E82BBED}"/>
              </a:ext>
            </a:extLst>
          </p:cNvPr>
          <p:cNvSpPr txBox="1"/>
          <p:nvPr/>
        </p:nvSpPr>
        <p:spPr>
          <a:xfrm>
            <a:off x="3363105" y="1641594"/>
            <a:ext cx="6092292" cy="34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Descrizione e interpretazione dei caratteri storico-urbanistici dell’UTOE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FBBBF57-A979-435C-9C92-C0040E07AF17}"/>
              </a:ext>
            </a:extLst>
          </p:cNvPr>
          <p:cNvSpPr txBox="1"/>
          <p:nvPr/>
        </p:nvSpPr>
        <p:spPr>
          <a:xfrm>
            <a:off x="3363105" y="2459601"/>
            <a:ext cx="4416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 valori;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 problematiche e le criticità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 morfotipi presenti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Obiettivi di qualità e strategie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A69F4ACA-BFA3-479A-91F8-295848811D98}"/>
              </a:ext>
            </a:extLst>
          </p:cNvPr>
          <p:cNvSpPr txBox="1"/>
          <p:nvPr/>
        </p:nvSpPr>
        <p:spPr>
          <a:xfrm>
            <a:off x="3389228" y="5488942"/>
            <a:ext cx="5716325" cy="119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Tabella con il dimensionamento articolato in base alle seguenti funzioni:</a:t>
            </a:r>
          </a:p>
          <a:p>
            <a:pPr>
              <a:lnSpc>
                <a:spcPts val="2200"/>
              </a:lnSpc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Residenziale, Industriale/artigianale, Commerciale al dettaglio, Turistico – ricettiva, Direzionale e di servizio, Commerciale all’ingrosso e depositi.</a:t>
            </a:r>
          </a:p>
          <a:p>
            <a:pPr>
              <a:lnSpc>
                <a:spcPts val="220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DA998E9-8B49-41FD-869C-588C59527D93}"/>
              </a:ext>
            </a:extLst>
          </p:cNvPr>
          <p:cNvSpPr txBox="1"/>
          <p:nvPr/>
        </p:nvSpPr>
        <p:spPr>
          <a:xfrm>
            <a:off x="3386030" y="3959636"/>
            <a:ext cx="4416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 valori;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 problematiche e le criticità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 morfotipi presenti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Obiettivi di qualità e strategie</a:t>
            </a:r>
          </a:p>
        </p:txBody>
      </p:sp>
    </p:spTree>
    <p:extLst>
      <p:ext uri="{BB962C8B-B14F-4D97-AF65-F5344CB8AC3E}">
        <p14:creationId xmlns:p14="http://schemas.microsoft.com/office/powerpoint/2010/main" val="848526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DIMENSIONAMENTO DEL PIANO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8320A-0829-4C8D-96DE-762C3E484598}"/>
              </a:ext>
            </a:extLst>
          </p:cNvPr>
          <p:cNvGrpSpPr/>
          <p:nvPr/>
        </p:nvGrpSpPr>
        <p:grpSpPr>
          <a:xfrm>
            <a:off x="940128" y="2984619"/>
            <a:ext cx="2102173" cy="1269632"/>
            <a:chOff x="887891" y="3429000"/>
            <a:chExt cx="2102173" cy="126963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973879" y="3632191"/>
              <a:ext cx="2016185" cy="1066441"/>
              <a:chOff x="2931206" y="1510850"/>
              <a:chExt cx="2465674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6" y="1510850"/>
                <a:ext cx="2465673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3564" y="1626482"/>
                <a:ext cx="2413316" cy="38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Art. 92 LR n. 65/2014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Piano strutturale.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887891" y="3429000"/>
              <a:ext cx="336235" cy="336235"/>
            </a:xfrm>
            <a:prstGeom prst="rect">
              <a:avLst/>
            </a:prstGeom>
          </p:spPr>
        </p:pic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4538B186-B7B2-476A-860F-A789F7CD5052}"/>
              </a:ext>
            </a:extLst>
          </p:cNvPr>
          <p:cNvSpPr/>
          <p:nvPr/>
        </p:nvSpPr>
        <p:spPr>
          <a:xfrm>
            <a:off x="6383749" y="6429045"/>
            <a:ext cx="2706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 delle associazioni complesse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E16430-F161-49BE-9557-2257A1F62331}"/>
              </a:ext>
            </a:extLst>
          </p:cNvPr>
          <p:cNvSpPr/>
          <p:nvPr/>
        </p:nvSpPr>
        <p:spPr>
          <a:xfrm>
            <a:off x="3136208" y="1303141"/>
            <a:ext cx="5558341" cy="16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143510" algn="just">
              <a:lnSpc>
                <a:spcPts val="1800"/>
              </a:lnSpc>
            </a:pP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comma 1.</a:t>
            </a:r>
            <a:r>
              <a:rPr lang="it-IT" sz="14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Il piano strutturale si compone del quadro conoscitivo, dello statuto del territorio di cui all’articolo 6 e </a:t>
            </a:r>
            <a:r>
              <a:rPr lang="it-IT" sz="1400" b="1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della strategia dello sviluppo sostenibile.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400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comma 4.</a:t>
            </a:r>
            <a:r>
              <a:rPr lang="it-IT" sz="14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strategia dello sviluppo sostenibile definisce: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4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le dimensioni massime sostenibili dei nuovi insediamenti e delle nuove funzioni collegate agli interventi di trasformazione urbana come definiti dal regolamento di cui all’articolo 130, previste all’interno del territorio urbanizzato, articolate </a:t>
            </a:r>
            <a:r>
              <a:rPr lang="it-IT" sz="1400" b="1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UTOE e per categorie funzionali</a:t>
            </a:r>
            <a:r>
              <a:rPr lang="it-IT" sz="14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1B379B-4EE4-4D8E-A9C7-B1EF7C924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9" t="28972" r="34237" b="18068"/>
          <a:stretch/>
        </p:blipFill>
        <p:spPr>
          <a:xfrm>
            <a:off x="3179568" y="3106046"/>
            <a:ext cx="5173134" cy="272408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89BF24A-69AE-43BF-BD0B-72FD4174E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00" t="81561" r="38482" b="7668"/>
          <a:stretch/>
        </p:blipFill>
        <p:spPr>
          <a:xfrm>
            <a:off x="822296" y="5834803"/>
            <a:ext cx="8154540" cy="95344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E9AE6AD-BF85-44BD-9F60-8D123A5D88D2}"/>
              </a:ext>
            </a:extLst>
          </p:cNvPr>
          <p:cNvSpPr txBox="1"/>
          <p:nvPr/>
        </p:nvSpPr>
        <p:spPr>
          <a:xfrm rot="20251291">
            <a:off x="1014005" y="4466316"/>
            <a:ext cx="2701405" cy="584775"/>
          </a:xfrm>
          <a:prstGeom prst="rect">
            <a:avLst/>
          </a:prstGeom>
          <a:noFill/>
          <a:ln w="15875">
            <a:solidFill>
              <a:srgbClr val="006666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ALL. 2 A</a:t>
            </a:r>
          </a:p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</a:rPr>
              <a:t>Delibera n.682 del 26-06-2017</a:t>
            </a:r>
          </a:p>
        </p:txBody>
      </p:sp>
    </p:spTree>
    <p:extLst>
      <p:ext uri="{BB962C8B-B14F-4D97-AF65-F5344CB8AC3E}">
        <p14:creationId xmlns:p14="http://schemas.microsoft.com/office/powerpoint/2010/main" val="1096958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DIMENSIONAMENTO DEL PIANO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8320A-0829-4C8D-96DE-762C3E484598}"/>
              </a:ext>
            </a:extLst>
          </p:cNvPr>
          <p:cNvGrpSpPr/>
          <p:nvPr/>
        </p:nvGrpSpPr>
        <p:grpSpPr>
          <a:xfrm>
            <a:off x="940128" y="2984619"/>
            <a:ext cx="2438502" cy="1269632"/>
            <a:chOff x="887891" y="3429000"/>
            <a:chExt cx="2438502" cy="126963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973878" y="3632191"/>
              <a:ext cx="2352515" cy="1066441"/>
              <a:chOff x="2931205" y="1510850"/>
              <a:chExt cx="2876986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5" y="1510850"/>
                <a:ext cx="287698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3564" y="1564081"/>
                <a:ext cx="2413316" cy="38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Art. 61  Disciplina di Piano Il dimensionamento complessivo del Piano: definizioni e criteri.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887891" y="3429000"/>
              <a:ext cx="336235" cy="336235"/>
            </a:xfrm>
            <a:prstGeom prst="rect">
              <a:avLst/>
            </a:prstGeom>
          </p:spPr>
        </p:pic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4538B186-B7B2-476A-860F-A789F7CD5052}"/>
              </a:ext>
            </a:extLst>
          </p:cNvPr>
          <p:cNvSpPr/>
          <p:nvPr/>
        </p:nvSpPr>
        <p:spPr>
          <a:xfrm>
            <a:off x="6383749" y="6429045"/>
            <a:ext cx="2706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 delle associazioni complesse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E16430-F161-49BE-9557-2257A1F62331}"/>
              </a:ext>
            </a:extLst>
          </p:cNvPr>
          <p:cNvSpPr/>
          <p:nvPr/>
        </p:nvSpPr>
        <p:spPr>
          <a:xfrm>
            <a:off x="3569386" y="1270151"/>
            <a:ext cx="5430175" cy="491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presente Piano annovera tra le dimensioni massime sostenibili degli insediamenti, quelle derivanti dai seguenti interventi: 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che comportano </a:t>
            </a:r>
            <a:r>
              <a:rPr lang="it-IT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occupazione di nuovo suolo </a:t>
            </a: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attraverso la realizzazione nuovi interventi all'interno del territorio urbanizzato, addizioni di parti di tessuto edilizio (saturazioni) o ampliamenti consistenti dei fabbricati esistenti tali da interessare ulteriori porzioni di territorio rurale;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di recupero di fabbricati esistenti </a:t>
            </a:r>
            <a:r>
              <a:rPr lang="it-IT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comportano la modifica della destinazione originaria con incremento del carico urbanistico </a:t>
            </a: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comportano l’approvazione di strumenti urbanistici preventivi; 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complessi di rigenerazione urbana </a:t>
            </a: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prevedano la riconfigurazione di asseti urbanistici (ristrutturazioni urbanistiche) e una nuova destinazione funzionale dei fabbricati realizzati ex-novo e di quelli eventualmente recuperati. 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quantità non comprese nei precedenti punti sono computate </a:t>
            </a:r>
            <a:r>
              <a:rPr lang="it-IT" sz="1200" b="1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fuori dal dimensionamento del Piano,</a:t>
            </a: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tuttavia ne dovrà essere dato conto nei rapporti di monitoraggio sull'attuazione del Piano stesso per valutarne l'effettiva incidenza in termini di carico complessivo. 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419F64-E59E-4C31-A673-13C66DFDDB67}"/>
              </a:ext>
            </a:extLst>
          </p:cNvPr>
          <p:cNvSpPr txBox="1"/>
          <p:nvPr/>
        </p:nvSpPr>
        <p:spPr>
          <a:xfrm>
            <a:off x="3320604" y="1755272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82E083E-2A4D-4DA8-AA6E-B3B4336D4A21}"/>
              </a:ext>
            </a:extLst>
          </p:cNvPr>
          <p:cNvSpPr txBox="1"/>
          <p:nvPr/>
        </p:nvSpPr>
        <p:spPr>
          <a:xfrm>
            <a:off x="3349310" y="3813155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E633FF2-366F-4EA5-B1E4-1DA7CB8DE89A}"/>
              </a:ext>
            </a:extLst>
          </p:cNvPr>
          <p:cNvSpPr txBox="1"/>
          <p:nvPr/>
        </p:nvSpPr>
        <p:spPr>
          <a:xfrm>
            <a:off x="3389767" y="2894306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89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DIMENSIONAMENTO DEL PIANO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8320A-0829-4C8D-96DE-762C3E484598}"/>
              </a:ext>
            </a:extLst>
          </p:cNvPr>
          <p:cNvGrpSpPr/>
          <p:nvPr/>
        </p:nvGrpSpPr>
        <p:grpSpPr>
          <a:xfrm>
            <a:off x="940128" y="2984619"/>
            <a:ext cx="2438502" cy="1269632"/>
            <a:chOff x="887891" y="3429000"/>
            <a:chExt cx="2438502" cy="126963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720C615-3A27-47CF-A3D7-99E3E3CBF31F}"/>
                </a:ext>
              </a:extLst>
            </p:cNvPr>
            <p:cNvGrpSpPr/>
            <p:nvPr/>
          </p:nvGrpSpPr>
          <p:grpSpPr>
            <a:xfrm>
              <a:off x="973878" y="3632191"/>
              <a:ext cx="2352515" cy="1066441"/>
              <a:chOff x="2931205" y="1510850"/>
              <a:chExt cx="2876986" cy="572587"/>
            </a:xfrm>
          </p:grpSpPr>
          <p:sp>
            <p:nvSpPr>
              <p:cNvPr id="3" name="Freccia a pentagono 2">
                <a:extLst>
                  <a:ext uri="{FF2B5EF4-FFF2-40B4-BE49-F238E27FC236}">
                    <a16:creationId xmlns:a16="http://schemas.microsoft.com/office/drawing/2014/main" id="{4A88CF0A-28F4-41DD-9EBB-F54463B7A27E}"/>
                  </a:ext>
                </a:extLst>
              </p:cNvPr>
              <p:cNvSpPr/>
              <p:nvPr/>
            </p:nvSpPr>
            <p:spPr>
              <a:xfrm>
                <a:off x="2931205" y="1510850"/>
                <a:ext cx="287698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9468B991-F1E1-4D7E-8AB2-E6D3AE0C8F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3564" y="1564081"/>
                <a:ext cx="2413316" cy="382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Art. 61  Disciplina di Piano Il dimensionamento complessivo del Piano: definizioni e criteri.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E6007C2D-55AF-413B-AA66-60CBEFCB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887891" y="3429000"/>
              <a:ext cx="336235" cy="336235"/>
            </a:xfrm>
            <a:prstGeom prst="rect">
              <a:avLst/>
            </a:prstGeom>
          </p:spPr>
        </p:pic>
      </p:grp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4538B186-B7B2-476A-860F-A789F7CD5052}"/>
              </a:ext>
            </a:extLst>
          </p:cNvPr>
          <p:cNvSpPr/>
          <p:nvPr/>
        </p:nvSpPr>
        <p:spPr>
          <a:xfrm>
            <a:off x="6383749" y="6429045"/>
            <a:ext cx="2706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Paesaggio delle associazioni complesse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E16430-F161-49BE-9557-2257A1F62331}"/>
              </a:ext>
            </a:extLst>
          </p:cNvPr>
          <p:cNvSpPr/>
          <p:nvPr/>
        </p:nvSpPr>
        <p:spPr>
          <a:xfrm>
            <a:off x="3569386" y="1270151"/>
            <a:ext cx="5430175" cy="491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Ai fini del calcolo del dimensionamento, riportato nelle tabelle delle singole UTOE, si assumono i </a:t>
            </a:r>
            <a:r>
              <a:rPr lang="it-IT" sz="1200" b="1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seguenti parametri</a:t>
            </a: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Unità abitativa (appartamento) corrisponde a 100 mq di SUL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- 1 posto letto comprensivo di quota servizi corrisponde a 30 mq.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Composizione famiglia media (da dati ISTAT): 2,5 componenti a famiglia.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primo Piano Operativo dei comuni di Pisa e di Cascina non potrà esaurire il dimensionamento delle singole UTOE.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le funzioni residenziali e turistico-ricettive il primo Piano Operativo dei comuni potrà attuare il </a:t>
            </a:r>
            <a:r>
              <a:rPr lang="it-IT" sz="1200" b="1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dimensionamento totale fissato;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Tali limitazioni non sono applicate nelle UTOE in cui sono previsti interventi </a:t>
            </a:r>
            <a:r>
              <a:rPr lang="it-IT" sz="1200" b="1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rigenerazione urbana e di razionalizzazione e riqualificazione delle piattaforme produttive</a:t>
            </a: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pertanto in questi casi può essere messo a disposizione il relativo dimensionamento con i primi Piani Operativi. Tale disposizione si applica a seguito di specifico provvedimento dell’Amministrazione nel quale venga attestata la rilevanza e la strategicità degli interventi rispetto agli obiettivi di Piano, </a:t>
            </a: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endParaRPr lang="it-IT" sz="1200" dirty="0">
              <a:solidFill>
                <a:srgbClr val="21212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" marR="143510" algn="just">
              <a:lnSpc>
                <a:spcPts val="1800"/>
              </a:lnSpc>
              <a:spcAft>
                <a:spcPts val="0"/>
              </a:spcAft>
            </a:pP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piani operativi dei comuni di Cascina e Pisa potranno ammettere fino ad un massimo del </a:t>
            </a:r>
            <a:r>
              <a:rPr lang="it-IT" sz="1200" b="1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it-IT" sz="1200" dirty="0">
                <a:solidFill>
                  <a:srgbClr val="21212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trasferimento di dimensionamento fra UTOE;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419F64-E59E-4C31-A673-13C66DFDDB67}"/>
              </a:ext>
            </a:extLst>
          </p:cNvPr>
          <p:cNvSpPr txBox="1"/>
          <p:nvPr/>
        </p:nvSpPr>
        <p:spPr>
          <a:xfrm>
            <a:off x="3403969" y="1107613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E633FF2-366F-4EA5-B1E4-1DA7CB8DE89A}"/>
              </a:ext>
            </a:extLst>
          </p:cNvPr>
          <p:cNvSpPr txBox="1"/>
          <p:nvPr/>
        </p:nvSpPr>
        <p:spPr>
          <a:xfrm>
            <a:off x="3395631" y="2499108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904CF53-A678-4418-B8BF-AD08E5F29980}"/>
              </a:ext>
            </a:extLst>
          </p:cNvPr>
          <p:cNvSpPr txBox="1"/>
          <p:nvPr/>
        </p:nvSpPr>
        <p:spPr>
          <a:xfrm>
            <a:off x="3400228" y="3145439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240AB6-AF38-4356-81DA-05E3CDE0DBA3}"/>
              </a:ext>
            </a:extLst>
          </p:cNvPr>
          <p:cNvSpPr txBox="1"/>
          <p:nvPr/>
        </p:nvSpPr>
        <p:spPr>
          <a:xfrm>
            <a:off x="3406092" y="3791770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7ADE38-46B7-4790-9F96-7AE4A39548D5}"/>
              </a:ext>
            </a:extLst>
          </p:cNvPr>
          <p:cNvSpPr txBox="1"/>
          <p:nvPr/>
        </p:nvSpPr>
        <p:spPr>
          <a:xfrm>
            <a:off x="3378039" y="5391962"/>
            <a:ext cx="20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&gt;</a:t>
            </a:r>
            <a:endParaRPr lang="it-IT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16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21438" y="3448757"/>
            <a:ext cx="5837693" cy="61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 Narrow" panose="020B0606020202030204" pitchFamily="34" charset="0"/>
              </a:rPr>
              <a:t>FOCUS:</a:t>
            </a: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IL DIMENSIONAMENTO DEL PIANO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1E17F04C-B222-4070-9E7E-CE724F846831}"/>
              </a:ext>
            </a:extLst>
          </p:cNvPr>
          <p:cNvSpPr/>
          <p:nvPr/>
        </p:nvSpPr>
        <p:spPr>
          <a:xfrm>
            <a:off x="3762267" y="6401713"/>
            <a:ext cx="2503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Architettura rurale di valore tipologico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4EEA4AC-4109-433F-8338-F6DA41151E5A}"/>
              </a:ext>
            </a:extLst>
          </p:cNvPr>
          <p:cNvGrpSpPr/>
          <p:nvPr/>
        </p:nvGrpSpPr>
        <p:grpSpPr>
          <a:xfrm>
            <a:off x="968731" y="2393823"/>
            <a:ext cx="7501581" cy="2951437"/>
            <a:chOff x="1003559" y="2998256"/>
            <a:chExt cx="7501581" cy="2951437"/>
          </a:xfrm>
          <a:solidFill>
            <a:schemeClr val="bg1"/>
          </a:solidFill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031927D1-64B0-4D5D-A2E7-F2B0C2B86D30}"/>
                </a:ext>
              </a:extLst>
            </p:cNvPr>
            <p:cNvSpPr/>
            <p:nvPr/>
          </p:nvSpPr>
          <p:spPr>
            <a:xfrm>
              <a:off x="1003560" y="5270896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871D430-5301-48AE-975B-0E052A63E31C}"/>
                </a:ext>
              </a:extLst>
            </p:cNvPr>
            <p:cNvSpPr/>
            <p:nvPr/>
          </p:nvSpPr>
          <p:spPr>
            <a:xfrm>
              <a:off x="1003560" y="5616479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70A3FCC0-B813-4EE1-AB51-16ACB3DCCEB8}"/>
                </a:ext>
              </a:extLst>
            </p:cNvPr>
            <p:cNvSpPr/>
            <p:nvPr/>
          </p:nvSpPr>
          <p:spPr>
            <a:xfrm>
              <a:off x="1003560" y="4943444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CAFD062-60C6-46E0-A809-20D938BDDBD9}"/>
                </a:ext>
              </a:extLst>
            </p:cNvPr>
            <p:cNvSpPr/>
            <p:nvPr/>
          </p:nvSpPr>
          <p:spPr>
            <a:xfrm>
              <a:off x="1003560" y="4608642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C09D91E8-19FA-4B92-8EB6-0F1A7A8A8560}"/>
                </a:ext>
              </a:extLst>
            </p:cNvPr>
            <p:cNvSpPr/>
            <p:nvPr/>
          </p:nvSpPr>
          <p:spPr>
            <a:xfrm>
              <a:off x="1003560" y="3941368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CD6DEEC2-D393-4A80-987B-DA1A53C0E1E9}"/>
                </a:ext>
              </a:extLst>
            </p:cNvPr>
            <p:cNvSpPr/>
            <p:nvPr/>
          </p:nvSpPr>
          <p:spPr>
            <a:xfrm>
              <a:off x="1003560" y="4286951"/>
              <a:ext cx="7454865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B0F0C0A3-787F-4C70-B528-B9A4570DC945}"/>
                </a:ext>
              </a:extLst>
            </p:cNvPr>
            <p:cNvSpPr/>
            <p:nvPr/>
          </p:nvSpPr>
          <p:spPr>
            <a:xfrm>
              <a:off x="2069024" y="3613916"/>
              <a:ext cx="6396516" cy="333214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DCB50EC6-EF53-46B3-A37E-6EDFC4D29ADC}"/>
                </a:ext>
              </a:extLst>
            </p:cNvPr>
            <p:cNvSpPr txBox="1"/>
            <p:nvPr/>
          </p:nvSpPr>
          <p:spPr>
            <a:xfrm>
              <a:off x="1003561" y="3981017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ArialNarrow"/>
                </a:rPr>
                <a:t>Residenziale</a:t>
              </a:r>
              <a:endParaRPr lang="it-IT" sz="1050" dirty="0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90134B3A-45E8-4D12-8081-F269E5399DD5}"/>
                </a:ext>
              </a:extLst>
            </p:cNvPr>
            <p:cNvSpPr txBox="1"/>
            <p:nvPr/>
          </p:nvSpPr>
          <p:spPr>
            <a:xfrm>
              <a:off x="1003561" y="4320579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 err="1">
                  <a:latin typeface="ArialNarrow"/>
                </a:rPr>
                <a:t>Ind</a:t>
              </a:r>
              <a:r>
                <a:rPr lang="it-IT" sz="1050" dirty="0" err="1">
                  <a:latin typeface="ArialNarrow"/>
                </a:rPr>
                <a:t>-</a:t>
              </a:r>
              <a:r>
                <a:rPr lang="it-IT" sz="1050" b="0" i="0" u="none" strike="noStrike" baseline="0" dirty="0" err="1">
                  <a:latin typeface="ArialNarrow"/>
                </a:rPr>
                <a:t>artig</a:t>
              </a:r>
              <a:endParaRPr lang="it-IT" sz="1050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6DA52167-77D7-41CD-AD7F-094118DCEA48}"/>
                </a:ext>
              </a:extLst>
            </p:cNvPr>
            <p:cNvSpPr txBox="1"/>
            <p:nvPr/>
          </p:nvSpPr>
          <p:spPr>
            <a:xfrm>
              <a:off x="1003561" y="4660141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ArialNarrow"/>
                </a:rPr>
                <a:t>Comm-</a:t>
              </a:r>
              <a:r>
                <a:rPr lang="it-IT" sz="1050" b="0" i="0" u="none" strike="noStrike" baseline="0" dirty="0" err="1">
                  <a:latin typeface="ArialNarrow"/>
                </a:rPr>
                <a:t>dett</a:t>
              </a:r>
              <a:endParaRPr lang="it-IT" sz="1050" dirty="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6BEABDD-0A72-47A5-B24D-1AD6E88DFAB9}"/>
                </a:ext>
              </a:extLst>
            </p:cNvPr>
            <p:cNvSpPr txBox="1"/>
            <p:nvPr/>
          </p:nvSpPr>
          <p:spPr>
            <a:xfrm>
              <a:off x="1003561" y="4999703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ArialNarrow"/>
                </a:rPr>
                <a:t>Tur-</a:t>
              </a:r>
              <a:r>
                <a:rPr lang="it-IT" sz="1050" b="0" i="0" u="none" strike="noStrike" baseline="0" dirty="0" err="1">
                  <a:latin typeface="ArialNarrow"/>
                </a:rPr>
                <a:t>Ricett</a:t>
              </a:r>
              <a:endParaRPr lang="it-IT" sz="1050" dirty="0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6DB1E8E7-7A55-49BF-AFDF-E3729D3EC6DF}"/>
                </a:ext>
              </a:extLst>
            </p:cNvPr>
            <p:cNvSpPr txBox="1"/>
            <p:nvPr/>
          </p:nvSpPr>
          <p:spPr>
            <a:xfrm>
              <a:off x="1003561" y="5339265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ArialNarrow"/>
                </a:rPr>
                <a:t>Dir-</a:t>
              </a:r>
              <a:r>
                <a:rPr lang="it-IT" sz="1050" b="0" i="0" u="none" strike="noStrike" baseline="0" dirty="0" err="1">
                  <a:latin typeface="ArialNarrow"/>
                </a:rPr>
                <a:t>Serv</a:t>
              </a:r>
              <a:endParaRPr lang="it-IT" sz="1050" dirty="0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3737C26-D749-4158-B855-9B1D416BC656}"/>
                </a:ext>
              </a:extLst>
            </p:cNvPr>
            <p:cNvSpPr txBox="1"/>
            <p:nvPr/>
          </p:nvSpPr>
          <p:spPr>
            <a:xfrm>
              <a:off x="1003560" y="5637997"/>
              <a:ext cx="110366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50" b="0" i="0" u="none" strike="noStrike" baseline="0" dirty="0">
                  <a:latin typeface="ArialNarrow"/>
                </a:rPr>
                <a:t>Comm-</a:t>
              </a:r>
              <a:r>
                <a:rPr lang="it-IT" sz="1050" b="0" i="0" u="none" strike="noStrike" baseline="0" dirty="0" err="1">
                  <a:latin typeface="ArialNarrow"/>
                </a:rPr>
                <a:t>ingr</a:t>
              </a:r>
              <a:endParaRPr lang="it-IT" sz="1050" dirty="0"/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E23E3C57-FD60-4523-868A-AB77C86D4C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878" y="3589094"/>
              <a:ext cx="22146" cy="236059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D8049CAD-E391-4A55-B271-D4E861C23DB7}"/>
                </a:ext>
              </a:extLst>
            </p:cNvPr>
            <p:cNvSpPr/>
            <p:nvPr/>
          </p:nvSpPr>
          <p:spPr>
            <a:xfrm>
              <a:off x="1003559" y="3001433"/>
              <a:ext cx="1067420" cy="932426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F33BFCD3-E79E-4F24-A828-2FC1E8F8A7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5825" y="3604911"/>
              <a:ext cx="4750" cy="2344782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9BF5DD87-1B46-4631-99DC-9FE0DA967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670" y="3604911"/>
              <a:ext cx="1954" cy="2344782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6BE6C6DC-92F1-4F01-8A41-7262B8C75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9424" y="3598419"/>
              <a:ext cx="0" cy="2351274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8667966B-A08C-402B-A299-555FE4D29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6224" y="3591927"/>
              <a:ext cx="0" cy="235776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7CD65BC7-1137-4267-AE94-2238A2A24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3024" y="3585435"/>
              <a:ext cx="0" cy="236425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60747F10-9BE0-45A5-893D-0E7DDE72E1F8}"/>
                </a:ext>
              </a:extLst>
            </p:cNvPr>
            <p:cNvSpPr/>
            <p:nvPr/>
          </p:nvSpPr>
          <p:spPr>
            <a:xfrm>
              <a:off x="2069380" y="2999844"/>
              <a:ext cx="3198081" cy="614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3240CA24-1D73-4977-910D-58890DE71227}"/>
                </a:ext>
              </a:extLst>
            </p:cNvPr>
            <p:cNvSpPr/>
            <p:nvPr/>
          </p:nvSpPr>
          <p:spPr>
            <a:xfrm>
              <a:off x="5267461" y="2998256"/>
              <a:ext cx="3198081" cy="614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2D2B836-70E7-4481-BD18-42BB18D071F9}"/>
                </a:ext>
              </a:extLst>
            </p:cNvPr>
            <p:cNvSpPr txBox="1"/>
            <p:nvPr/>
          </p:nvSpPr>
          <p:spPr>
            <a:xfrm>
              <a:off x="2209426" y="3099131"/>
              <a:ext cx="2902845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it-IT" sz="1050" b="0" i="0" u="none" strike="noStrike" baseline="0" dirty="0">
                  <a:latin typeface="ArialNarrow"/>
                </a:rPr>
                <a:t>Dimensionamento Previsioni interne al</a:t>
              </a:r>
            </a:p>
            <a:p>
              <a:pPr algn="ctr"/>
              <a:r>
                <a:rPr lang="it-IT" sz="1050" b="0" i="0" u="none" strike="noStrike" baseline="0" dirty="0">
                  <a:latin typeface="ArialNarrow"/>
                </a:rPr>
                <a:t>perimetro del territorio urbanizzato</a:t>
              </a:r>
              <a:endParaRPr lang="it-IT" sz="1050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A92715D2-5579-4A15-8179-54EA5C4D65AE}"/>
                </a:ext>
              </a:extLst>
            </p:cNvPr>
            <p:cNvSpPr txBox="1"/>
            <p:nvPr/>
          </p:nvSpPr>
          <p:spPr>
            <a:xfrm>
              <a:off x="5443921" y="3119031"/>
              <a:ext cx="2902845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it-IT" sz="1050" b="0" i="0" u="none" strike="noStrike" baseline="0" dirty="0">
                  <a:latin typeface="ArialNarrow"/>
                </a:rPr>
                <a:t>Dimensionamento Previsioni esterne al</a:t>
              </a:r>
            </a:p>
            <a:p>
              <a:pPr algn="ctr"/>
              <a:r>
                <a:rPr lang="it-IT" sz="1050" b="0" i="0" u="none" strike="noStrike" baseline="0" dirty="0">
                  <a:latin typeface="ArialNarrow"/>
                </a:rPr>
                <a:t>perimetro del territorio urbanizzato</a:t>
              </a:r>
              <a:endParaRPr lang="it-IT" sz="1050" dirty="0"/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CB13D858-73BC-4E0C-8DDF-9B071ECDA941}"/>
                </a:ext>
              </a:extLst>
            </p:cNvPr>
            <p:cNvSpPr txBox="1"/>
            <p:nvPr/>
          </p:nvSpPr>
          <p:spPr>
            <a:xfrm>
              <a:off x="2014218" y="3660893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0" i="0" u="none" strike="noStrike" baseline="0" dirty="0">
                  <a:latin typeface="ArialNarrow"/>
                </a:rPr>
                <a:t>Nuova edificazione</a:t>
              </a:r>
              <a:endParaRPr lang="it-IT" sz="900" dirty="0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1F009D34-9604-43DB-B6B5-17B9B66BA32E}"/>
                </a:ext>
              </a:extLst>
            </p:cNvPr>
            <p:cNvSpPr txBox="1"/>
            <p:nvPr/>
          </p:nvSpPr>
          <p:spPr>
            <a:xfrm>
              <a:off x="3134488" y="3665107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900" b="0" i="0" u="none" strike="noStrike" baseline="0" dirty="0">
                  <a:latin typeface="ArialNarrow"/>
                </a:rPr>
                <a:t>Riuso</a:t>
              </a:r>
              <a:endParaRPr lang="it-IT" sz="900" dirty="0"/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D14E6FE5-6892-48F7-9E2E-82B08C5FCFCB}"/>
                </a:ext>
              </a:extLst>
            </p:cNvPr>
            <p:cNvSpPr txBox="1"/>
            <p:nvPr/>
          </p:nvSpPr>
          <p:spPr>
            <a:xfrm>
              <a:off x="4151090" y="3669769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900" b="0" i="0" u="none" strike="noStrike" baseline="0" dirty="0">
                  <a:latin typeface="ArialNarrow"/>
                </a:rPr>
                <a:t>Totale</a:t>
              </a:r>
              <a:endParaRPr lang="it-IT" sz="900" dirty="0"/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86317352-E91E-4ECC-8350-B59F3F13D8C3}"/>
                </a:ext>
              </a:extLst>
            </p:cNvPr>
            <p:cNvSpPr txBox="1"/>
            <p:nvPr/>
          </p:nvSpPr>
          <p:spPr>
            <a:xfrm>
              <a:off x="5229264" y="3611084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0" i="0" u="none" strike="noStrike" baseline="0" dirty="0">
                  <a:latin typeface="ArialNarrow"/>
                </a:rPr>
                <a:t>Nuova </a:t>
              </a:r>
              <a:r>
                <a:rPr lang="it-IT" sz="900" b="0" i="0" u="none" strike="noStrike" baseline="0" dirty="0" err="1">
                  <a:latin typeface="ArialNarrow"/>
                </a:rPr>
                <a:t>edif-copian</a:t>
              </a:r>
              <a:endParaRPr lang="it-IT" sz="900" dirty="0"/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18BF1544-AB8B-4BB4-807A-CDD8D049B81C}"/>
                </a:ext>
              </a:extLst>
            </p:cNvPr>
            <p:cNvSpPr txBox="1"/>
            <p:nvPr/>
          </p:nvSpPr>
          <p:spPr>
            <a:xfrm>
              <a:off x="6325492" y="3615786"/>
              <a:ext cx="11598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0" i="0" u="none" strike="noStrike" baseline="0" dirty="0">
                  <a:latin typeface="ArialNarrow"/>
                </a:rPr>
                <a:t>Nuova </a:t>
              </a:r>
              <a:r>
                <a:rPr lang="it-IT" sz="900" b="0" i="0" u="none" strike="noStrike" baseline="0" dirty="0" err="1">
                  <a:latin typeface="ArialNarrow"/>
                </a:rPr>
                <a:t>edif</a:t>
              </a:r>
              <a:r>
                <a:rPr lang="it-IT" sz="900" b="0" i="0" u="none" strike="noStrike" baseline="0" dirty="0">
                  <a:latin typeface="ArialNarrow"/>
                </a:rPr>
                <a:t>- NO </a:t>
              </a:r>
              <a:r>
                <a:rPr lang="it-IT" sz="900" b="0" i="0" u="none" strike="noStrike" baseline="0" dirty="0" err="1">
                  <a:latin typeface="ArialNarrow"/>
                </a:rPr>
                <a:t>copian</a:t>
              </a:r>
              <a:endParaRPr lang="it-IT" sz="900" dirty="0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241D2ADE-92BF-43BC-BF84-06FFA7897CD8}"/>
                </a:ext>
              </a:extLst>
            </p:cNvPr>
            <p:cNvSpPr txBox="1"/>
            <p:nvPr/>
          </p:nvSpPr>
          <p:spPr>
            <a:xfrm>
              <a:off x="7345336" y="3655814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900" b="0" i="0" u="none" strike="noStrike" baseline="0" dirty="0">
                  <a:latin typeface="ArialNarrow"/>
                </a:rPr>
                <a:t>Riuso</a:t>
              </a:r>
              <a:endParaRPr lang="it-IT" sz="900" dirty="0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60C828D2-1DE0-4504-AF39-4CFA1CDD3FB7}"/>
                </a:ext>
              </a:extLst>
            </p:cNvPr>
            <p:cNvSpPr txBox="1"/>
            <p:nvPr/>
          </p:nvSpPr>
          <p:spPr>
            <a:xfrm>
              <a:off x="2033709" y="4006924"/>
              <a:ext cx="11598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0" i="0" u="none" strike="noStrike" baseline="0" dirty="0">
                  <a:latin typeface="ArialNarrow"/>
                </a:rPr>
                <a:t>60.900 mq SUL</a:t>
              </a:r>
              <a:endParaRPr lang="it-IT" sz="900" dirty="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CF26723-CD1C-44D7-93D1-0DE3A4055D68}"/>
              </a:ext>
            </a:extLst>
          </p:cNvPr>
          <p:cNvSpPr txBox="1"/>
          <p:nvPr/>
        </p:nvSpPr>
        <p:spPr>
          <a:xfrm>
            <a:off x="968732" y="2639246"/>
            <a:ext cx="11036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0" u="none" strike="noStrike" baseline="0" dirty="0">
                <a:latin typeface="ArialNarrow"/>
              </a:rPr>
              <a:t>Categorie funzionali</a:t>
            </a:r>
            <a:endParaRPr lang="it-IT" sz="1050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4774B32-D0D2-4373-BEE5-64E6A4ECBFC0}"/>
              </a:ext>
            </a:extLst>
          </p:cNvPr>
          <p:cNvSpPr txBox="1"/>
          <p:nvPr/>
        </p:nvSpPr>
        <p:spPr>
          <a:xfrm>
            <a:off x="3120448" y="3400616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117.200 mq SUL</a:t>
            </a:r>
            <a:endParaRPr lang="it-IT" sz="900" dirty="0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D6D86240-D96C-4566-98C6-21FD6D64441D}"/>
              </a:ext>
            </a:extLst>
          </p:cNvPr>
          <p:cNvSpPr txBox="1"/>
          <p:nvPr/>
        </p:nvSpPr>
        <p:spPr>
          <a:xfrm>
            <a:off x="4165842" y="3406069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178.100 mq SUL</a:t>
            </a:r>
            <a:endParaRPr lang="it-IT" sz="900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634D71E-AC63-4722-B572-18845538093A}"/>
              </a:ext>
            </a:extLst>
          </p:cNvPr>
          <p:cNvSpPr txBox="1"/>
          <p:nvPr/>
        </p:nvSpPr>
        <p:spPr>
          <a:xfrm>
            <a:off x="2016371" y="3734017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138.000 mq SUL</a:t>
            </a:r>
            <a:endParaRPr lang="it-IT" sz="900" dirty="0"/>
          </a:p>
        </p:txBody>
      </p:sp>
      <p:sp>
        <p:nvSpPr>
          <p:cNvPr id="1024" name="CasellaDiTesto 1023">
            <a:extLst>
              <a:ext uri="{FF2B5EF4-FFF2-40B4-BE49-F238E27FC236}">
                <a16:creationId xmlns:a16="http://schemas.microsoft.com/office/drawing/2014/main" id="{E1289FFC-4DD3-4597-AF8C-ECC341F46FB4}"/>
              </a:ext>
            </a:extLst>
          </p:cNvPr>
          <p:cNvSpPr txBox="1"/>
          <p:nvPr/>
        </p:nvSpPr>
        <p:spPr>
          <a:xfrm>
            <a:off x="3111729" y="3746624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Narrow"/>
              </a:rPr>
              <a:t>30.000</a:t>
            </a:r>
            <a:r>
              <a:rPr lang="it-IT" sz="900" b="0" i="0" u="none" strike="noStrike" baseline="0" dirty="0">
                <a:latin typeface="ArialNarrow"/>
              </a:rPr>
              <a:t> mq SUL</a:t>
            </a:r>
            <a:endParaRPr lang="it-IT" sz="900" dirty="0"/>
          </a:p>
        </p:txBody>
      </p:sp>
      <p:sp>
        <p:nvSpPr>
          <p:cNvPr id="1025" name="CasellaDiTesto 1024">
            <a:extLst>
              <a:ext uri="{FF2B5EF4-FFF2-40B4-BE49-F238E27FC236}">
                <a16:creationId xmlns:a16="http://schemas.microsoft.com/office/drawing/2014/main" id="{0806432B-4D87-4CB3-99BE-6E181341C9EF}"/>
              </a:ext>
            </a:extLst>
          </p:cNvPr>
          <p:cNvSpPr txBox="1"/>
          <p:nvPr/>
        </p:nvSpPr>
        <p:spPr>
          <a:xfrm>
            <a:off x="4203684" y="3746624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168.000 mq SUL</a:t>
            </a:r>
            <a:endParaRPr lang="it-IT" sz="900" dirty="0"/>
          </a:p>
        </p:txBody>
      </p:sp>
      <p:sp>
        <p:nvSpPr>
          <p:cNvPr id="1026" name="CasellaDiTesto 1025">
            <a:extLst>
              <a:ext uri="{FF2B5EF4-FFF2-40B4-BE49-F238E27FC236}">
                <a16:creationId xmlns:a16="http://schemas.microsoft.com/office/drawing/2014/main" id="{D6C032CB-B8E3-4E70-B08A-215B21296F70}"/>
              </a:ext>
            </a:extLst>
          </p:cNvPr>
          <p:cNvSpPr txBox="1"/>
          <p:nvPr/>
        </p:nvSpPr>
        <p:spPr>
          <a:xfrm>
            <a:off x="2038329" y="4063039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33.000 mq SUL</a:t>
            </a:r>
            <a:endParaRPr lang="it-IT" sz="900" dirty="0"/>
          </a:p>
        </p:txBody>
      </p:sp>
      <p:sp>
        <p:nvSpPr>
          <p:cNvPr id="1027" name="CasellaDiTesto 1026">
            <a:extLst>
              <a:ext uri="{FF2B5EF4-FFF2-40B4-BE49-F238E27FC236}">
                <a16:creationId xmlns:a16="http://schemas.microsoft.com/office/drawing/2014/main" id="{66022765-D28F-4058-9904-58880970452B}"/>
              </a:ext>
            </a:extLst>
          </p:cNvPr>
          <p:cNvSpPr txBox="1"/>
          <p:nvPr/>
        </p:nvSpPr>
        <p:spPr>
          <a:xfrm>
            <a:off x="3103309" y="4076306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32.920 mq SUL</a:t>
            </a:r>
            <a:endParaRPr lang="it-IT" sz="900" dirty="0"/>
          </a:p>
        </p:txBody>
      </p:sp>
      <p:sp>
        <p:nvSpPr>
          <p:cNvPr id="1028" name="CasellaDiTesto 1027">
            <a:extLst>
              <a:ext uri="{FF2B5EF4-FFF2-40B4-BE49-F238E27FC236}">
                <a16:creationId xmlns:a16="http://schemas.microsoft.com/office/drawing/2014/main" id="{738867E8-264F-4D1D-882C-2ACE724C0328}"/>
              </a:ext>
            </a:extLst>
          </p:cNvPr>
          <p:cNvSpPr txBox="1"/>
          <p:nvPr/>
        </p:nvSpPr>
        <p:spPr>
          <a:xfrm>
            <a:off x="4219331" y="4090499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65.920 mq SUL</a:t>
            </a:r>
            <a:endParaRPr lang="it-IT" sz="900" dirty="0"/>
          </a:p>
        </p:txBody>
      </p:sp>
      <p:sp>
        <p:nvSpPr>
          <p:cNvPr id="1030" name="CasellaDiTesto 1029">
            <a:extLst>
              <a:ext uri="{FF2B5EF4-FFF2-40B4-BE49-F238E27FC236}">
                <a16:creationId xmlns:a16="http://schemas.microsoft.com/office/drawing/2014/main" id="{29DABDF4-0114-4B72-A9ED-674A0B70C661}"/>
              </a:ext>
            </a:extLst>
          </p:cNvPr>
          <p:cNvSpPr txBox="1"/>
          <p:nvPr/>
        </p:nvSpPr>
        <p:spPr>
          <a:xfrm>
            <a:off x="2052022" y="4407394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14.500 mq SUL</a:t>
            </a:r>
            <a:endParaRPr lang="it-IT" sz="900" dirty="0"/>
          </a:p>
        </p:txBody>
      </p:sp>
      <p:sp>
        <p:nvSpPr>
          <p:cNvPr id="1031" name="CasellaDiTesto 1030">
            <a:extLst>
              <a:ext uri="{FF2B5EF4-FFF2-40B4-BE49-F238E27FC236}">
                <a16:creationId xmlns:a16="http://schemas.microsoft.com/office/drawing/2014/main" id="{6DEE6017-C6EB-43DB-A009-B31BB1061C7B}"/>
              </a:ext>
            </a:extLst>
          </p:cNvPr>
          <p:cNvSpPr txBox="1"/>
          <p:nvPr/>
        </p:nvSpPr>
        <p:spPr>
          <a:xfrm>
            <a:off x="3118821" y="4404562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38.650 mq SUL</a:t>
            </a:r>
            <a:endParaRPr lang="it-IT" sz="900" dirty="0"/>
          </a:p>
        </p:txBody>
      </p:sp>
      <p:sp>
        <p:nvSpPr>
          <p:cNvPr id="1032" name="CasellaDiTesto 1031">
            <a:extLst>
              <a:ext uri="{FF2B5EF4-FFF2-40B4-BE49-F238E27FC236}">
                <a16:creationId xmlns:a16="http://schemas.microsoft.com/office/drawing/2014/main" id="{CF90D531-9D6A-4DEF-BDE0-40FC0953DD68}"/>
              </a:ext>
            </a:extLst>
          </p:cNvPr>
          <p:cNvSpPr txBox="1"/>
          <p:nvPr/>
        </p:nvSpPr>
        <p:spPr>
          <a:xfrm>
            <a:off x="4191756" y="4390202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53.150 mq SUL</a:t>
            </a:r>
            <a:endParaRPr lang="it-IT" sz="900" dirty="0"/>
          </a:p>
        </p:txBody>
      </p:sp>
      <p:sp>
        <p:nvSpPr>
          <p:cNvPr id="1033" name="CasellaDiTesto 1032">
            <a:extLst>
              <a:ext uri="{FF2B5EF4-FFF2-40B4-BE49-F238E27FC236}">
                <a16:creationId xmlns:a16="http://schemas.microsoft.com/office/drawing/2014/main" id="{C9523FB2-8F03-4367-9F33-4DB7F03327A5}"/>
              </a:ext>
            </a:extLst>
          </p:cNvPr>
          <p:cNvSpPr txBox="1"/>
          <p:nvPr/>
        </p:nvSpPr>
        <p:spPr>
          <a:xfrm>
            <a:off x="2069024" y="4712259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111.000 mq SUL</a:t>
            </a:r>
            <a:endParaRPr lang="it-IT" sz="900" dirty="0"/>
          </a:p>
        </p:txBody>
      </p:sp>
      <p:sp>
        <p:nvSpPr>
          <p:cNvPr id="1034" name="CasellaDiTesto 1033">
            <a:extLst>
              <a:ext uri="{FF2B5EF4-FFF2-40B4-BE49-F238E27FC236}">
                <a16:creationId xmlns:a16="http://schemas.microsoft.com/office/drawing/2014/main" id="{35509DD1-2AD0-4FE9-BCE8-D89F236AE5FB}"/>
              </a:ext>
            </a:extLst>
          </p:cNvPr>
          <p:cNvSpPr txBox="1"/>
          <p:nvPr/>
        </p:nvSpPr>
        <p:spPr>
          <a:xfrm>
            <a:off x="3137240" y="4740496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Narrow"/>
              </a:rPr>
              <a:t>44.850</a:t>
            </a:r>
            <a:r>
              <a:rPr lang="it-IT" sz="900" b="0" i="0" u="none" strike="noStrike" baseline="0" dirty="0">
                <a:latin typeface="ArialNarrow"/>
              </a:rPr>
              <a:t> mq SUL</a:t>
            </a:r>
            <a:endParaRPr lang="it-IT" sz="900" dirty="0"/>
          </a:p>
        </p:txBody>
      </p:sp>
      <p:sp>
        <p:nvSpPr>
          <p:cNvPr id="1035" name="CasellaDiTesto 1034">
            <a:extLst>
              <a:ext uri="{FF2B5EF4-FFF2-40B4-BE49-F238E27FC236}">
                <a16:creationId xmlns:a16="http://schemas.microsoft.com/office/drawing/2014/main" id="{C98C4BCE-794B-4FD2-8876-00F2A91B2A8C}"/>
              </a:ext>
            </a:extLst>
          </p:cNvPr>
          <p:cNvSpPr txBox="1"/>
          <p:nvPr/>
        </p:nvSpPr>
        <p:spPr>
          <a:xfrm>
            <a:off x="4203059" y="4753331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Narrow"/>
              </a:rPr>
              <a:t>155.850</a:t>
            </a:r>
            <a:r>
              <a:rPr lang="it-IT" sz="900" b="0" i="0" u="none" strike="noStrike" baseline="0" dirty="0">
                <a:latin typeface="ArialNarrow"/>
              </a:rPr>
              <a:t> mq SUL</a:t>
            </a:r>
            <a:endParaRPr lang="it-IT" sz="900" dirty="0"/>
          </a:p>
        </p:txBody>
      </p:sp>
      <p:sp>
        <p:nvSpPr>
          <p:cNvPr id="1036" name="CasellaDiTesto 1035">
            <a:extLst>
              <a:ext uri="{FF2B5EF4-FFF2-40B4-BE49-F238E27FC236}">
                <a16:creationId xmlns:a16="http://schemas.microsoft.com/office/drawing/2014/main" id="{58147CBE-FC9C-4F84-8DBE-D2431F62DF31}"/>
              </a:ext>
            </a:extLst>
          </p:cNvPr>
          <p:cNvSpPr txBox="1"/>
          <p:nvPr/>
        </p:nvSpPr>
        <p:spPr>
          <a:xfrm>
            <a:off x="2069024" y="5051355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10.000 mq SUL</a:t>
            </a:r>
            <a:endParaRPr lang="it-IT" sz="900" dirty="0"/>
          </a:p>
        </p:txBody>
      </p:sp>
      <p:sp>
        <p:nvSpPr>
          <p:cNvPr id="1037" name="CasellaDiTesto 1036">
            <a:extLst>
              <a:ext uri="{FF2B5EF4-FFF2-40B4-BE49-F238E27FC236}">
                <a16:creationId xmlns:a16="http://schemas.microsoft.com/office/drawing/2014/main" id="{60407CB7-61B7-4001-978D-B57A673686B7}"/>
              </a:ext>
            </a:extLst>
          </p:cNvPr>
          <p:cNvSpPr txBox="1"/>
          <p:nvPr/>
        </p:nvSpPr>
        <p:spPr>
          <a:xfrm>
            <a:off x="3118821" y="5079640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3.000 mq SUL</a:t>
            </a:r>
            <a:endParaRPr lang="it-IT" sz="900" dirty="0"/>
          </a:p>
        </p:txBody>
      </p:sp>
      <p:sp>
        <p:nvSpPr>
          <p:cNvPr id="1038" name="CasellaDiTesto 1037">
            <a:extLst>
              <a:ext uri="{FF2B5EF4-FFF2-40B4-BE49-F238E27FC236}">
                <a16:creationId xmlns:a16="http://schemas.microsoft.com/office/drawing/2014/main" id="{C154444A-0D93-47A3-A22B-D514EBF0C9FF}"/>
              </a:ext>
            </a:extLst>
          </p:cNvPr>
          <p:cNvSpPr txBox="1"/>
          <p:nvPr/>
        </p:nvSpPr>
        <p:spPr>
          <a:xfrm>
            <a:off x="4206431" y="5077130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13.000 mq SUL</a:t>
            </a:r>
            <a:endParaRPr lang="it-IT" sz="900" dirty="0"/>
          </a:p>
        </p:txBody>
      </p:sp>
      <p:sp>
        <p:nvSpPr>
          <p:cNvPr id="172" name="Rettangolo 171">
            <a:extLst>
              <a:ext uri="{FF2B5EF4-FFF2-40B4-BE49-F238E27FC236}">
                <a16:creationId xmlns:a16="http://schemas.microsoft.com/office/drawing/2014/main" id="{36848F8D-C88C-4326-879E-0A30FA1DBAA8}"/>
              </a:ext>
            </a:extLst>
          </p:cNvPr>
          <p:cNvSpPr/>
          <p:nvPr/>
        </p:nvSpPr>
        <p:spPr>
          <a:xfrm>
            <a:off x="4165842" y="3329426"/>
            <a:ext cx="1080153" cy="2015834"/>
          </a:xfrm>
          <a:prstGeom prst="rect">
            <a:avLst/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3" name="CasellaDiTesto 172">
            <a:extLst>
              <a:ext uri="{FF2B5EF4-FFF2-40B4-BE49-F238E27FC236}">
                <a16:creationId xmlns:a16="http://schemas.microsoft.com/office/drawing/2014/main" id="{1076F8E8-D062-46FF-B004-24EBCE5D9D06}"/>
              </a:ext>
            </a:extLst>
          </p:cNvPr>
          <p:cNvSpPr txBox="1"/>
          <p:nvPr/>
        </p:nvSpPr>
        <p:spPr>
          <a:xfrm>
            <a:off x="5229639" y="3741065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42.000 mq SUL</a:t>
            </a:r>
            <a:endParaRPr lang="it-IT" sz="900" dirty="0"/>
          </a:p>
        </p:txBody>
      </p:sp>
      <p:sp>
        <p:nvSpPr>
          <p:cNvPr id="174" name="CasellaDiTesto 173">
            <a:extLst>
              <a:ext uri="{FF2B5EF4-FFF2-40B4-BE49-F238E27FC236}">
                <a16:creationId xmlns:a16="http://schemas.microsoft.com/office/drawing/2014/main" id="{CE3597E0-0D76-4B2B-BDF0-3CD85C72378B}"/>
              </a:ext>
            </a:extLst>
          </p:cNvPr>
          <p:cNvSpPr txBox="1"/>
          <p:nvPr/>
        </p:nvSpPr>
        <p:spPr>
          <a:xfrm>
            <a:off x="5244215" y="4055708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3.500 mq SUL</a:t>
            </a:r>
            <a:endParaRPr lang="it-IT" sz="900" dirty="0"/>
          </a:p>
        </p:txBody>
      </p:sp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A3E3A623-A084-47CB-A6C7-FB099111BAA2}"/>
              </a:ext>
            </a:extLst>
          </p:cNvPr>
          <p:cNvSpPr txBox="1"/>
          <p:nvPr/>
        </p:nvSpPr>
        <p:spPr>
          <a:xfrm>
            <a:off x="5257378" y="4339239"/>
            <a:ext cx="1159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3.500 mq SUL+900 PL</a:t>
            </a:r>
            <a:endParaRPr lang="it-IT" sz="900" dirty="0"/>
          </a:p>
        </p:txBody>
      </p:sp>
      <p:sp>
        <p:nvSpPr>
          <p:cNvPr id="176" name="CasellaDiTesto 175">
            <a:extLst>
              <a:ext uri="{FF2B5EF4-FFF2-40B4-BE49-F238E27FC236}">
                <a16:creationId xmlns:a16="http://schemas.microsoft.com/office/drawing/2014/main" id="{2816BF1F-7954-44EF-BBFB-3921F3630416}"/>
              </a:ext>
            </a:extLst>
          </p:cNvPr>
          <p:cNvSpPr txBox="1"/>
          <p:nvPr/>
        </p:nvSpPr>
        <p:spPr>
          <a:xfrm>
            <a:off x="5257378" y="4750233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7.200 mq SUL</a:t>
            </a:r>
            <a:endParaRPr lang="it-IT" sz="900" dirty="0"/>
          </a:p>
        </p:txBody>
      </p: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E374C84A-C852-481B-A799-3F7D5D6747D9}"/>
              </a:ext>
            </a:extLst>
          </p:cNvPr>
          <p:cNvSpPr txBox="1"/>
          <p:nvPr/>
        </p:nvSpPr>
        <p:spPr>
          <a:xfrm>
            <a:off x="6344762" y="4729700"/>
            <a:ext cx="1159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>
                <a:latin typeface="ArialNarrow"/>
              </a:rPr>
              <a:t>5.000 mq SUL</a:t>
            </a:r>
            <a:endParaRPr lang="it-IT" sz="900" dirty="0"/>
          </a:p>
        </p:txBody>
      </p:sp>
      <p:sp>
        <p:nvSpPr>
          <p:cNvPr id="215" name="CasellaDiTesto 214">
            <a:extLst>
              <a:ext uri="{FF2B5EF4-FFF2-40B4-BE49-F238E27FC236}">
                <a16:creationId xmlns:a16="http://schemas.microsoft.com/office/drawing/2014/main" id="{4AACC54B-98E7-42BC-B418-D26199D610D1}"/>
              </a:ext>
            </a:extLst>
          </p:cNvPr>
          <p:cNvSpPr txBox="1"/>
          <p:nvPr/>
        </p:nvSpPr>
        <p:spPr>
          <a:xfrm>
            <a:off x="962998" y="1784999"/>
            <a:ext cx="4231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0" u="none" strike="noStrike" baseline="0" dirty="0">
                <a:solidFill>
                  <a:srgbClr val="006666"/>
                </a:solidFill>
                <a:latin typeface="ArialNarrow"/>
              </a:rPr>
              <a:t>Dimensionamento complessivo Comune di Pisa</a:t>
            </a:r>
            <a:endParaRPr lang="it-IT" sz="14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41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93282" y="3699163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545963-617B-475D-8CD8-8E9DD4D26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26127"/>
            <a:ext cx="7913199" cy="5588787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8E5A34D-795E-438B-88CF-CF85302E087C}"/>
              </a:ext>
            </a:extLst>
          </p:cNvPr>
          <p:cNvSpPr/>
          <p:nvPr/>
        </p:nvSpPr>
        <p:spPr>
          <a:xfrm>
            <a:off x="5881255" y="1857650"/>
            <a:ext cx="2919835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2E2E2E"/>
                </a:solidFill>
                <a:latin typeface="ArialNarrow,BoldItalic"/>
              </a:rPr>
              <a:t>Comune di Pisa: </a:t>
            </a:r>
            <a:r>
              <a:rPr lang="it-IT" sz="1000" b="1" dirty="0">
                <a:solidFill>
                  <a:srgbClr val="006666"/>
                </a:solidFill>
                <a:latin typeface="ArialNarrow,BoldItalic"/>
              </a:rPr>
              <a:t>15</a:t>
            </a:r>
            <a:r>
              <a:rPr lang="it-IT" sz="1000" b="1" dirty="0">
                <a:solidFill>
                  <a:srgbClr val="2E2E2E"/>
                </a:solidFill>
                <a:latin typeface="ArialNarrow,BoldItalic"/>
              </a:rPr>
              <a:t> UTOE (40 PS vigente)</a:t>
            </a:r>
          </a:p>
          <a:p>
            <a:r>
              <a:rPr lang="it-IT" sz="1000" b="1" dirty="0">
                <a:solidFill>
                  <a:srgbClr val="2E2E2E"/>
                </a:solidFill>
                <a:latin typeface="ArialNarrow,BoldItalic"/>
              </a:rPr>
              <a:t>Comune di Cascina:</a:t>
            </a:r>
            <a:r>
              <a:rPr lang="it-IT" sz="1000" b="1" dirty="0">
                <a:solidFill>
                  <a:srgbClr val="006666"/>
                </a:solidFill>
                <a:latin typeface="ArialNarrow,BoldItalic"/>
              </a:rPr>
              <a:t>12</a:t>
            </a:r>
            <a:r>
              <a:rPr lang="it-IT" sz="1000" b="1" dirty="0">
                <a:solidFill>
                  <a:srgbClr val="2E2E2E"/>
                </a:solidFill>
                <a:latin typeface="ArialNarrow,BoldItalic"/>
              </a:rPr>
              <a:t> UTOE (46 PS vigente)</a:t>
            </a:r>
          </a:p>
          <a:p>
            <a:r>
              <a:rPr lang="it-IT" sz="1000" b="1" dirty="0">
                <a:solidFill>
                  <a:srgbClr val="2E2E2E"/>
                </a:solidFill>
                <a:latin typeface="ArialNarrow,BoldItalic"/>
              </a:rPr>
              <a:t>Oltre al Contesto Fluviale</a:t>
            </a:r>
          </a:p>
        </p:txBody>
      </p:sp>
    </p:spTree>
    <p:extLst>
      <p:ext uri="{BB962C8B-B14F-4D97-AF65-F5344CB8AC3E}">
        <p14:creationId xmlns:p14="http://schemas.microsoft.com/office/powerpoint/2010/main" val="618132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B42FFEE-B223-474F-8B8A-72E6ADAFC2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GLI ELABORATI COSTITUTIVI DEL P.S.I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56CF9E-8A91-4308-AA7A-D92077E18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" y="1240427"/>
            <a:ext cx="7861254" cy="55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ccia a pentagono 1025">
            <a:extLst>
              <a:ext uri="{FF2B5EF4-FFF2-40B4-BE49-F238E27FC236}">
                <a16:creationId xmlns:a16="http://schemas.microsoft.com/office/drawing/2014/main" id="{AF0B5A22-4F1D-4B19-95D0-75F2310B2F3A}"/>
              </a:ext>
            </a:extLst>
          </p:cNvPr>
          <p:cNvSpPr/>
          <p:nvPr/>
        </p:nvSpPr>
        <p:spPr>
          <a:xfrm>
            <a:off x="948579" y="3984717"/>
            <a:ext cx="7897335" cy="543748"/>
          </a:xfrm>
          <a:prstGeom prst="homePlate">
            <a:avLst/>
          </a:prstGeom>
          <a:solidFill>
            <a:srgbClr val="FFC00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391261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400"/>
              </a:lnSpc>
            </a:pP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rgbClr val="E7E6E6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03" name="Connettore 2 102">
            <a:extLst>
              <a:ext uri="{FF2B5EF4-FFF2-40B4-BE49-F238E27FC236}">
                <a16:creationId xmlns:a16="http://schemas.microsoft.com/office/drawing/2014/main" id="{915C0310-C21A-444A-853C-7C1D344F4909}"/>
              </a:ext>
            </a:extLst>
          </p:cNvPr>
          <p:cNvCxnSpPr/>
          <p:nvPr/>
        </p:nvCxnSpPr>
        <p:spPr>
          <a:xfrm>
            <a:off x="1093862" y="3948148"/>
            <a:ext cx="7691215" cy="0"/>
          </a:xfrm>
          <a:prstGeom prst="straightConnector1">
            <a:avLst/>
          </a:prstGeom>
          <a:ln w="38100">
            <a:solidFill>
              <a:srgbClr val="0066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e 104">
            <a:extLst>
              <a:ext uri="{FF2B5EF4-FFF2-40B4-BE49-F238E27FC236}">
                <a16:creationId xmlns:a16="http://schemas.microsoft.com/office/drawing/2014/main" id="{A9727B08-E6B2-4C80-A3C0-D9EF32ACEDC4}"/>
              </a:ext>
            </a:extLst>
          </p:cNvPr>
          <p:cNvSpPr/>
          <p:nvPr/>
        </p:nvSpPr>
        <p:spPr>
          <a:xfrm>
            <a:off x="879189" y="3884586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6" name="CasellaDiTesto 16">
            <a:extLst>
              <a:ext uri="{FF2B5EF4-FFF2-40B4-BE49-F238E27FC236}">
                <a16:creationId xmlns:a16="http://schemas.microsoft.com/office/drawing/2014/main" id="{0ED782F8-524F-4AF5-85F2-78A6CF55768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400426" y="2443595"/>
            <a:ext cx="257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Avvio del procedimento </a:t>
            </a:r>
          </a:p>
          <a:p>
            <a:r>
              <a:rPr lang="it-IT" altLang="it-IT" sz="12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Del C.C n. 36 del 29/08/2019</a:t>
            </a:r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05ABB0CD-386B-4DAC-AF32-41F4430C42BE}"/>
              </a:ext>
            </a:extLst>
          </p:cNvPr>
          <p:cNvSpPr/>
          <p:nvPr/>
        </p:nvSpPr>
        <p:spPr>
          <a:xfrm>
            <a:off x="1810393" y="387230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8" name="CasellaDiTesto 16">
            <a:extLst>
              <a:ext uri="{FF2B5EF4-FFF2-40B4-BE49-F238E27FC236}">
                <a16:creationId xmlns:a16="http://schemas.microsoft.com/office/drawing/2014/main" id="{481636C8-3EC8-44AB-9FA4-E932C26E358D}"/>
              </a:ext>
            </a:extLst>
          </p:cNvPr>
          <p:cNvSpPr txBox="1">
            <a:spLocks noChangeArrowheads="1"/>
          </p:cNvSpPr>
          <p:nvPr/>
        </p:nvSpPr>
        <p:spPr bwMode="auto">
          <a:xfrm rot="18443790">
            <a:off x="1171045" y="233934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Integrazione avvio del procedimento</a:t>
            </a:r>
          </a:p>
        </p:txBody>
      </p:sp>
      <p:sp>
        <p:nvSpPr>
          <p:cNvPr id="109" name="Ovale 108">
            <a:extLst>
              <a:ext uri="{FF2B5EF4-FFF2-40B4-BE49-F238E27FC236}">
                <a16:creationId xmlns:a16="http://schemas.microsoft.com/office/drawing/2014/main" id="{11B3533F-4DE9-41F9-9F36-D617E7C0DE48}"/>
              </a:ext>
            </a:extLst>
          </p:cNvPr>
          <p:cNvSpPr/>
          <p:nvPr/>
        </p:nvSpPr>
        <p:spPr>
          <a:xfrm>
            <a:off x="2845421" y="3854885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0" name="CasellaDiTesto 16">
            <a:extLst>
              <a:ext uri="{FF2B5EF4-FFF2-40B4-BE49-F238E27FC236}">
                <a16:creationId xmlns:a16="http://schemas.microsoft.com/office/drawing/2014/main" id="{7A8D74F5-23DE-484B-804A-CC10DEA07676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2206073" y="2321931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Conferenza di </a:t>
            </a:r>
            <a:r>
              <a:rPr lang="it-IT" altLang="it-IT" sz="1600" b="1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Copianificazione</a:t>
            </a:r>
            <a:endParaRPr lang="it-IT" altLang="it-IT" sz="1600" b="1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Ovale 110">
            <a:extLst>
              <a:ext uri="{FF2B5EF4-FFF2-40B4-BE49-F238E27FC236}">
                <a16:creationId xmlns:a16="http://schemas.microsoft.com/office/drawing/2014/main" id="{6979B67D-7A3A-41E3-AFBF-64E0338B664E}"/>
              </a:ext>
            </a:extLst>
          </p:cNvPr>
          <p:cNvSpPr/>
          <p:nvPr/>
        </p:nvSpPr>
        <p:spPr>
          <a:xfrm>
            <a:off x="4312680" y="38424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2" name="CasellaDiTesto 16">
            <a:extLst>
              <a:ext uri="{FF2B5EF4-FFF2-40B4-BE49-F238E27FC236}">
                <a16:creationId xmlns:a16="http://schemas.microsoft.com/office/drawing/2014/main" id="{C678DE0C-D77F-45C4-B087-8FBD5B86513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3673332" y="2309526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Adozione del Piano</a:t>
            </a:r>
          </a:p>
        </p:txBody>
      </p:sp>
      <p:sp>
        <p:nvSpPr>
          <p:cNvPr id="113" name="Ovale 112">
            <a:extLst>
              <a:ext uri="{FF2B5EF4-FFF2-40B4-BE49-F238E27FC236}">
                <a16:creationId xmlns:a16="http://schemas.microsoft.com/office/drawing/2014/main" id="{46382633-DD90-4D36-B853-C4D5F2108033}"/>
              </a:ext>
            </a:extLst>
          </p:cNvPr>
          <p:cNvSpPr/>
          <p:nvPr/>
        </p:nvSpPr>
        <p:spPr>
          <a:xfrm>
            <a:off x="7631344" y="384025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4" name="CasellaDiTesto 16">
            <a:extLst>
              <a:ext uri="{FF2B5EF4-FFF2-40B4-BE49-F238E27FC236}">
                <a16:creationId xmlns:a16="http://schemas.microsoft.com/office/drawing/2014/main" id="{9100A966-14C9-40FA-837C-5AAD4BD8CE24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991996" y="2307300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Approvazione del Piano</a:t>
            </a:r>
          </a:p>
        </p:txBody>
      </p:sp>
      <p:sp>
        <p:nvSpPr>
          <p:cNvPr id="115" name="Ovale 114">
            <a:extLst>
              <a:ext uri="{FF2B5EF4-FFF2-40B4-BE49-F238E27FC236}">
                <a16:creationId xmlns:a16="http://schemas.microsoft.com/office/drawing/2014/main" id="{83DF5B50-84E7-48D5-B784-45B8DA63AD49}"/>
              </a:ext>
            </a:extLst>
          </p:cNvPr>
          <p:cNvSpPr/>
          <p:nvPr/>
        </p:nvSpPr>
        <p:spPr>
          <a:xfrm>
            <a:off x="5694296" y="3854884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6" name="CasellaDiTesto 16">
            <a:extLst>
              <a:ext uri="{FF2B5EF4-FFF2-40B4-BE49-F238E27FC236}">
                <a16:creationId xmlns:a16="http://schemas.microsoft.com/office/drawing/2014/main" id="{966EA241-DBEC-497E-B39D-2A9CF441378A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5054948" y="2229597"/>
            <a:ext cx="3126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Termini per osservazioni </a:t>
            </a:r>
          </a:p>
          <a:p>
            <a:r>
              <a:rPr lang="it-IT" altLang="it-IT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(60gg. dalla pubblicazione sul BURT)</a:t>
            </a:r>
          </a:p>
        </p:txBody>
      </p:sp>
      <p:cxnSp>
        <p:nvCxnSpPr>
          <p:cNvPr id="117" name="Connettore diritto 116">
            <a:extLst>
              <a:ext uri="{FF2B5EF4-FFF2-40B4-BE49-F238E27FC236}">
                <a16:creationId xmlns:a16="http://schemas.microsoft.com/office/drawing/2014/main" id="{5CE46B54-624D-47E2-99EE-CCDEBD8816FA}"/>
              </a:ext>
            </a:extLst>
          </p:cNvPr>
          <p:cNvCxnSpPr>
            <a:cxnSpLocks/>
          </p:cNvCxnSpPr>
          <p:nvPr/>
        </p:nvCxnSpPr>
        <p:spPr>
          <a:xfrm>
            <a:off x="942874" y="3944531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ttore diritto 118">
            <a:extLst>
              <a:ext uri="{FF2B5EF4-FFF2-40B4-BE49-F238E27FC236}">
                <a16:creationId xmlns:a16="http://schemas.microsoft.com/office/drawing/2014/main" id="{63D99A57-8521-4A9C-AEB8-1F7A76349044}"/>
              </a:ext>
            </a:extLst>
          </p:cNvPr>
          <p:cNvCxnSpPr/>
          <p:nvPr/>
        </p:nvCxnSpPr>
        <p:spPr>
          <a:xfrm>
            <a:off x="1882624" y="395681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ttore diritto 119">
            <a:extLst>
              <a:ext uri="{FF2B5EF4-FFF2-40B4-BE49-F238E27FC236}">
                <a16:creationId xmlns:a16="http://schemas.microsoft.com/office/drawing/2014/main" id="{C3A6A4AD-705A-4C87-832F-0BCF671EE387}"/>
              </a:ext>
            </a:extLst>
          </p:cNvPr>
          <p:cNvCxnSpPr/>
          <p:nvPr/>
        </p:nvCxnSpPr>
        <p:spPr>
          <a:xfrm>
            <a:off x="2917652" y="39317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6E13B4F-E79E-4BFD-96DE-FAD82E6474B9}"/>
              </a:ext>
            </a:extLst>
          </p:cNvPr>
          <p:cNvCxnSpPr/>
          <p:nvPr/>
        </p:nvCxnSpPr>
        <p:spPr>
          <a:xfrm>
            <a:off x="4384911" y="3909387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ttore diritto 121">
            <a:extLst>
              <a:ext uri="{FF2B5EF4-FFF2-40B4-BE49-F238E27FC236}">
                <a16:creationId xmlns:a16="http://schemas.microsoft.com/office/drawing/2014/main" id="{F488B62D-5324-4051-9858-E9E999F2581C}"/>
              </a:ext>
            </a:extLst>
          </p:cNvPr>
          <p:cNvCxnSpPr/>
          <p:nvPr/>
        </p:nvCxnSpPr>
        <p:spPr>
          <a:xfrm>
            <a:off x="5771002" y="3931714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4E81A87A-56AF-40D7-959F-A0700B155CF1}"/>
              </a:ext>
            </a:extLst>
          </p:cNvPr>
          <p:cNvCxnSpPr/>
          <p:nvPr/>
        </p:nvCxnSpPr>
        <p:spPr>
          <a:xfrm>
            <a:off x="7707840" y="3927115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C6A6713C-7D04-406F-A353-F2A89254FB49}"/>
              </a:ext>
            </a:extLst>
          </p:cNvPr>
          <p:cNvSpPr txBox="1"/>
          <p:nvPr/>
        </p:nvSpPr>
        <p:spPr>
          <a:xfrm>
            <a:off x="888538" y="3989722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integrazione avvio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10959BB0-A82D-4316-ABB5-F630F952E514}"/>
              </a:ext>
            </a:extLst>
          </p:cNvPr>
          <p:cNvSpPr txBox="1"/>
          <p:nvPr/>
        </p:nvSpPr>
        <p:spPr>
          <a:xfrm>
            <a:off x="1893429" y="4001164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Predisposizione materiali conferenza </a:t>
            </a:r>
            <a:r>
              <a:rPr lang="it-IT" sz="900" dirty="0" err="1">
                <a:latin typeface="Arial Narrow" panose="020B0606020202030204" pitchFamily="34" charset="0"/>
              </a:rPr>
              <a:t>copianificazione</a:t>
            </a:r>
            <a:endParaRPr lang="it-IT" sz="900" dirty="0">
              <a:latin typeface="Arial Narrow" panose="020B0606020202030204" pitchFamily="34" charset="0"/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2ED4421E-E887-401D-AEB7-3980AE6C1413}"/>
              </a:ext>
            </a:extLst>
          </p:cNvPr>
          <p:cNvSpPr txBox="1"/>
          <p:nvPr/>
        </p:nvSpPr>
        <p:spPr>
          <a:xfrm>
            <a:off x="3126443" y="400548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Elaborazione complessiva del Piano</a:t>
            </a:r>
          </a:p>
        </p:txBody>
      </p:sp>
      <p:sp>
        <p:nvSpPr>
          <p:cNvPr id="128" name="CasellaDiTesto 16">
            <a:extLst>
              <a:ext uri="{FF2B5EF4-FFF2-40B4-BE49-F238E27FC236}">
                <a16:creationId xmlns:a16="http://schemas.microsoft.com/office/drawing/2014/main" id="{7A81259B-6C6D-48FB-BB61-6D6218CA1A7E}"/>
              </a:ext>
            </a:extLst>
          </p:cNvPr>
          <p:cNvSpPr txBox="1">
            <a:spLocks noChangeArrowheads="1"/>
          </p:cNvSpPr>
          <p:nvPr/>
        </p:nvSpPr>
        <p:spPr bwMode="auto">
          <a:xfrm rot="-3292188">
            <a:off x="6114519" y="2306969"/>
            <a:ext cx="3126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latin typeface="Arial Narrow" panose="020B0606020202030204" pitchFamily="34" charset="0"/>
              </a:rPr>
              <a:t>Conferenza paesaggistica</a:t>
            </a:r>
          </a:p>
        </p:txBody>
      </p:sp>
      <p:cxnSp>
        <p:nvCxnSpPr>
          <p:cNvPr id="129" name="Connettore diritto 128">
            <a:extLst>
              <a:ext uri="{FF2B5EF4-FFF2-40B4-BE49-F238E27FC236}">
                <a16:creationId xmlns:a16="http://schemas.microsoft.com/office/drawing/2014/main" id="{9E421D07-9B57-48A0-B99F-C4F246D87DB3}"/>
              </a:ext>
            </a:extLst>
          </p:cNvPr>
          <p:cNvCxnSpPr/>
          <p:nvPr/>
        </p:nvCxnSpPr>
        <p:spPr>
          <a:xfrm>
            <a:off x="6830573" y="3916753"/>
            <a:ext cx="5705" cy="2337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e 129">
            <a:extLst>
              <a:ext uri="{FF2B5EF4-FFF2-40B4-BE49-F238E27FC236}">
                <a16:creationId xmlns:a16="http://schemas.microsoft.com/office/drawing/2014/main" id="{6618816C-3922-45EC-A877-E6D21E599965}"/>
              </a:ext>
            </a:extLst>
          </p:cNvPr>
          <p:cNvSpPr/>
          <p:nvPr/>
        </p:nvSpPr>
        <p:spPr>
          <a:xfrm>
            <a:off x="6769489" y="3862280"/>
            <a:ext cx="144463" cy="144463"/>
          </a:xfrm>
          <a:prstGeom prst="ellipse">
            <a:avLst/>
          </a:prstGeom>
          <a:ln w="28575"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438E74F0-DAAF-4C93-A649-1DE7911AB923}"/>
              </a:ext>
            </a:extLst>
          </p:cNvPr>
          <p:cNvSpPr txBox="1"/>
          <p:nvPr/>
        </p:nvSpPr>
        <p:spPr>
          <a:xfrm>
            <a:off x="5747403" y="3956266"/>
            <a:ext cx="108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Istruttoria osservazioni e pareri adeguamento del Piano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56EEC9C6-06C6-48F3-B47B-8A945DC6A7B7}"/>
              </a:ext>
            </a:extLst>
          </p:cNvPr>
          <p:cNvSpPr txBox="1"/>
          <p:nvPr/>
        </p:nvSpPr>
        <p:spPr>
          <a:xfrm>
            <a:off x="6762333" y="4014099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Eventuale ulteriore adeguamento del Piano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EFB5CFFF-5183-4080-841A-045D0DC32890}"/>
              </a:ext>
            </a:extLst>
          </p:cNvPr>
          <p:cNvSpPr txBox="1"/>
          <p:nvPr/>
        </p:nvSpPr>
        <p:spPr>
          <a:xfrm>
            <a:off x="7780277" y="4009279"/>
            <a:ext cx="108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Arial Narrow" panose="020B0606020202030204" pitchFamily="34" charset="0"/>
              </a:rPr>
              <a:t>Avvio fase di gestione del piano</a:t>
            </a:r>
          </a:p>
        </p:txBody>
      </p:sp>
      <p:cxnSp>
        <p:nvCxnSpPr>
          <p:cNvPr id="135" name="Connettore 2 134">
            <a:extLst>
              <a:ext uri="{FF2B5EF4-FFF2-40B4-BE49-F238E27FC236}">
                <a16:creationId xmlns:a16="http://schemas.microsoft.com/office/drawing/2014/main" id="{52FC6984-23B2-4FA5-A185-DA015179B640}"/>
              </a:ext>
            </a:extLst>
          </p:cNvPr>
          <p:cNvCxnSpPr/>
          <p:nvPr/>
        </p:nvCxnSpPr>
        <p:spPr>
          <a:xfrm>
            <a:off x="948580" y="5979203"/>
            <a:ext cx="7691215" cy="0"/>
          </a:xfrm>
          <a:prstGeom prst="straightConnector1">
            <a:avLst/>
          </a:prstGeom>
          <a:ln w="190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e 136">
            <a:extLst>
              <a:ext uri="{FF2B5EF4-FFF2-40B4-BE49-F238E27FC236}">
                <a16:creationId xmlns:a16="http://schemas.microsoft.com/office/drawing/2014/main" id="{37C9902A-1154-4DB7-B32B-CBC8FE5AD886}"/>
              </a:ext>
            </a:extLst>
          </p:cNvPr>
          <p:cNvSpPr/>
          <p:nvPr/>
        </p:nvSpPr>
        <p:spPr>
          <a:xfrm>
            <a:off x="1499031" y="5882570"/>
            <a:ext cx="144463" cy="144463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AFC247AC-13C7-4F2A-BBB4-32F72A95D532}"/>
              </a:ext>
            </a:extLst>
          </p:cNvPr>
          <p:cNvSpPr txBox="1"/>
          <p:nvPr/>
        </p:nvSpPr>
        <p:spPr>
          <a:xfrm>
            <a:off x="8084498" y="4922925"/>
            <a:ext cx="1001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Processo VAS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9D3B3C8-6065-4073-8423-0FFD3093BEB5}"/>
              </a:ext>
            </a:extLst>
          </p:cNvPr>
          <p:cNvSpPr txBox="1"/>
          <p:nvPr/>
        </p:nvSpPr>
        <p:spPr>
          <a:xfrm>
            <a:off x="8043689" y="5700352"/>
            <a:ext cx="1082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solidFill>
                  <a:srgbClr val="7030A0"/>
                </a:solidFill>
                <a:latin typeface="Arial Narrow" panose="020B0606020202030204" pitchFamily="34" charset="0"/>
              </a:rPr>
              <a:t>Partecipazione</a:t>
            </a:r>
          </a:p>
        </p:txBody>
      </p: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313AFC24-E8FC-4646-8AE6-A4F789871BFE}"/>
              </a:ext>
            </a:extLst>
          </p:cNvPr>
          <p:cNvGrpSpPr/>
          <p:nvPr/>
        </p:nvGrpSpPr>
        <p:grpSpPr>
          <a:xfrm>
            <a:off x="867536" y="4541004"/>
            <a:ext cx="7779876" cy="2423382"/>
            <a:chOff x="1005201" y="4283940"/>
            <a:chExt cx="7779876" cy="2423382"/>
          </a:xfrm>
        </p:grpSpPr>
        <p:cxnSp>
          <p:nvCxnSpPr>
            <p:cNvPr id="134" name="Connettore 2 133">
              <a:extLst>
                <a:ext uri="{FF2B5EF4-FFF2-40B4-BE49-F238E27FC236}">
                  <a16:creationId xmlns:a16="http://schemas.microsoft.com/office/drawing/2014/main" id="{12F3CEFC-F9FD-4C7C-B607-D90760C92BB4}"/>
                </a:ext>
              </a:extLst>
            </p:cNvPr>
            <p:cNvCxnSpPr/>
            <p:nvPr/>
          </p:nvCxnSpPr>
          <p:spPr>
            <a:xfrm>
              <a:off x="1093862" y="4938049"/>
              <a:ext cx="769121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CB04DDD7-AD49-42FE-8364-0831A2A61E69}"/>
                </a:ext>
              </a:extLst>
            </p:cNvPr>
            <p:cNvSpPr/>
            <p:nvPr/>
          </p:nvSpPr>
          <p:spPr>
            <a:xfrm>
              <a:off x="1449725" y="4852696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22191E17-439C-4719-B795-7B94C0446A4F}"/>
                </a:ext>
              </a:extLst>
            </p:cNvPr>
            <p:cNvSpPr txBox="1"/>
            <p:nvPr/>
          </p:nvSpPr>
          <p:spPr>
            <a:xfrm>
              <a:off x="1025556" y="4474230"/>
              <a:ext cx="1082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Documento preliminare</a:t>
              </a:r>
            </a:p>
          </p:txBody>
        </p:sp>
        <p:sp>
          <p:nvSpPr>
            <p:cNvPr id="143" name="Ovale 142">
              <a:extLst>
                <a:ext uri="{FF2B5EF4-FFF2-40B4-BE49-F238E27FC236}">
                  <a16:creationId xmlns:a16="http://schemas.microsoft.com/office/drawing/2014/main" id="{A548AF86-AF86-40E5-92E0-525FB917D925}"/>
                </a:ext>
              </a:extLst>
            </p:cNvPr>
            <p:cNvSpPr/>
            <p:nvPr/>
          </p:nvSpPr>
          <p:spPr>
            <a:xfrm>
              <a:off x="3843504" y="4852695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111B39DF-500A-4BC9-9F00-3EAA9DB873CE}"/>
                </a:ext>
              </a:extLst>
            </p:cNvPr>
            <p:cNvSpPr txBox="1"/>
            <p:nvPr/>
          </p:nvSpPr>
          <p:spPr>
            <a:xfrm>
              <a:off x="3367822" y="4283940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Rapporto Ambientale e Sintesi non tecnica</a:t>
              </a:r>
            </a:p>
          </p:txBody>
        </p:sp>
        <p:sp>
          <p:nvSpPr>
            <p:cNvPr id="145" name="Ovale 144">
              <a:extLst>
                <a:ext uri="{FF2B5EF4-FFF2-40B4-BE49-F238E27FC236}">
                  <a16:creationId xmlns:a16="http://schemas.microsoft.com/office/drawing/2014/main" id="{74679920-94C2-4FC0-B21C-CF0FC3A03336}"/>
                </a:ext>
              </a:extLst>
            </p:cNvPr>
            <p:cNvSpPr/>
            <p:nvPr/>
          </p:nvSpPr>
          <p:spPr>
            <a:xfrm>
              <a:off x="6334936" y="4844469"/>
              <a:ext cx="144463" cy="144463"/>
            </a:xfrm>
            <a:prstGeom prst="ellips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DC6C049E-0C4F-430B-B37E-86BB01E5B507}"/>
                </a:ext>
              </a:extLst>
            </p:cNvPr>
            <p:cNvSpPr txBox="1"/>
            <p:nvPr/>
          </p:nvSpPr>
          <p:spPr>
            <a:xfrm>
              <a:off x="5787713" y="4289555"/>
              <a:ext cx="10828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Parere motivato autorità competente </a:t>
              </a: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471AE1A1-019A-4CF5-BC27-FC907C4A37A5}"/>
                </a:ext>
              </a:extLst>
            </p:cNvPr>
            <p:cNvSpPr txBox="1"/>
            <p:nvPr/>
          </p:nvSpPr>
          <p:spPr>
            <a:xfrm>
              <a:off x="1005201" y="5049544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svolti: Presentazione Cascina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Categorie economiche Pisa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81283630-3B56-49B4-AE15-73CFA694C968}"/>
                </a:ext>
              </a:extLst>
            </p:cNvPr>
            <p:cNvSpPr txBox="1"/>
            <p:nvPr/>
          </p:nvSpPr>
          <p:spPr>
            <a:xfrm>
              <a:off x="1801362" y="5845548"/>
              <a:ext cx="149287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Incontri programmati: 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città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Pisa litorale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Cascina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Ovale 57">
              <a:extLst>
                <a:ext uri="{FF2B5EF4-FFF2-40B4-BE49-F238E27FC236}">
                  <a16:creationId xmlns:a16="http://schemas.microsoft.com/office/drawing/2014/main" id="{9CF8CC49-FDF3-45E4-BAFF-ACB22DB4BF2A}"/>
                </a:ext>
              </a:extLst>
            </p:cNvPr>
            <p:cNvSpPr/>
            <p:nvPr/>
          </p:nvSpPr>
          <p:spPr>
            <a:xfrm>
              <a:off x="4094335" y="5649907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BD5BA21C-41D3-4244-B2A3-07102977D542}"/>
                </a:ext>
              </a:extLst>
            </p:cNvPr>
            <p:cNvSpPr txBox="1"/>
            <p:nvPr/>
          </p:nvSpPr>
          <p:spPr>
            <a:xfrm>
              <a:off x="3449258" y="4981065"/>
              <a:ext cx="14928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Rapporto del Garante:</a:t>
              </a:r>
            </a:p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Sintesi dei contributi pervenuti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303772C4-1639-4F85-9F16-E9DFF1C966FA}"/>
                </a:ext>
              </a:extLst>
            </p:cNvPr>
            <p:cNvSpPr txBox="1"/>
            <p:nvPr/>
          </p:nvSpPr>
          <p:spPr>
            <a:xfrm>
              <a:off x="5659164" y="5038161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Informativa in merito alle osservazioni pervenute e criteri di valutazione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67F27751-2D5E-445F-9FFB-75A2DBC1E009}"/>
                </a:ext>
              </a:extLst>
            </p:cNvPr>
            <p:cNvSpPr/>
            <p:nvPr/>
          </p:nvSpPr>
          <p:spPr>
            <a:xfrm>
              <a:off x="6352165" y="5656570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121D5D38-481B-42E0-AE29-6ADD277EB32B}"/>
                </a:ext>
              </a:extLst>
            </p:cNvPr>
            <p:cNvSpPr/>
            <p:nvPr/>
          </p:nvSpPr>
          <p:spPr>
            <a:xfrm>
              <a:off x="7982832" y="5649906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A5000452-DE41-421A-A4BE-5FE792D32DE6}"/>
                </a:ext>
              </a:extLst>
            </p:cNvPr>
            <p:cNvSpPr txBox="1"/>
            <p:nvPr/>
          </p:nvSpPr>
          <p:spPr>
            <a:xfrm>
              <a:off x="3112851" y="5912779"/>
              <a:ext cx="1492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Iniziative di informazione e partecipazione sui contenuti statutari e strategici</a:t>
              </a:r>
            </a:p>
            <a:p>
              <a:pPr algn="ctr"/>
              <a:endParaRPr lang="it-IT" sz="10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D795EAAE-EC67-4D29-8757-AD8A10354098}"/>
                </a:ext>
              </a:extLst>
            </p:cNvPr>
            <p:cNvSpPr/>
            <p:nvPr/>
          </p:nvSpPr>
          <p:spPr>
            <a:xfrm>
              <a:off x="3334148" y="5647535"/>
              <a:ext cx="144463" cy="144463"/>
            </a:xfrm>
            <a:prstGeom prst="ellipse">
              <a:avLst/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7030A0"/>
                </a:solidFill>
              </a:endParaRPr>
            </a:p>
          </p:txBody>
        </p:sp>
      </p:grp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EE5F498B-2CEC-420D-9FED-37B91E38CFBF}"/>
              </a:ext>
            </a:extLst>
          </p:cNvPr>
          <p:cNvSpPr txBox="1"/>
          <p:nvPr/>
        </p:nvSpPr>
        <p:spPr>
          <a:xfrm>
            <a:off x="4594909" y="3998572"/>
            <a:ext cx="1082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C00000"/>
                </a:solidFill>
                <a:latin typeface="Arial Narrow" panose="020B0606020202030204" pitchFamily="34" charset="0"/>
              </a:rPr>
              <a:t>Acquisizione osservazioni e pareri</a:t>
            </a:r>
          </a:p>
        </p:txBody>
      </p:sp>
      <p:cxnSp>
        <p:nvCxnSpPr>
          <p:cNvPr id="1025" name="Connettore a gomito 1024">
            <a:extLst>
              <a:ext uri="{FF2B5EF4-FFF2-40B4-BE49-F238E27FC236}">
                <a16:creationId xmlns:a16="http://schemas.microsoft.com/office/drawing/2014/main" id="{57950A16-35F0-4631-BA9A-965DC0D8A2A6}"/>
              </a:ext>
            </a:extLst>
          </p:cNvPr>
          <p:cNvCxnSpPr>
            <a:endCxn id="137" idx="4"/>
          </p:cNvCxnSpPr>
          <p:nvPr/>
        </p:nvCxnSpPr>
        <p:spPr>
          <a:xfrm rot="10800000">
            <a:off x="1571264" y="6027033"/>
            <a:ext cx="434293" cy="292786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C9FBFE3-DD9C-4BD9-9353-0AFD6CEE536E}"/>
              </a:ext>
            </a:extLst>
          </p:cNvPr>
          <p:cNvCxnSpPr>
            <a:cxnSpLocks/>
          </p:cNvCxnSpPr>
          <p:nvPr/>
        </p:nvCxnSpPr>
        <p:spPr>
          <a:xfrm flipH="1" flipV="1">
            <a:off x="3260752" y="6075309"/>
            <a:ext cx="3060" cy="1790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06A6CFF9-B59E-45F7-8C41-A42CDB4DEC49}"/>
              </a:ext>
            </a:extLst>
          </p:cNvPr>
          <p:cNvCxnSpPr>
            <a:cxnSpLocks/>
          </p:cNvCxnSpPr>
          <p:nvPr/>
        </p:nvCxnSpPr>
        <p:spPr>
          <a:xfrm>
            <a:off x="4028901" y="5704692"/>
            <a:ext cx="0" cy="18330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4">
            <a:extLst>
              <a:ext uri="{FF2B5EF4-FFF2-40B4-BE49-F238E27FC236}">
                <a16:creationId xmlns:a16="http://schemas.microsoft.com/office/drawing/2014/main" id="{47883143-B397-4E07-9DB2-0B39C235B02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34109" y="3382902"/>
            <a:ext cx="371794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IL PROCEDIMENTO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1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a pentagono 24">
            <a:extLst>
              <a:ext uri="{FF2B5EF4-FFF2-40B4-BE49-F238E27FC236}">
                <a16:creationId xmlns:a16="http://schemas.microsoft.com/office/drawing/2014/main" id="{13F63731-ECC0-4790-B693-1680CF4AE3B8}"/>
              </a:ext>
            </a:extLst>
          </p:cNvPr>
          <p:cNvSpPr/>
          <p:nvPr/>
        </p:nvSpPr>
        <p:spPr>
          <a:xfrm>
            <a:off x="928490" y="2357844"/>
            <a:ext cx="7963728" cy="692204"/>
          </a:xfrm>
          <a:prstGeom prst="homePlat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6666"/>
              </a:solidFill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1EE6ED4-DA93-46A5-9D7F-A1B98883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9140">
            <a:off x="1094146" y="2512501"/>
            <a:ext cx="336235" cy="33623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683896" y="2480563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3.</a:t>
            </a:r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LA GESTIONE E L’APPLICAZIONE DELLE SALVAGUARDIE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1114AF-9CCE-4933-BBAE-E560360B5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16" y="3218806"/>
            <a:ext cx="3983060" cy="31349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426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F8B7123-8933-4F74-94F6-8B3CDB76B62B}"/>
              </a:ext>
            </a:extLst>
          </p:cNvPr>
          <p:cNvSpPr/>
          <p:nvPr/>
        </p:nvSpPr>
        <p:spPr>
          <a:xfrm>
            <a:off x="1683896" y="2480563"/>
            <a:ext cx="702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LA GESTIONE E L’APPLICAZIONE DELLE SALVAGUARDIE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SALVAGUARDIE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363976" y="2359786"/>
            <a:ext cx="2639839" cy="775778"/>
            <a:chOff x="2011911" y="1276415"/>
            <a:chExt cx="2639839" cy="775778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011911" y="1479606"/>
              <a:ext cx="2639839" cy="572587"/>
              <a:chOff x="2260647" y="1510850"/>
              <a:chExt cx="2886875" cy="572587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31207" y="1510850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RIFERIMENTI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NORMAIVI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540210D8-FB75-46B0-AF98-7A238E2E13CA}"/>
              </a:ext>
            </a:extLst>
          </p:cNvPr>
          <p:cNvSpPr/>
          <p:nvPr/>
        </p:nvSpPr>
        <p:spPr>
          <a:xfrm>
            <a:off x="2781812" y="1303141"/>
            <a:ext cx="627519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Estratto art. 92 Legge Regionale n. 65/2014</a:t>
            </a:r>
            <a:endParaRPr lang="it-IT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b="1" u="sng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 5</a:t>
            </a:r>
            <a:r>
              <a:rPr lang="it-IT" sz="13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Piano Strutturale contiene altresì: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le analisi che evidenziano la coerenza interna ed esterna delle previsioni del piano;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la valutazione degli effetti attesi a livello paesaggistico, territoriale, economico e sociale;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l’individuazione degli ambiti caratterizzati da condizioni di degrado di cui all’articolo 123, comma 1, lettere a) e b);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la mappatura dei percorsi accessibili fondamentali per la fruizione delle funzioni pubbliche urbane;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le misure di salvaguardia 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b="1" u="sng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 6</a:t>
            </a:r>
            <a:r>
              <a:rPr lang="it-IT" sz="13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misure di salvaguardia di cui al comma 5, lettera e), sono immediatamente efficaci dal momento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</a:t>
            </a:r>
            <a:r>
              <a:rPr lang="it-IT" sz="1300" b="1" u="sng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pubblicazione dell'avviso di adozione del piano strutturale, fino all'approvazione o all'adeguamento del piano operativo 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comunque, per un periodo </a:t>
            </a:r>
            <a:r>
              <a:rPr lang="it-IT" sz="13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superiore </a:t>
            </a:r>
            <a:r>
              <a:rPr lang="it-IT" sz="13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tre anni </a:t>
            </a:r>
            <a:r>
              <a:rPr lang="it-IT" sz="13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data di approvazione del Piano Strutturale.</a:t>
            </a:r>
            <a:endParaRPr lang="it-IT" sz="13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22C7A17-E60D-446E-956F-A3A6B28DA040}"/>
              </a:ext>
            </a:extLst>
          </p:cNvPr>
          <p:cNvGrpSpPr/>
          <p:nvPr/>
        </p:nvGrpSpPr>
        <p:grpSpPr>
          <a:xfrm>
            <a:off x="442911" y="5011527"/>
            <a:ext cx="2639839" cy="775778"/>
            <a:chOff x="2082072" y="1276415"/>
            <a:chExt cx="2639839" cy="775778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C58ED60-1ED7-4FBC-B469-70B994F453DA}"/>
                </a:ext>
              </a:extLst>
            </p:cNvPr>
            <p:cNvGrpSpPr/>
            <p:nvPr/>
          </p:nvGrpSpPr>
          <p:grpSpPr>
            <a:xfrm>
              <a:off x="2082072" y="1479606"/>
              <a:ext cx="2639839" cy="572587"/>
              <a:chOff x="2337374" y="1510850"/>
              <a:chExt cx="2886875" cy="572587"/>
            </a:xfrm>
          </p:grpSpPr>
          <p:sp>
            <p:nvSpPr>
              <p:cNvPr id="26" name="Freccia a pentagono 25">
                <a:extLst>
                  <a:ext uri="{FF2B5EF4-FFF2-40B4-BE49-F238E27FC236}">
                    <a16:creationId xmlns:a16="http://schemas.microsoft.com/office/drawing/2014/main" id="{39CF6796-A99C-4535-8C1B-873521B69E1F}"/>
                  </a:ext>
                </a:extLst>
              </p:cNvPr>
              <p:cNvSpPr/>
              <p:nvPr/>
            </p:nvSpPr>
            <p:spPr>
              <a:xfrm>
                <a:off x="2931207" y="1510850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8" name="Text Box 6">
                <a:extLst>
                  <a:ext uri="{FF2B5EF4-FFF2-40B4-BE49-F238E27FC236}">
                    <a16:creationId xmlns:a16="http://schemas.microsoft.com/office/drawing/2014/main" id="{DBA678F5-2637-4616-A88D-55E66C2B91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7374" y="1605919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 SALVAGUARDIE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DEL PSI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637D023-80F2-45DC-905D-27A5ABEA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82EED8C3-E297-40EA-8B4E-985F0CEF6348}"/>
              </a:ext>
            </a:extLst>
          </p:cNvPr>
          <p:cNvSpPr/>
          <p:nvPr/>
        </p:nvSpPr>
        <p:spPr>
          <a:xfrm>
            <a:off x="2766314" y="4233693"/>
            <a:ext cx="619502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Sintesi art</a:t>
            </a:r>
            <a:r>
              <a:rPr lang="it-IT" sz="14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105 Disciplina di Piano</a:t>
            </a:r>
            <a:endParaRPr lang="it-IT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salvaguardia generali e puntuali della Disciplina di Piano, prevedono: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l’impossibilità di realizzare </a:t>
            </a:r>
            <a:r>
              <a:rPr lang="it-IT" sz="13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nuove edificazioni residenziali all’esterno del perimetro del territorio urbanizzato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fatti salvi i casi disciplinati dal Titolo IV, capo III della L.R. n. 65/2014 (imprenditori agricoli) e gli interventi oggetto di Piani attuativi e strumenti urbanistici preventivi comunque denominati approvati e convenzionati;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it-IT" sz="13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l’impossibilità realizzare previsioni nell’area libera compresa fra la sede della Guardia di Finanzia e l’erigendo studentato 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(Via Luzzatto, Via Semeraro) nel centro abitato di Pisa come espressamente indicato nella Tav. 7STA. (salvaguardia puntuale);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5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necessità di specifici approfondimenti in relazione alla </a:t>
            </a:r>
            <a:r>
              <a:rPr lang="it-IT" sz="13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prevenzione del rischio da allagamenti 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gli interventi di nuova edificazione o comunque eccedenti la ristrutturazione urbanistica nel settore a Nord dell’Arno nella città di Pisa.</a:t>
            </a:r>
            <a:endParaRPr lang="it-IT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1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SALVAGUARDIE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442911" y="2997004"/>
            <a:ext cx="2639839" cy="693364"/>
            <a:chOff x="2011911" y="1276415"/>
            <a:chExt cx="2639839" cy="69336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011911" y="1397192"/>
              <a:ext cx="2639839" cy="572587"/>
              <a:chOff x="2260647" y="1428436"/>
              <a:chExt cx="2886875" cy="572587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APPLICAZIONE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32D7375E-CDF5-4A62-9792-B5410365DD4E}"/>
              </a:ext>
            </a:extLst>
          </p:cNvPr>
          <p:cNvSpPr/>
          <p:nvPr/>
        </p:nvSpPr>
        <p:spPr>
          <a:xfrm>
            <a:off x="967973" y="3821097"/>
            <a:ext cx="1733341" cy="21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fini della applicazione delle misure di Salvaguardia e della loro incidenza nell’ambito della presentazione di eventuali pratiche urbanistico-edilizie e/o della presentazione di osservazioni, </a:t>
            </a:r>
            <a:r>
              <a:rPr lang="it-IT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necessario considerare, verificare e documentare i seguenti contenuti:</a:t>
            </a:r>
            <a:endParaRPr lang="it-IT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reccia a pentagono 26">
            <a:extLst>
              <a:ext uri="{FF2B5EF4-FFF2-40B4-BE49-F238E27FC236}">
                <a16:creationId xmlns:a16="http://schemas.microsoft.com/office/drawing/2014/main" id="{93F85BAB-FF03-4631-B5C4-F0B3E020A0DF}"/>
              </a:ext>
            </a:extLst>
          </p:cNvPr>
          <p:cNvSpPr/>
          <p:nvPr/>
        </p:nvSpPr>
        <p:spPr>
          <a:xfrm>
            <a:off x="2863475" y="1489776"/>
            <a:ext cx="6280525" cy="292410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F0F128F3-AF40-41F6-AEC1-A368C6F4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75" y="1489776"/>
            <a:ext cx="5850512" cy="2924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IL PERIMETRO DEL TERRITORIO URBANIZZATO</a:t>
            </a:r>
            <a:endParaRPr kumimoji="0" lang="it-IT" altLang="it-IT" sz="1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8BE2323F-94EE-4D2F-8798-EE9E6ADAF99C}"/>
              </a:ext>
            </a:extLst>
          </p:cNvPr>
          <p:cNvSpPr/>
          <p:nvPr/>
        </p:nvSpPr>
        <p:spPr>
          <a:xfrm>
            <a:off x="6930281" y="2343859"/>
            <a:ext cx="2217919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Definisce per legge cosa costituisce territorio urbanizzato e cosa no.</a:t>
            </a:r>
            <a:endParaRPr lang="it-IT" sz="1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B4AFC8-7ECC-43BC-A1F6-B052C4AB0D6D}"/>
              </a:ext>
            </a:extLst>
          </p:cNvPr>
          <p:cNvSpPr/>
          <p:nvPr/>
        </p:nvSpPr>
        <p:spPr>
          <a:xfrm>
            <a:off x="3230394" y="2472359"/>
            <a:ext cx="28664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4, Legge Regionale n. 65/2014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F316F5C-B4AB-4729-937C-A4C2C966D12D}"/>
              </a:ext>
            </a:extLst>
          </p:cNvPr>
          <p:cNvSpPr/>
          <p:nvPr/>
        </p:nvSpPr>
        <p:spPr>
          <a:xfrm>
            <a:off x="3224606" y="3279334"/>
            <a:ext cx="36152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 7-8 dell’art. 4, LR. n. 65/2014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2FEA670-AA27-4A12-BE11-FFD84BDCD907}"/>
              </a:ext>
            </a:extLst>
          </p:cNvPr>
          <p:cNvSpPr/>
          <p:nvPr/>
        </p:nvSpPr>
        <p:spPr>
          <a:xfrm>
            <a:off x="6930281" y="3176722"/>
            <a:ext cx="2217919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Indicano i casi in cui sono ammissibili interventi esterni al TU , le modalità (art.25) ed i criteri</a:t>
            </a:r>
            <a:endParaRPr lang="it-IT" sz="10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A856E74-AD68-467F-A0EA-BA1DEE46FFFC}"/>
              </a:ext>
            </a:extLst>
          </p:cNvPr>
          <p:cNvSpPr/>
          <p:nvPr/>
        </p:nvSpPr>
        <p:spPr>
          <a:xfrm>
            <a:off x="3230394" y="4108320"/>
            <a:ext cx="2949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 2 dell’art. 25, LR n. 65/2014</a:t>
            </a:r>
            <a:endParaRPr lang="it-IT" sz="1600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FDF02FF3-F7A1-47DB-881B-E9CB3E2E68A9}"/>
              </a:ext>
            </a:extLst>
          </p:cNvPr>
          <p:cNvSpPr/>
          <p:nvPr/>
        </p:nvSpPr>
        <p:spPr>
          <a:xfrm>
            <a:off x="6930281" y="3876286"/>
            <a:ext cx="2217919" cy="861774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Definisce i casi in cui sono ammissibili interventi esterni al TU in assenza di Conferenza di Copianificazione (art.25) ed i criteri</a:t>
            </a:r>
            <a:endParaRPr lang="it-IT" sz="1000" dirty="0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1AAFF1F-7AA8-4872-9312-2F91A08D1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2454686"/>
            <a:ext cx="438549" cy="438549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F25A82A1-1082-4229-A7BA-BA327A5BD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1375" y="3229107"/>
            <a:ext cx="438549" cy="438549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C963F23E-EE20-4697-9E50-048F40C9B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4068888"/>
            <a:ext cx="438549" cy="438549"/>
          </a:xfrm>
          <a:prstGeom prst="rect">
            <a:avLst/>
          </a:prstGeom>
        </p:spPr>
      </p:pic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5C9F2802-FB92-4D44-9B38-F73C35A391CC}"/>
              </a:ext>
            </a:extLst>
          </p:cNvPr>
          <p:cNvCxnSpPr>
            <a:stCxn id="8" idx="3"/>
          </p:cNvCxnSpPr>
          <p:nvPr/>
        </p:nvCxnSpPr>
        <p:spPr>
          <a:xfrm flipV="1">
            <a:off x="6096884" y="2632667"/>
            <a:ext cx="742992" cy="1275"/>
          </a:xfrm>
          <a:prstGeom prst="straightConnector1">
            <a:avLst/>
          </a:prstGeom>
          <a:ln w="28575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7202977F-9BF5-4BF0-A4AB-B6BD9DA0CBB7}"/>
              </a:ext>
            </a:extLst>
          </p:cNvPr>
          <p:cNvCxnSpPr/>
          <p:nvPr/>
        </p:nvCxnSpPr>
        <p:spPr>
          <a:xfrm flipV="1">
            <a:off x="6142087" y="3448381"/>
            <a:ext cx="742992" cy="1275"/>
          </a:xfrm>
          <a:prstGeom prst="straightConnector1">
            <a:avLst/>
          </a:prstGeom>
          <a:ln w="28575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C151587F-E7A1-4322-B69A-A14F2959A639}"/>
              </a:ext>
            </a:extLst>
          </p:cNvPr>
          <p:cNvCxnSpPr/>
          <p:nvPr/>
        </p:nvCxnSpPr>
        <p:spPr>
          <a:xfrm flipV="1">
            <a:off x="6096884" y="4283320"/>
            <a:ext cx="742992" cy="1275"/>
          </a:xfrm>
          <a:prstGeom prst="straightConnector1">
            <a:avLst/>
          </a:prstGeom>
          <a:ln w="28575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45">
            <a:extLst>
              <a:ext uri="{FF2B5EF4-FFF2-40B4-BE49-F238E27FC236}">
                <a16:creationId xmlns:a16="http://schemas.microsoft.com/office/drawing/2014/main" id="{0254F204-9AFC-4E37-8AA6-858DBF5399BB}"/>
              </a:ext>
            </a:extLst>
          </p:cNvPr>
          <p:cNvSpPr/>
          <p:nvPr/>
        </p:nvSpPr>
        <p:spPr>
          <a:xfrm>
            <a:off x="3230394" y="5305533"/>
            <a:ext cx="2668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38 della Disciplina del P.S.I.</a:t>
            </a:r>
            <a:endParaRPr lang="it-IT" sz="1600" dirty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8A882706-98D5-4B59-AA31-A0F5D48C95D8}"/>
              </a:ext>
            </a:extLst>
          </p:cNvPr>
          <p:cNvSpPr/>
          <p:nvPr/>
        </p:nvSpPr>
        <p:spPr>
          <a:xfrm>
            <a:off x="6930281" y="5073499"/>
            <a:ext cx="2217919" cy="707886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Definisce, in coerenza con la legge ed i regolamenti, che cosa costituisce TU per il Piano Strutturale Intercomunale</a:t>
            </a:r>
            <a:endParaRPr lang="it-IT" sz="1000" dirty="0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38D7633C-1905-4248-8C40-00F5CAE39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5266101"/>
            <a:ext cx="438549" cy="438549"/>
          </a:xfrm>
          <a:prstGeom prst="rect">
            <a:avLst/>
          </a:prstGeom>
        </p:spPr>
      </p:pic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082A1243-72BD-4266-8010-A8F19318557D}"/>
              </a:ext>
            </a:extLst>
          </p:cNvPr>
          <p:cNvCxnSpPr/>
          <p:nvPr/>
        </p:nvCxnSpPr>
        <p:spPr>
          <a:xfrm flipV="1">
            <a:off x="6096884" y="5470490"/>
            <a:ext cx="742992" cy="1275"/>
          </a:xfrm>
          <a:prstGeom prst="straightConnector1">
            <a:avLst/>
          </a:prstGeom>
          <a:ln w="28575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C523E18B-855B-4B5B-B399-B1443EED8957}"/>
              </a:ext>
            </a:extLst>
          </p:cNvPr>
          <p:cNvSpPr/>
          <p:nvPr/>
        </p:nvSpPr>
        <p:spPr>
          <a:xfrm>
            <a:off x="2863475" y="1941349"/>
            <a:ext cx="26148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600" b="1" u="sng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Legge Regionale n. 65/2014</a:t>
            </a:r>
            <a:endParaRPr lang="it-IT" sz="16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A4CA7457-9341-43D6-9BEC-2DB1984B0738}"/>
              </a:ext>
            </a:extLst>
          </p:cNvPr>
          <p:cNvSpPr/>
          <p:nvPr/>
        </p:nvSpPr>
        <p:spPr>
          <a:xfrm>
            <a:off x="3230394" y="6100655"/>
            <a:ext cx="2722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1600" b="1" dirty="0" err="1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tavv</a:t>
            </a:r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7 dello Statuto del P.S.I.</a:t>
            </a:r>
            <a:endParaRPr lang="it-IT" sz="1600" dirty="0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FD4F231E-8BD8-4C6C-B7FA-C65CC708E788}"/>
              </a:ext>
            </a:extLst>
          </p:cNvPr>
          <p:cNvSpPr/>
          <p:nvPr/>
        </p:nvSpPr>
        <p:spPr>
          <a:xfrm>
            <a:off x="6930281" y="5868621"/>
            <a:ext cx="2217919" cy="553998"/>
          </a:xfrm>
          <a:prstGeom prst="rect">
            <a:avLst/>
          </a:prstGeom>
          <a:solidFill>
            <a:srgbClr val="FFC000">
              <a:alpha val="37000"/>
            </a:srgbClr>
          </a:solidFill>
        </p:spPr>
        <p:txBody>
          <a:bodyPr wrap="square">
            <a:spAutoFit/>
          </a:bodyPr>
          <a:lstStyle/>
          <a:p>
            <a:r>
              <a:rPr lang="it-IT" sz="1000" b="1" i="1" dirty="0">
                <a:solidFill>
                  <a:srgbClr val="2E2E2E"/>
                </a:solidFill>
                <a:latin typeface="ArialNarrow,BoldItalic"/>
              </a:rPr>
              <a:t>Rappresentano il perimetro del TU indicando puntuali situazioni in essere.</a:t>
            </a:r>
            <a:endParaRPr lang="it-IT" sz="1000" dirty="0"/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84059A50-F382-4300-80BB-A860F45B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6061223"/>
            <a:ext cx="438549" cy="438549"/>
          </a:xfrm>
          <a:prstGeom prst="rect">
            <a:avLst/>
          </a:prstGeom>
        </p:spPr>
      </p:pic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0202A65E-A63E-4281-B83B-A9A0707C71FF}"/>
              </a:ext>
            </a:extLst>
          </p:cNvPr>
          <p:cNvCxnSpPr/>
          <p:nvPr/>
        </p:nvCxnSpPr>
        <p:spPr>
          <a:xfrm flipV="1">
            <a:off x="6096884" y="6265612"/>
            <a:ext cx="742992" cy="1275"/>
          </a:xfrm>
          <a:prstGeom prst="straightConnector1">
            <a:avLst/>
          </a:prstGeom>
          <a:ln w="28575">
            <a:solidFill>
              <a:srgbClr val="33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tangolo 55">
            <a:extLst>
              <a:ext uri="{FF2B5EF4-FFF2-40B4-BE49-F238E27FC236}">
                <a16:creationId xmlns:a16="http://schemas.microsoft.com/office/drawing/2014/main" id="{DB20B823-1B2B-4321-914A-D841F3785A2B}"/>
              </a:ext>
            </a:extLst>
          </p:cNvPr>
          <p:cNvSpPr/>
          <p:nvPr/>
        </p:nvSpPr>
        <p:spPr>
          <a:xfrm>
            <a:off x="2863475" y="4781321"/>
            <a:ext cx="28696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600" b="1" u="sng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Piano Strutturale Intercomunale</a:t>
            </a:r>
            <a:endParaRPr lang="it-IT" sz="16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6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SALVAGUARDIE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442911" y="2997004"/>
            <a:ext cx="2639839" cy="693364"/>
            <a:chOff x="2011911" y="1276415"/>
            <a:chExt cx="2639839" cy="69336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011911" y="1397192"/>
              <a:ext cx="2639839" cy="572587"/>
              <a:chOff x="2260647" y="1428436"/>
              <a:chExt cx="2886875" cy="572587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APPLICAZIONE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32D7375E-CDF5-4A62-9792-B5410365DD4E}"/>
              </a:ext>
            </a:extLst>
          </p:cNvPr>
          <p:cNvSpPr/>
          <p:nvPr/>
        </p:nvSpPr>
        <p:spPr>
          <a:xfrm>
            <a:off x="967973" y="3821097"/>
            <a:ext cx="1733341" cy="21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fini della applicazione delle misure di Salvaguardia e della loro incidenza nell’ambito della presentazione di eventuali pratiche urbanistico-edilizie e/o della presentazione di osservazioni, </a:t>
            </a:r>
            <a:r>
              <a:rPr lang="it-IT" sz="1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necessario considerare, verificare e documentare i seguenti contenuti:</a:t>
            </a:r>
            <a:endParaRPr lang="it-IT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B15A4B5-ADB2-4B4D-B8A1-46A5D6A9B1C1}"/>
              </a:ext>
            </a:extLst>
          </p:cNvPr>
          <p:cNvGrpSpPr/>
          <p:nvPr/>
        </p:nvGrpSpPr>
        <p:grpSpPr>
          <a:xfrm>
            <a:off x="2863475" y="1288580"/>
            <a:ext cx="6280525" cy="302689"/>
            <a:chOff x="2863475" y="1479497"/>
            <a:chExt cx="6280525" cy="302689"/>
          </a:xfrm>
        </p:grpSpPr>
        <p:sp>
          <p:nvSpPr>
            <p:cNvPr id="27" name="Freccia a pentagono 26">
              <a:extLst>
                <a:ext uri="{FF2B5EF4-FFF2-40B4-BE49-F238E27FC236}">
                  <a16:creationId xmlns:a16="http://schemas.microsoft.com/office/drawing/2014/main" id="{93F85BAB-FF03-4631-B5C4-F0B3E020A0DF}"/>
                </a:ext>
              </a:extLst>
            </p:cNvPr>
            <p:cNvSpPr/>
            <p:nvPr/>
          </p:nvSpPr>
          <p:spPr>
            <a:xfrm>
              <a:off x="2863475" y="1489776"/>
              <a:ext cx="6280525" cy="292410"/>
            </a:xfrm>
            <a:prstGeom prst="homePlat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F0F128F3-AF40-41F6-AEC1-A368C6F4D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475" y="1479497"/>
              <a:ext cx="5850512" cy="2924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COERENZA  CON I  CONTENUTI DEL P.S.I.</a:t>
              </a:r>
              <a:endParaRPr kumimoji="0" lang="it-IT" altLang="it-IT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pic>
        <p:nvPicPr>
          <p:cNvPr id="48" name="Immagine 47">
            <a:extLst>
              <a:ext uri="{FF2B5EF4-FFF2-40B4-BE49-F238E27FC236}">
                <a16:creationId xmlns:a16="http://schemas.microsoft.com/office/drawing/2014/main" id="{38D7633C-1905-4248-8C40-00F5CAE39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2098" y="3577792"/>
            <a:ext cx="420804" cy="438549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C523E18B-855B-4B5B-B399-B1443EED8957}"/>
              </a:ext>
            </a:extLst>
          </p:cNvPr>
          <p:cNvSpPr/>
          <p:nvPr/>
        </p:nvSpPr>
        <p:spPr>
          <a:xfrm>
            <a:off x="2774456" y="1598496"/>
            <a:ext cx="16674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600" b="1" u="sng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 Generale</a:t>
            </a:r>
            <a:endParaRPr lang="it-IT" sz="16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84059A50-F382-4300-80BB-A860F45B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6071271"/>
            <a:ext cx="438549" cy="43854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43F487C-7374-41F5-B7A6-F1F689DC0C55}"/>
              </a:ext>
            </a:extLst>
          </p:cNvPr>
          <p:cNvSpPr/>
          <p:nvPr/>
        </p:nvSpPr>
        <p:spPr>
          <a:xfrm>
            <a:off x="2782139" y="1919490"/>
            <a:ext cx="6114311" cy="146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300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sono ammissibili tutti </a:t>
            </a:r>
            <a:r>
              <a:rPr lang="it-IT" sz="1300" b="1" u="sng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interventi che risultino in contrasto o comunque non coerenti </a:t>
            </a:r>
            <a:r>
              <a:rPr lang="it-IT" sz="1300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i contenuti e gli obiettivi del PSI; pertanto per tutti gli interventi proposti deve essere dimostrato che concorrono al raggiungimento degli obiettivi o comunque non risultare in contrasto con gli stessi o con disposizioni correlate.</a:t>
            </a:r>
            <a:endParaRPr lang="it-IT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fini dell’accertamento di conformità e coerenza con i contenuti del PSI dovranno essere valutate in particolare le seguenti disposizioni:</a:t>
            </a:r>
            <a:endParaRPr lang="it-IT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91CD40E-75B8-4441-B3BB-AAD706EF40B9}"/>
              </a:ext>
            </a:extLst>
          </p:cNvPr>
          <p:cNvSpPr/>
          <p:nvPr/>
        </p:nvSpPr>
        <p:spPr>
          <a:xfrm>
            <a:off x="3290647" y="3634327"/>
            <a:ext cx="1565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art.17 e seguenti</a:t>
            </a:r>
            <a:r>
              <a:rPr lang="it-IT" sz="16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006666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8C37A335-7FBA-4A9D-AD73-5DA0F81DE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4191895"/>
            <a:ext cx="438549" cy="438549"/>
          </a:xfrm>
          <a:prstGeom prst="rect">
            <a:avLst/>
          </a:prstGeom>
        </p:spPr>
      </p:pic>
      <p:sp>
        <p:nvSpPr>
          <p:cNvPr id="51" name="Rettangolo 50">
            <a:extLst>
              <a:ext uri="{FF2B5EF4-FFF2-40B4-BE49-F238E27FC236}">
                <a16:creationId xmlns:a16="http://schemas.microsoft.com/office/drawing/2014/main" id="{30A46E17-5DAF-4CA9-9C9C-C38C6986CDBE}"/>
              </a:ext>
            </a:extLst>
          </p:cNvPr>
          <p:cNvSpPr/>
          <p:nvPr/>
        </p:nvSpPr>
        <p:spPr>
          <a:xfrm>
            <a:off x="3302024" y="4248430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art.37 e seguenti</a:t>
            </a:r>
            <a:r>
              <a:rPr lang="it-IT" sz="16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006666"/>
              </a:solidFill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8AA0621C-C39F-463E-9B01-014F648EF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4856238"/>
            <a:ext cx="438549" cy="438549"/>
          </a:xfrm>
          <a:prstGeom prst="rect">
            <a:avLst/>
          </a:prstGeom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6C8D7CD4-514B-413E-A125-D7DBB9F3362B}"/>
              </a:ext>
            </a:extLst>
          </p:cNvPr>
          <p:cNvSpPr/>
          <p:nvPr/>
        </p:nvSpPr>
        <p:spPr>
          <a:xfrm>
            <a:off x="3302024" y="4912773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art.43 e seguenti</a:t>
            </a:r>
            <a:r>
              <a:rPr lang="it-IT" sz="16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006666"/>
              </a:solidFill>
            </a:endParaRP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5BA672E6-AE23-4E4B-AB35-0A09E8140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5482448"/>
            <a:ext cx="438549" cy="438549"/>
          </a:xfrm>
          <a:prstGeom prst="rect">
            <a:avLst/>
          </a:prstGeom>
        </p:spPr>
      </p:pic>
      <p:sp>
        <p:nvSpPr>
          <p:cNvPr id="60" name="Rettangolo 59">
            <a:extLst>
              <a:ext uri="{FF2B5EF4-FFF2-40B4-BE49-F238E27FC236}">
                <a16:creationId xmlns:a16="http://schemas.microsoft.com/office/drawing/2014/main" id="{AE1714FE-5AD5-49B7-BD08-A9769C66F304}"/>
              </a:ext>
            </a:extLst>
          </p:cNvPr>
          <p:cNvSpPr/>
          <p:nvPr/>
        </p:nvSpPr>
        <p:spPr>
          <a:xfrm>
            <a:off x="3302024" y="5538983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da 52 a 56</a:t>
            </a:r>
            <a:endParaRPr lang="it-IT" sz="1600" dirty="0">
              <a:solidFill>
                <a:srgbClr val="006666"/>
              </a:solidFill>
            </a:endParaRP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C04E4422-1DE7-48CF-AE5A-E9A7B1EBD81B}"/>
              </a:ext>
            </a:extLst>
          </p:cNvPr>
          <p:cNvSpPr/>
          <p:nvPr/>
        </p:nvSpPr>
        <p:spPr>
          <a:xfrm>
            <a:off x="3336230" y="6105809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da 63 a 90</a:t>
            </a:r>
            <a:endParaRPr lang="it-IT" sz="1600" dirty="0">
              <a:solidFill>
                <a:srgbClr val="006666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5E19B5-3C2A-4163-BDFC-D790D54EC38B}"/>
              </a:ext>
            </a:extLst>
          </p:cNvPr>
          <p:cNvSpPr/>
          <p:nvPr/>
        </p:nvSpPr>
        <p:spPr>
          <a:xfrm>
            <a:off x="4884282" y="3492869"/>
            <a:ext cx="41771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disposizioni in merito alla</a:t>
            </a: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tutela dell’integrità fisica del territorio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riferimenti alle indagini idrogeologiche e idrauliche</a:t>
            </a:r>
            <a:endParaRPr lang="it-IT" sz="13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EACBF7D-9C97-418B-86FA-F5CB381E1A65}"/>
              </a:ext>
            </a:extLst>
          </p:cNvPr>
          <p:cNvSpPr/>
          <p:nvPr/>
        </p:nvSpPr>
        <p:spPr>
          <a:xfrm>
            <a:off x="4821891" y="4160302"/>
            <a:ext cx="43221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obiettivi ed indirizzi riferiti ai </a:t>
            </a: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morfotipi delle urbanizzazioni contemporanee</a:t>
            </a:r>
            <a:r>
              <a:rPr lang="it-IT" sz="1300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individuati nei diversi contesti insediativi (tav. 4 QC)</a:t>
            </a:r>
            <a:endParaRPr lang="it-IT" sz="13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429E0DF-58DF-4941-9C84-0CD829E4AFED}"/>
              </a:ext>
            </a:extLst>
          </p:cNvPr>
          <p:cNvSpPr/>
          <p:nvPr/>
        </p:nvSpPr>
        <p:spPr>
          <a:xfrm>
            <a:off x="4933166" y="4769765"/>
            <a:ext cx="4029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territorio rurale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obiettivi e obiettivi specifici riferiti ai sub-ambiti in cui è articolato il territorio rurale (tav. 8 STA)</a:t>
            </a:r>
            <a:endParaRPr lang="it-IT" sz="13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E17C464-6CEF-4544-B637-0C769FD12D5A}"/>
              </a:ext>
            </a:extLst>
          </p:cNvPr>
          <p:cNvSpPr/>
          <p:nvPr/>
        </p:nvSpPr>
        <p:spPr>
          <a:xfrm>
            <a:off x="4900077" y="5340788"/>
            <a:ext cx="41613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prescrizioni e regole di tutela per la salvaguardia dell’integrità percettiva</a:t>
            </a:r>
            <a:r>
              <a:rPr lang="it-IT" sz="13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delle emergenze architettoniche e monumentali e dei paesaggi di valore, ivi compresi i beni culturali e paesaggistici..</a:t>
            </a:r>
            <a:endParaRPr lang="it-IT" sz="13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8FAF873-E5E7-466B-9AF1-A50851E88B08}"/>
              </a:ext>
            </a:extLst>
          </p:cNvPr>
          <p:cNvSpPr/>
          <p:nvPr/>
        </p:nvSpPr>
        <p:spPr>
          <a:xfrm>
            <a:off x="4948024" y="6061864"/>
            <a:ext cx="42247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obiettivi, strategi</a:t>
            </a:r>
            <a:r>
              <a:rPr lang="it-IT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e riferite al territorio rurale e al TU per ciascuna </a:t>
            </a: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UTOE</a:t>
            </a:r>
            <a:r>
              <a:rPr lang="it-IT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 oltre alla verifica del </a:t>
            </a:r>
            <a:r>
              <a:rPr lang="it-IT" sz="1300" b="1" dirty="0">
                <a:solidFill>
                  <a:srgbClr val="00666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dimensionamento.</a:t>
            </a:r>
            <a:r>
              <a:rPr lang="it-IT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Freccia a gallone 23">
            <a:extLst>
              <a:ext uri="{FF2B5EF4-FFF2-40B4-BE49-F238E27FC236}">
                <a16:creationId xmlns:a16="http://schemas.microsoft.com/office/drawing/2014/main" id="{87BCA9CB-E2C7-487A-9608-38269932BED5}"/>
              </a:ext>
            </a:extLst>
          </p:cNvPr>
          <p:cNvSpPr/>
          <p:nvPr/>
        </p:nvSpPr>
        <p:spPr>
          <a:xfrm>
            <a:off x="4743706" y="3572377"/>
            <a:ext cx="156370" cy="388397"/>
          </a:xfrm>
          <a:prstGeom prst="chevron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Freccia a gallone 40">
            <a:extLst>
              <a:ext uri="{FF2B5EF4-FFF2-40B4-BE49-F238E27FC236}">
                <a16:creationId xmlns:a16="http://schemas.microsoft.com/office/drawing/2014/main" id="{D8368474-C2B8-498D-A404-26FE335B67BD}"/>
              </a:ext>
            </a:extLst>
          </p:cNvPr>
          <p:cNvSpPr/>
          <p:nvPr/>
        </p:nvSpPr>
        <p:spPr>
          <a:xfrm>
            <a:off x="4755693" y="4197083"/>
            <a:ext cx="156370" cy="388397"/>
          </a:xfrm>
          <a:prstGeom prst="chevron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Freccia a gallone 41">
            <a:extLst>
              <a:ext uri="{FF2B5EF4-FFF2-40B4-BE49-F238E27FC236}">
                <a16:creationId xmlns:a16="http://schemas.microsoft.com/office/drawing/2014/main" id="{EF75751F-BA02-4B92-A9A6-9E7021A3F510}"/>
              </a:ext>
            </a:extLst>
          </p:cNvPr>
          <p:cNvSpPr/>
          <p:nvPr/>
        </p:nvSpPr>
        <p:spPr>
          <a:xfrm>
            <a:off x="4767680" y="4821789"/>
            <a:ext cx="156370" cy="388397"/>
          </a:xfrm>
          <a:prstGeom prst="chevron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3" name="Freccia a gallone 42">
            <a:extLst>
              <a:ext uri="{FF2B5EF4-FFF2-40B4-BE49-F238E27FC236}">
                <a16:creationId xmlns:a16="http://schemas.microsoft.com/office/drawing/2014/main" id="{53BAFE9B-6926-493E-BBE9-A1A836C57C2F}"/>
              </a:ext>
            </a:extLst>
          </p:cNvPr>
          <p:cNvSpPr/>
          <p:nvPr/>
        </p:nvSpPr>
        <p:spPr>
          <a:xfrm>
            <a:off x="4779667" y="5446495"/>
            <a:ext cx="156370" cy="388397"/>
          </a:xfrm>
          <a:prstGeom prst="chevron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4" name="Freccia a gallone 43">
            <a:extLst>
              <a:ext uri="{FF2B5EF4-FFF2-40B4-BE49-F238E27FC236}">
                <a16:creationId xmlns:a16="http://schemas.microsoft.com/office/drawing/2014/main" id="{CA2B7C3E-3AD3-44E8-B5D1-FF91574F8884}"/>
              </a:ext>
            </a:extLst>
          </p:cNvPr>
          <p:cNvSpPr/>
          <p:nvPr/>
        </p:nvSpPr>
        <p:spPr>
          <a:xfrm>
            <a:off x="4791654" y="6071201"/>
            <a:ext cx="156370" cy="388397"/>
          </a:xfrm>
          <a:prstGeom prst="chevron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0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9A0B5415-CED0-4525-A591-73560DB13164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4" descr="Risultati immagini per logo comune di pisa">
            <a:extLst>
              <a:ext uri="{FF2B5EF4-FFF2-40B4-BE49-F238E27FC236}">
                <a16:creationId xmlns:a16="http://schemas.microsoft.com/office/drawing/2014/main" id="{B7A1FFD9-1DE0-4486-BF8C-E9090C0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57C2AD-CF8E-487A-9C8F-72D6D147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401652"/>
            <a:ext cx="510893" cy="6456348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0FEDA31-3FF5-4879-BBCE-E1B586262B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497" y="4277469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0BAD8C5-ED37-4789-837D-1B66FAFD4C42}"/>
              </a:ext>
            </a:extLst>
          </p:cNvPr>
          <p:cNvCxnSpPr>
            <a:cxnSpLocks/>
          </p:cNvCxnSpPr>
          <p:nvPr/>
        </p:nvCxnSpPr>
        <p:spPr>
          <a:xfrm>
            <a:off x="547828" y="410198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FB82E8C2-FA0A-4585-B894-6DC1530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77C208B-DB02-4E0A-8C41-DEFD72BC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400" y="666664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B27F4-4E4C-4257-A77D-5DCD96F8CCAF}"/>
              </a:ext>
            </a:extLst>
          </p:cNvPr>
          <p:cNvSpPr/>
          <p:nvPr/>
        </p:nvSpPr>
        <p:spPr>
          <a:xfrm>
            <a:off x="1780308" y="796136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</a:t>
            </a:r>
            <a:r>
              <a:rPr lang="it-IT" sz="1000" b="1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ADOZIONE </a:t>
            </a:r>
            <a:r>
              <a:rPr lang="it-IT" sz="10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AI SENSI degli artt. 23-92-94 L.R. 65/2014 </a:t>
            </a:r>
            <a:endParaRPr lang="it-IT" sz="10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DC1D9B2-BF02-43FD-B553-96A74245FB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75935" y="3379932"/>
            <a:ext cx="583769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it-IT" altLang="it-IT" b="1" dirty="0">
                <a:solidFill>
                  <a:schemeClr val="bg1"/>
                </a:solidFill>
                <a:latin typeface="Arial Narrow" panose="020B0606020202030204" pitchFamily="34" charset="0"/>
              </a:rPr>
              <a:t>SALVAGUARDIE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C46350E-64E3-4A13-982A-F1AE53BED2F0}"/>
              </a:ext>
            </a:extLst>
          </p:cNvPr>
          <p:cNvGrpSpPr/>
          <p:nvPr/>
        </p:nvGrpSpPr>
        <p:grpSpPr>
          <a:xfrm>
            <a:off x="442911" y="2997004"/>
            <a:ext cx="2639839" cy="693364"/>
            <a:chOff x="2011911" y="1276415"/>
            <a:chExt cx="2639839" cy="69336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69111C4-9A50-4BE4-B100-15E57A13876B}"/>
                </a:ext>
              </a:extLst>
            </p:cNvPr>
            <p:cNvGrpSpPr/>
            <p:nvPr/>
          </p:nvGrpSpPr>
          <p:grpSpPr>
            <a:xfrm>
              <a:off x="2011911" y="1397192"/>
              <a:ext cx="2639839" cy="572587"/>
              <a:chOff x="2260647" y="1428436"/>
              <a:chExt cx="2886875" cy="572587"/>
            </a:xfrm>
          </p:grpSpPr>
          <p:sp>
            <p:nvSpPr>
              <p:cNvPr id="18" name="Freccia a pentagono 17">
                <a:extLst>
                  <a:ext uri="{FF2B5EF4-FFF2-40B4-BE49-F238E27FC236}">
                    <a16:creationId xmlns:a16="http://schemas.microsoft.com/office/drawing/2014/main" id="{CD7D525D-CC4F-4345-9BCA-3EF1C972DF07}"/>
                  </a:ext>
                </a:extLst>
              </p:cNvPr>
              <p:cNvSpPr/>
              <p:nvPr/>
            </p:nvSpPr>
            <p:spPr>
              <a:xfrm>
                <a:off x="2911885" y="1428436"/>
                <a:ext cx="1818506" cy="572587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Text Box 6">
                <a:extLst>
                  <a:ext uri="{FF2B5EF4-FFF2-40B4-BE49-F238E27FC236}">
                    <a16:creationId xmlns:a16="http://schemas.microsoft.com/office/drawing/2014/main" id="{E6D88DD9-4FA8-4722-A77A-5F9C6E9D7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647" y="1568078"/>
                <a:ext cx="2886875" cy="292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APPLICAZIONE</a:t>
                </a:r>
                <a:endParaRPr kumimoji="0" lang="it-IT" altLang="it-IT" sz="1400" b="1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96881C-7352-43D3-B5EF-56124049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5685">
              <a:off x="2474238" y="1276415"/>
              <a:ext cx="336235" cy="336235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32D7375E-CDF5-4A62-9792-B5410365DD4E}"/>
              </a:ext>
            </a:extLst>
          </p:cNvPr>
          <p:cNvSpPr/>
          <p:nvPr/>
        </p:nvSpPr>
        <p:spPr>
          <a:xfrm>
            <a:off x="967973" y="3821097"/>
            <a:ext cx="1733341" cy="21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0"/>
              </a:spcAft>
            </a:pPr>
            <a:r>
              <a:rPr lang="it-IT" sz="1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fini della applicazione delle misure di Salvaguardia e della loro incidenza nell’ambito della presentazione di eventuali pratiche urbanistico-edilizie e/o della presentazione di osservazioni, è necessario considerare, verificare e documentare i seguenti contenuti: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reccia a pentagono 26">
            <a:extLst>
              <a:ext uri="{FF2B5EF4-FFF2-40B4-BE49-F238E27FC236}">
                <a16:creationId xmlns:a16="http://schemas.microsoft.com/office/drawing/2014/main" id="{93F85BAB-FF03-4631-B5C4-F0B3E020A0DF}"/>
              </a:ext>
            </a:extLst>
          </p:cNvPr>
          <p:cNvSpPr/>
          <p:nvPr/>
        </p:nvSpPr>
        <p:spPr>
          <a:xfrm>
            <a:off x="2863475" y="1489776"/>
            <a:ext cx="6280525" cy="292410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F0F128F3-AF40-41F6-AEC1-A368C6F4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75" y="1489776"/>
            <a:ext cx="5850512" cy="2924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ACCERTAMENTO DI COERENZA</a:t>
            </a:r>
            <a:endParaRPr kumimoji="0" lang="it-IT" altLang="it-IT" sz="1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5BA672E6-AE23-4E4B-AB35-0A09E8140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2782" y="2877393"/>
            <a:ext cx="354778" cy="35477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E40F21F-8C73-4559-A502-9ED4FF01CD43}"/>
              </a:ext>
            </a:extLst>
          </p:cNvPr>
          <p:cNvSpPr/>
          <p:nvPr/>
        </p:nvSpPr>
        <p:spPr>
          <a:xfrm>
            <a:off x="3157272" y="1967617"/>
            <a:ext cx="5946066" cy="456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</a:pP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presentazione di pratiche edilizie e l’accertamento della coerenza dell’intervento proposto con i contenuti del PSI è quindi essenziale:</a:t>
            </a:r>
          </a:p>
          <a:p>
            <a:pPr algn="just">
              <a:lnSpc>
                <a:spcPts val="2200"/>
              </a:lnSpc>
              <a:spcAft>
                <a:spcPts val="0"/>
              </a:spcAft>
            </a:pP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Indicare l’UTOE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cui è ubicato l’immobile oggetto di intervento e valutare i relativi valori, obiettivi, ecc.;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Dimostrare che il </a:t>
            </a: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dimensionamento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dell’intervento sia coerente con quanto indicato nella tabella riepilogativa dell’UTOE di riferimento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Individuare e indicare il </a:t>
            </a: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morfotipo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identificato dal PSI e verificare l’adeguatezza e la compatibilità dell’intervento in relazione agli obiettivi previsti;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Valutare gli </a:t>
            </a: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elaborati idrogeologici e idraulici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le disposizioni correlate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Verificare le disposizioni di indirizzo nonché le prescrizioni relative agli </a:t>
            </a: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elementi di carattere identitario e paesaggistico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Aft>
                <a:spcPts val="0"/>
              </a:spcAft>
            </a:pPr>
            <a:r>
              <a:rPr lang="it-IT" sz="1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Acquisire idoneo parere </a:t>
            </a:r>
            <a:r>
              <a:rPr lang="it-IT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degli uffici competenti e/o eseguire specifici approfondimenti in relazione alla disposizione dell’ultimo capoverso dell’art. 105 della Disciplina del PSI.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F0552705-F9AE-4C9F-B3AE-F66CE51F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3506021"/>
            <a:ext cx="354778" cy="35477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7FC1E16A-D88E-42E1-92CD-D40210B95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9392" y="4810375"/>
            <a:ext cx="354778" cy="354778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005B3486-4261-44BC-976A-1E38F7F7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5175200"/>
            <a:ext cx="354778" cy="354778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C8472DC-AA79-4411-BEB8-60D66AE0B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5836558"/>
            <a:ext cx="354778" cy="354778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D72B0E7-6C4C-47F2-8B0A-AF0BBAC04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475" y="4180673"/>
            <a:ext cx="354778" cy="3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460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4992</TotalTime>
  <Words>6266</Words>
  <Application>Microsoft Office PowerPoint</Application>
  <PresentationFormat>Presentazione su schermo (4:3)</PresentationFormat>
  <Paragraphs>688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Arial</vt:lpstr>
      <vt:lpstr>Arial Narrow</vt:lpstr>
      <vt:lpstr>ArialNarrow</vt:lpstr>
      <vt:lpstr>ArialNarrow,BoldItalic</vt:lpstr>
      <vt:lpstr>Bahnschrift Condensed</vt:lpstr>
      <vt:lpstr>Bahnschrift SemiBold Condensed</vt:lpstr>
      <vt:lpstr>Calibri</vt:lpstr>
      <vt:lpstr>Calibri Light</vt:lpstr>
      <vt:lpstr>MV Boli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Adriano</cp:lastModifiedBy>
  <cp:revision>253</cp:revision>
  <cp:lastPrinted>2020-09-05T20:43:02Z</cp:lastPrinted>
  <dcterms:created xsi:type="dcterms:W3CDTF">2019-11-25T11:07:47Z</dcterms:created>
  <dcterms:modified xsi:type="dcterms:W3CDTF">2020-10-05T16:01:20Z</dcterms:modified>
</cp:coreProperties>
</file>