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1" r:id="rId2"/>
  </p:sldIdLst>
  <p:sldSz cx="9144000" cy="6858000" type="screen4x3"/>
  <p:notesSz cx="6805613" cy="994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006666"/>
    <a:srgbClr val="339933"/>
    <a:srgbClr val="00CC00"/>
    <a:srgbClr val="FFF2CC"/>
    <a:srgbClr val="FFFFFF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14/09/2020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97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14/09/2020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6178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14/09/2020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572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14/09/2020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883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14/09/2020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18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14/09/2020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2104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14/09/2020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2477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14/09/2020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927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14/09/2020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5494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14/09/2020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232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28FE-309A-4C84-AE8D-3DC030CB9260}" type="datetimeFigureOut">
              <a:rPr lang="it-IT" smtClean="0"/>
              <a:t>14/09/2020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371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F28FE-309A-4C84-AE8D-3DC030CB9260}" type="datetimeFigureOut">
              <a:rPr lang="it-IT" smtClean="0"/>
              <a:t>14/09/2020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EDEE9-99FD-46D5-9D2F-23F6CC133F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5719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ccia a pentagono 11">
            <a:extLst>
              <a:ext uri="{FF2B5EF4-FFF2-40B4-BE49-F238E27FC236}">
                <a16:creationId xmlns:a16="http://schemas.microsoft.com/office/drawing/2014/main" id="{9A0B5415-CED0-4525-A591-73560DB13164}"/>
              </a:ext>
            </a:extLst>
          </p:cNvPr>
          <p:cNvSpPr/>
          <p:nvPr/>
        </p:nvSpPr>
        <p:spPr>
          <a:xfrm>
            <a:off x="887891" y="504202"/>
            <a:ext cx="7963728" cy="692204"/>
          </a:xfrm>
          <a:prstGeom prst="homePlat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6" name="Picture 4" descr="Risultati immagini per logo comune di pisa">
            <a:extLst>
              <a:ext uri="{FF2B5EF4-FFF2-40B4-BE49-F238E27FC236}">
                <a16:creationId xmlns:a16="http://schemas.microsoft.com/office/drawing/2014/main" id="{B7A1FFD9-1DE0-4486-BF8C-E9090C046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128" y="586616"/>
            <a:ext cx="388935" cy="474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2857C2AD-CF8E-487A-9C8F-72D6D1478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381" y="416863"/>
            <a:ext cx="510893" cy="6441136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A0FEDA31-3FF5-4879-BBCE-E1B586262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311625" y="4298251"/>
            <a:ext cx="75120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4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 </a:t>
            </a:r>
            <a:r>
              <a:rPr kumimoji="0" lang="it-IT" altLang="it-IT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PIANO STRUTTURALE INTERCOMUNALE PISA-CASCINA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A0BAD8C5-ED37-4789-837D-1B66FAFD4C42}"/>
              </a:ext>
            </a:extLst>
          </p:cNvPr>
          <p:cNvCxnSpPr>
            <a:cxnSpLocks/>
          </p:cNvCxnSpPr>
          <p:nvPr/>
        </p:nvCxnSpPr>
        <p:spPr>
          <a:xfrm>
            <a:off x="547828" y="423645"/>
            <a:ext cx="8303791" cy="0"/>
          </a:xfrm>
          <a:prstGeom prst="line">
            <a:avLst/>
          </a:prstGeom>
          <a:ln w="28575">
            <a:solidFill>
              <a:srgbClr val="0066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>
            <a:extLst>
              <a:ext uri="{FF2B5EF4-FFF2-40B4-BE49-F238E27FC236}">
                <a16:creationId xmlns:a16="http://schemas.microsoft.com/office/drawing/2014/main" id="{FB82E8C2-FA0A-4585-B894-6DC153092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783" y="599313"/>
            <a:ext cx="376602" cy="474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3" name="Text Box 6">
            <a:extLst>
              <a:ext uri="{FF2B5EF4-FFF2-40B4-BE49-F238E27FC236}">
                <a16:creationId xmlns:a16="http://schemas.microsoft.com/office/drawing/2014/main" id="{477C208B-DB02-4E0A-8C41-DEFD72BC0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6400" y="666664"/>
            <a:ext cx="7290435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400" b="1" dirty="0">
                <a:solidFill>
                  <a:srgbClr val="3F3F3F"/>
                </a:solidFill>
                <a:latin typeface="Arial Narrow" panose="020B0606020202030204" pitchFamily="34" charset="0"/>
              </a:rPr>
              <a:t>Attività di informazione partecipazione ai sensi del titolo II capo V della L.R. 65/2014 </a:t>
            </a:r>
            <a:endParaRPr kumimoji="0" lang="it-IT" altLang="it-IT" sz="1400" b="1" i="0" u="none" strike="noStrike" cap="none" normalizeH="0" baseline="0" dirty="0">
              <a:ln>
                <a:noFill/>
              </a:ln>
              <a:solidFill>
                <a:srgbClr val="3F3F3F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id="{A84A6ED5-D5A4-4303-BE7D-3E452B852121}"/>
              </a:ext>
            </a:extLst>
          </p:cNvPr>
          <p:cNvGrpSpPr/>
          <p:nvPr/>
        </p:nvGrpSpPr>
        <p:grpSpPr>
          <a:xfrm>
            <a:off x="887891" y="1782295"/>
            <a:ext cx="7963728" cy="889374"/>
            <a:chOff x="921897" y="5327618"/>
            <a:chExt cx="7963728" cy="889374"/>
          </a:xfrm>
        </p:grpSpPr>
        <p:sp>
          <p:nvSpPr>
            <p:cNvPr id="19" name="Freccia a pentagono 18">
              <a:extLst>
                <a:ext uri="{FF2B5EF4-FFF2-40B4-BE49-F238E27FC236}">
                  <a16:creationId xmlns:a16="http://schemas.microsoft.com/office/drawing/2014/main" id="{A6ACCAE0-CD5B-4F64-9C2D-A9511FED45B1}"/>
                </a:ext>
              </a:extLst>
            </p:cNvPr>
            <p:cNvSpPr/>
            <p:nvPr/>
          </p:nvSpPr>
          <p:spPr>
            <a:xfrm>
              <a:off x="921897" y="5327618"/>
              <a:ext cx="7963728" cy="863718"/>
            </a:xfrm>
            <a:prstGeom prst="homePlat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5" name="Text Box 6">
              <a:extLst>
                <a:ext uri="{FF2B5EF4-FFF2-40B4-BE49-F238E27FC236}">
                  <a16:creationId xmlns:a16="http://schemas.microsoft.com/office/drawing/2014/main" id="{F25EFE20-12C2-46B7-891F-2ABEA1B27F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7130" y="5598291"/>
              <a:ext cx="7657068" cy="6187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altLang="it-IT" sz="1600" b="1" dirty="0">
                  <a:solidFill>
                    <a:srgbClr val="C00000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Il Piano Strutturale Intercomunale PISA-CASCINA illustrato ai cittadini</a:t>
              </a:r>
              <a:endParaRPr kumimoji="0" lang="it-IT" altLang="it-IT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</p:grpSp>
      <p:sp>
        <p:nvSpPr>
          <p:cNvPr id="2" name="Rettangolo 1">
            <a:extLst>
              <a:ext uri="{FF2B5EF4-FFF2-40B4-BE49-F238E27FC236}">
                <a16:creationId xmlns:a16="http://schemas.microsoft.com/office/drawing/2014/main" id="{2A2B27F4-4E4C-4257-A77D-5DCD96F8CCAF}"/>
              </a:ext>
            </a:extLst>
          </p:cNvPr>
          <p:cNvSpPr/>
          <p:nvPr/>
        </p:nvSpPr>
        <p:spPr>
          <a:xfrm>
            <a:off x="1780308" y="849924"/>
            <a:ext cx="662006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2400"/>
              </a:lnSpc>
            </a:pPr>
            <a:r>
              <a:rPr lang="it-IT" sz="1000" kern="1400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Fase di </a:t>
            </a:r>
            <a:r>
              <a:rPr lang="it-IT" sz="1000" b="1" kern="1400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ADOZIONE </a:t>
            </a:r>
            <a:r>
              <a:rPr lang="it-IT" sz="1000" kern="1400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AI SENSI degli artt. 23-92-94 L.R. 65/2014 </a:t>
            </a:r>
            <a:endParaRPr lang="it-IT" sz="1000" kern="14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it-IT" sz="1000" kern="1400" dirty="0">
                <a:solidFill>
                  <a:schemeClr val="bg1"/>
                </a:solidFill>
                <a:latin typeface="Times New Roman" panose="02020603050405020304" pitchFamily="18" charset="0"/>
              </a:rPr>
              <a:t> </a:t>
            </a:r>
            <a:endParaRPr lang="it-IT" sz="1000" kern="140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54945C5A-865F-4F29-B05C-BB26E555F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548" y="3497290"/>
            <a:ext cx="7870220" cy="572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2000" b="1" u="sng" dirty="0">
                <a:solidFill>
                  <a:srgbClr val="006666"/>
                </a:solidFill>
                <a:latin typeface="Arial Narrow" panose="020B0606020202030204" pitchFamily="34" charset="0"/>
              </a:rPr>
              <a:t>INCONTRO CON I CITTADINI RESIDENTI SUL LITORALE</a:t>
            </a:r>
          </a:p>
        </p:txBody>
      </p:sp>
      <p:sp>
        <p:nvSpPr>
          <p:cNvPr id="21" name="Text Box 6">
            <a:extLst>
              <a:ext uri="{FF2B5EF4-FFF2-40B4-BE49-F238E27FC236}">
                <a16:creationId xmlns:a16="http://schemas.microsoft.com/office/drawing/2014/main" id="{878088F5-2C80-414E-926B-F38A89D6E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9015" y="1386876"/>
            <a:ext cx="5919704" cy="474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Percorso di informazione e partecipazione: </a:t>
            </a:r>
            <a:endParaRPr kumimoji="0" lang="it-IT" altLang="it-IT" sz="1600" b="1" i="0" u="none" strike="noStrike" cap="none" normalizeH="0" baseline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600" b="0" i="0" u="none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380D7648-AB21-4241-BAAB-A6D7F6269E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369" y="2755215"/>
            <a:ext cx="1815551" cy="711493"/>
          </a:xfrm>
          <a:prstGeom prst="rect">
            <a:avLst/>
          </a:prstGeom>
        </p:spPr>
      </p:pic>
      <p:sp>
        <p:nvSpPr>
          <p:cNvPr id="23" name="Text Box 6">
            <a:extLst>
              <a:ext uri="{FF2B5EF4-FFF2-40B4-BE49-F238E27FC236}">
                <a16:creationId xmlns:a16="http://schemas.microsoft.com/office/drawing/2014/main" id="{CC6931B7-52F0-41A2-BCAF-374880AAD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416" y="4111321"/>
            <a:ext cx="7300798" cy="114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2000" b="1" dirty="0">
                <a:solidFill>
                  <a:srgbClr val="C00000"/>
                </a:solidFill>
                <a:latin typeface="Arial Narrow" panose="020B0606020202030204" pitchFamily="34" charset="0"/>
              </a:rPr>
              <a:t>Mercoledì 23 Settembre ore 15,30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presso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GRAND HOTEL CONTINENTAL</a:t>
            </a:r>
            <a:br>
              <a:rPr lang="it-IT" altLang="it-IT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</a:br>
            <a:r>
              <a:rPr lang="it-IT" altLang="it-IT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Largo Belvedere n. 26 Tirrenia, Pisa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1" name="Rettangolo 40">
            <a:extLst>
              <a:ext uri="{FF2B5EF4-FFF2-40B4-BE49-F238E27FC236}">
                <a16:creationId xmlns:a16="http://schemas.microsoft.com/office/drawing/2014/main" id="{DA1A9C1E-A56D-4DED-B70A-9B90A67A419D}"/>
              </a:ext>
            </a:extLst>
          </p:cNvPr>
          <p:cNvSpPr/>
          <p:nvPr/>
        </p:nvSpPr>
        <p:spPr>
          <a:xfrm>
            <a:off x="4295890" y="5446384"/>
            <a:ext cx="106311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1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PARTECIPANO:</a:t>
            </a:r>
            <a:endParaRPr lang="it-IT" sz="1100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42" name="Immagine 41">
            <a:extLst>
              <a:ext uri="{FF2B5EF4-FFF2-40B4-BE49-F238E27FC236}">
                <a16:creationId xmlns:a16="http://schemas.microsoft.com/office/drawing/2014/main" id="{F69790A2-8051-4C73-B746-F8164D4648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545" y="5793187"/>
            <a:ext cx="336235" cy="336235"/>
          </a:xfrm>
          <a:prstGeom prst="rect">
            <a:avLst/>
          </a:prstGeom>
        </p:spPr>
      </p:pic>
      <p:sp>
        <p:nvSpPr>
          <p:cNvPr id="43" name="Rettangolo 42">
            <a:extLst>
              <a:ext uri="{FF2B5EF4-FFF2-40B4-BE49-F238E27FC236}">
                <a16:creationId xmlns:a16="http://schemas.microsoft.com/office/drawing/2014/main" id="{EB38A880-0CA8-46D2-A32E-B2B949EECAC3}"/>
              </a:ext>
            </a:extLst>
          </p:cNvPr>
          <p:cNvSpPr/>
          <p:nvPr/>
        </p:nvSpPr>
        <p:spPr>
          <a:xfrm>
            <a:off x="1439689" y="5830500"/>
            <a:ext cx="206204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Cittadini residenti a Marina di Pisa, Tirrenia e Calambrone</a:t>
            </a:r>
            <a:endParaRPr lang="it-IT" sz="1100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4" name="Rettangolo 43">
            <a:extLst>
              <a:ext uri="{FF2B5EF4-FFF2-40B4-BE49-F238E27FC236}">
                <a16:creationId xmlns:a16="http://schemas.microsoft.com/office/drawing/2014/main" id="{93C9CFD8-54F5-4A45-9555-6FD6A304FAF1}"/>
              </a:ext>
            </a:extLst>
          </p:cNvPr>
          <p:cNvSpPr/>
          <p:nvPr/>
        </p:nvSpPr>
        <p:spPr>
          <a:xfrm>
            <a:off x="3743497" y="5744701"/>
            <a:ext cx="30123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Responsabile del procedimento: ing. Daisy Ricci</a:t>
            </a:r>
          </a:p>
          <a:p>
            <a:r>
              <a:rPr lang="it-IT" sz="11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Coordinatore Ufficio di Piano: arch. Sandro Ciabatti</a:t>
            </a:r>
          </a:p>
          <a:p>
            <a:r>
              <a:rPr lang="it-IT" sz="11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Garante info-part: dott.ssa Valeria Pagni</a:t>
            </a:r>
          </a:p>
          <a:p>
            <a:r>
              <a:rPr lang="it-IT" sz="11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Tecnici Ufficio di piano</a:t>
            </a:r>
            <a:endParaRPr lang="it-IT" sz="1100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47" name="Immagine 46">
            <a:extLst>
              <a:ext uri="{FF2B5EF4-FFF2-40B4-BE49-F238E27FC236}">
                <a16:creationId xmlns:a16="http://schemas.microsoft.com/office/drawing/2014/main" id="{A54A14A5-ED94-4BAA-BF85-DE4E28834C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3265" y="5847789"/>
            <a:ext cx="336235" cy="336235"/>
          </a:xfrm>
          <a:prstGeom prst="rect">
            <a:avLst/>
          </a:prstGeom>
        </p:spPr>
      </p:pic>
      <p:sp>
        <p:nvSpPr>
          <p:cNvPr id="31" name="Rettangolo 30">
            <a:extLst>
              <a:ext uri="{FF2B5EF4-FFF2-40B4-BE49-F238E27FC236}">
                <a16:creationId xmlns:a16="http://schemas.microsoft.com/office/drawing/2014/main" id="{FF1FB6F8-CD84-4022-8F58-DC53AF34E8BF}"/>
              </a:ext>
            </a:extLst>
          </p:cNvPr>
          <p:cNvSpPr/>
          <p:nvPr/>
        </p:nvSpPr>
        <p:spPr>
          <a:xfrm>
            <a:off x="7327853" y="5707994"/>
            <a:ext cx="1439689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Amministratori dei comuni di Pisa e Cascina, rappresentanti Parco Regionale M.S.R.M.</a:t>
            </a:r>
            <a:endParaRPr lang="it-IT" sz="1100" dirty="0">
              <a:solidFill>
                <a:schemeClr val="bg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32" name="Immagine 31">
            <a:extLst>
              <a:ext uri="{FF2B5EF4-FFF2-40B4-BE49-F238E27FC236}">
                <a16:creationId xmlns:a16="http://schemas.microsoft.com/office/drawing/2014/main" id="{492401B7-6DCC-45A6-8F27-FC82E70E9B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621" y="5811082"/>
            <a:ext cx="336235" cy="336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3813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13368</TotalTime>
  <Words>136</Words>
  <Application>Microsoft Office PowerPoint</Application>
  <PresentationFormat>Presentazione su schermo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MV Boli</vt:lpstr>
      <vt:lpstr>Times New Roman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Sandro Ciabatti</dc:creator>
  <cp:lastModifiedBy>Sandro Ciabatti</cp:lastModifiedBy>
  <cp:revision>223</cp:revision>
  <cp:lastPrinted>2020-06-25T06:47:30Z</cp:lastPrinted>
  <dcterms:created xsi:type="dcterms:W3CDTF">2019-11-25T11:07:47Z</dcterms:created>
  <dcterms:modified xsi:type="dcterms:W3CDTF">2020-09-22T07:51:42Z</dcterms:modified>
</cp:coreProperties>
</file>