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1" r:id="rId3"/>
    <p:sldId id="267" r:id="rId4"/>
    <p:sldId id="266" r:id="rId5"/>
    <p:sldId id="262" r:id="rId6"/>
    <p:sldId id="263" r:id="rId7"/>
    <p:sldId id="265" r:id="rId8"/>
    <p:sldId id="264"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94" r:id="rId22"/>
    <p:sldId id="296" r:id="rId23"/>
    <p:sldId id="282" r:id="rId24"/>
    <p:sldId id="283" r:id="rId25"/>
    <p:sldId id="284" r:id="rId26"/>
    <p:sldId id="285" r:id="rId27"/>
    <p:sldId id="286" r:id="rId28"/>
    <p:sldId id="287" r:id="rId29"/>
    <p:sldId id="288" r:id="rId30"/>
    <p:sldId id="289" r:id="rId31"/>
    <p:sldId id="290" r:id="rId32"/>
    <p:sldId id="291" r:id="rId33"/>
    <p:sldId id="292"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7" d="100"/>
          <a:sy n="117" d="100"/>
        </p:scale>
        <p:origin x="8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090F28FE-309A-4C84-AE8D-3DC030CB9260}" type="datetimeFigureOut">
              <a:rPr lang="it-IT" smtClean="0"/>
              <a:t>25/11/2021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99EDEE9-99FD-46D5-9D2F-23F6CC133F90}" type="slidenum">
              <a:rPr lang="it-IT" smtClean="0"/>
              <a:t>‹N›</a:t>
            </a:fld>
            <a:endParaRPr lang="it-IT"/>
          </a:p>
        </p:txBody>
      </p:sp>
    </p:spTree>
    <p:extLst>
      <p:ext uri="{BB962C8B-B14F-4D97-AF65-F5344CB8AC3E}">
        <p14:creationId xmlns:p14="http://schemas.microsoft.com/office/powerpoint/2010/main" val="55975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90F28FE-309A-4C84-AE8D-3DC030CB9260}" type="datetimeFigureOut">
              <a:rPr lang="it-IT" smtClean="0"/>
              <a:t>25/11/2021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99EDEE9-99FD-46D5-9D2F-23F6CC133F90}" type="slidenum">
              <a:rPr lang="it-IT" smtClean="0"/>
              <a:t>‹N›</a:t>
            </a:fld>
            <a:endParaRPr lang="it-IT"/>
          </a:p>
        </p:txBody>
      </p:sp>
    </p:spTree>
    <p:extLst>
      <p:ext uri="{BB962C8B-B14F-4D97-AF65-F5344CB8AC3E}">
        <p14:creationId xmlns:p14="http://schemas.microsoft.com/office/powerpoint/2010/main" val="3796178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90F28FE-309A-4C84-AE8D-3DC030CB9260}" type="datetimeFigureOut">
              <a:rPr lang="it-IT" smtClean="0"/>
              <a:t>25/11/2021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99EDEE9-99FD-46D5-9D2F-23F6CC133F90}" type="slidenum">
              <a:rPr lang="it-IT" smtClean="0"/>
              <a:t>‹N›</a:t>
            </a:fld>
            <a:endParaRPr lang="it-IT"/>
          </a:p>
        </p:txBody>
      </p:sp>
    </p:spTree>
    <p:extLst>
      <p:ext uri="{BB962C8B-B14F-4D97-AF65-F5344CB8AC3E}">
        <p14:creationId xmlns:p14="http://schemas.microsoft.com/office/powerpoint/2010/main" val="1355724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90F28FE-309A-4C84-AE8D-3DC030CB9260}" type="datetimeFigureOut">
              <a:rPr lang="it-IT" smtClean="0"/>
              <a:t>25/11/2021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99EDEE9-99FD-46D5-9D2F-23F6CC133F90}" type="slidenum">
              <a:rPr lang="it-IT" smtClean="0"/>
              <a:t>‹N›</a:t>
            </a:fld>
            <a:endParaRPr lang="it-IT"/>
          </a:p>
        </p:txBody>
      </p:sp>
    </p:spTree>
    <p:extLst>
      <p:ext uri="{BB962C8B-B14F-4D97-AF65-F5344CB8AC3E}">
        <p14:creationId xmlns:p14="http://schemas.microsoft.com/office/powerpoint/2010/main" val="2348835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090F28FE-309A-4C84-AE8D-3DC030CB9260}" type="datetimeFigureOut">
              <a:rPr lang="it-IT" smtClean="0"/>
              <a:t>25/11/2021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99EDEE9-99FD-46D5-9D2F-23F6CC133F90}" type="slidenum">
              <a:rPr lang="it-IT" smtClean="0"/>
              <a:t>‹N›</a:t>
            </a:fld>
            <a:endParaRPr lang="it-IT"/>
          </a:p>
        </p:txBody>
      </p:sp>
    </p:spTree>
    <p:extLst>
      <p:ext uri="{BB962C8B-B14F-4D97-AF65-F5344CB8AC3E}">
        <p14:creationId xmlns:p14="http://schemas.microsoft.com/office/powerpoint/2010/main" val="145184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090F28FE-309A-4C84-AE8D-3DC030CB9260}" type="datetimeFigureOut">
              <a:rPr lang="it-IT" smtClean="0"/>
              <a:t>25/11/2021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699EDEE9-99FD-46D5-9D2F-23F6CC133F90}" type="slidenum">
              <a:rPr lang="it-IT" smtClean="0"/>
              <a:t>‹N›</a:t>
            </a:fld>
            <a:endParaRPr lang="it-IT"/>
          </a:p>
        </p:txBody>
      </p:sp>
    </p:spTree>
    <p:extLst>
      <p:ext uri="{BB962C8B-B14F-4D97-AF65-F5344CB8AC3E}">
        <p14:creationId xmlns:p14="http://schemas.microsoft.com/office/powerpoint/2010/main" val="1132104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090F28FE-309A-4C84-AE8D-3DC030CB9260}" type="datetimeFigureOut">
              <a:rPr lang="it-IT" smtClean="0"/>
              <a:t>25/11/2021</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699EDEE9-99FD-46D5-9D2F-23F6CC133F90}" type="slidenum">
              <a:rPr lang="it-IT" smtClean="0"/>
              <a:t>‹N›</a:t>
            </a:fld>
            <a:endParaRPr lang="it-IT"/>
          </a:p>
        </p:txBody>
      </p:sp>
    </p:spTree>
    <p:extLst>
      <p:ext uri="{BB962C8B-B14F-4D97-AF65-F5344CB8AC3E}">
        <p14:creationId xmlns:p14="http://schemas.microsoft.com/office/powerpoint/2010/main" val="542477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090F28FE-309A-4C84-AE8D-3DC030CB9260}" type="datetimeFigureOut">
              <a:rPr lang="it-IT" smtClean="0"/>
              <a:t>25/11/2021</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699EDEE9-99FD-46D5-9D2F-23F6CC133F90}" type="slidenum">
              <a:rPr lang="it-IT" smtClean="0"/>
              <a:t>‹N›</a:t>
            </a:fld>
            <a:endParaRPr lang="it-IT"/>
          </a:p>
        </p:txBody>
      </p:sp>
    </p:spTree>
    <p:extLst>
      <p:ext uri="{BB962C8B-B14F-4D97-AF65-F5344CB8AC3E}">
        <p14:creationId xmlns:p14="http://schemas.microsoft.com/office/powerpoint/2010/main" val="2649273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0F28FE-309A-4C84-AE8D-3DC030CB9260}" type="datetimeFigureOut">
              <a:rPr lang="it-IT" smtClean="0"/>
              <a:t>25/11/2021</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699EDEE9-99FD-46D5-9D2F-23F6CC133F90}" type="slidenum">
              <a:rPr lang="it-IT" smtClean="0"/>
              <a:t>‹N›</a:t>
            </a:fld>
            <a:endParaRPr lang="it-IT"/>
          </a:p>
        </p:txBody>
      </p:sp>
    </p:spTree>
    <p:extLst>
      <p:ext uri="{BB962C8B-B14F-4D97-AF65-F5344CB8AC3E}">
        <p14:creationId xmlns:p14="http://schemas.microsoft.com/office/powerpoint/2010/main" val="3175494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090F28FE-309A-4C84-AE8D-3DC030CB9260}" type="datetimeFigureOut">
              <a:rPr lang="it-IT" smtClean="0"/>
              <a:t>25/11/2021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699EDEE9-99FD-46D5-9D2F-23F6CC133F90}" type="slidenum">
              <a:rPr lang="it-IT" smtClean="0"/>
              <a:t>‹N›</a:t>
            </a:fld>
            <a:endParaRPr lang="it-IT"/>
          </a:p>
        </p:txBody>
      </p:sp>
    </p:spTree>
    <p:extLst>
      <p:ext uri="{BB962C8B-B14F-4D97-AF65-F5344CB8AC3E}">
        <p14:creationId xmlns:p14="http://schemas.microsoft.com/office/powerpoint/2010/main" val="1652326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090F28FE-309A-4C84-AE8D-3DC030CB9260}" type="datetimeFigureOut">
              <a:rPr lang="it-IT" smtClean="0"/>
              <a:t>25/11/2021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699EDEE9-99FD-46D5-9D2F-23F6CC133F90}" type="slidenum">
              <a:rPr lang="it-IT" smtClean="0"/>
              <a:t>‹N›</a:t>
            </a:fld>
            <a:endParaRPr lang="it-IT"/>
          </a:p>
        </p:txBody>
      </p:sp>
    </p:spTree>
    <p:extLst>
      <p:ext uri="{BB962C8B-B14F-4D97-AF65-F5344CB8AC3E}">
        <p14:creationId xmlns:p14="http://schemas.microsoft.com/office/powerpoint/2010/main" val="3663717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0F28FE-309A-4C84-AE8D-3DC030CB9260}" type="datetimeFigureOut">
              <a:rPr lang="it-IT" smtClean="0"/>
              <a:t>25/11/2021</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9EDEE9-99FD-46D5-9D2F-23F6CC133F90}" type="slidenum">
              <a:rPr lang="it-IT" smtClean="0"/>
              <a:t>‹N›</a:t>
            </a:fld>
            <a:endParaRPr lang="it-IT"/>
          </a:p>
        </p:txBody>
      </p:sp>
    </p:spTree>
    <p:extLst>
      <p:ext uri="{BB962C8B-B14F-4D97-AF65-F5344CB8AC3E}">
        <p14:creationId xmlns:p14="http://schemas.microsoft.com/office/powerpoint/2010/main" val="13757193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hyperlink" Target="mailto:garantedellacomunicazione@comune.pisa.it" TargetMode="External"/><Relationship Id="rId4" Type="http://schemas.openxmlformats.org/officeDocument/2006/relationships/hyperlink" Target="https://www.comune.pisa.it/it/ufficio/24826/Garante-della-Comunicazione.html"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ccia a pentagono 11">
            <a:extLst>
              <a:ext uri="{FF2B5EF4-FFF2-40B4-BE49-F238E27FC236}">
                <a16:creationId xmlns:a16="http://schemas.microsoft.com/office/drawing/2014/main" id="{9A0B5415-CED0-4525-A591-73560DB13164}"/>
              </a:ext>
            </a:extLst>
          </p:cNvPr>
          <p:cNvSpPr/>
          <p:nvPr/>
        </p:nvSpPr>
        <p:spPr>
          <a:xfrm>
            <a:off x="887891" y="504202"/>
            <a:ext cx="7963728" cy="692204"/>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6" name="Picture 4" descr="Risultati immagini per logo comune di pisa">
            <a:extLst>
              <a:ext uri="{FF2B5EF4-FFF2-40B4-BE49-F238E27FC236}">
                <a16:creationId xmlns:a16="http://schemas.microsoft.com/office/drawing/2014/main" id="{B7A1FFD9-1DE0-4486-BF8C-E9090C0461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128" y="586616"/>
            <a:ext cx="388935" cy="47401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2857C2AD-CF8E-487A-9C8F-72D6D1478328}"/>
              </a:ext>
            </a:extLst>
          </p:cNvPr>
          <p:cNvSpPr>
            <a:spLocks noChangeArrowheads="1"/>
          </p:cNvSpPr>
          <p:nvPr/>
        </p:nvSpPr>
        <p:spPr bwMode="auto">
          <a:xfrm>
            <a:off x="292381" y="401652"/>
            <a:ext cx="510893" cy="6456348"/>
          </a:xfrm>
          <a:prstGeom prst="rect">
            <a:avLst/>
          </a:prstGeom>
          <a:solidFill>
            <a:srgbClr val="006666"/>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sp>
        <p:nvSpPr>
          <p:cNvPr id="8" name="Line 3">
            <a:extLst>
              <a:ext uri="{FF2B5EF4-FFF2-40B4-BE49-F238E27FC236}">
                <a16:creationId xmlns:a16="http://schemas.microsoft.com/office/drawing/2014/main" id="{E04CFED1-5D57-4212-BA34-267A0D8796F1}"/>
              </a:ext>
            </a:extLst>
          </p:cNvPr>
          <p:cNvSpPr>
            <a:spLocks noChangeShapeType="1"/>
          </p:cNvSpPr>
          <p:nvPr/>
        </p:nvSpPr>
        <p:spPr bwMode="auto">
          <a:xfrm>
            <a:off x="6488113" y="3175"/>
            <a:ext cx="13679487" cy="0"/>
          </a:xfrm>
          <a:prstGeom prst="line">
            <a:avLst/>
          </a:prstGeom>
          <a:noFill/>
          <a:ln w="9525">
            <a:solidFill>
              <a:srgbClr val="00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sp>
        <p:nvSpPr>
          <p:cNvPr id="9" name="Text Box 4">
            <a:extLst>
              <a:ext uri="{FF2B5EF4-FFF2-40B4-BE49-F238E27FC236}">
                <a16:creationId xmlns:a16="http://schemas.microsoft.com/office/drawing/2014/main" id="{A0FEDA31-3FF5-4879-BBCE-E1B586262BCE}"/>
              </a:ext>
            </a:extLst>
          </p:cNvPr>
          <p:cNvSpPr txBox="1">
            <a:spLocks noChangeArrowheads="1"/>
          </p:cNvSpPr>
          <p:nvPr/>
        </p:nvSpPr>
        <p:spPr bwMode="auto">
          <a:xfrm rot="16200000">
            <a:off x="-3228497" y="4277469"/>
            <a:ext cx="751205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it-IT" altLang="it-IT" sz="4200" b="1" i="0" u="none" strike="noStrike" cap="none" normalizeH="0" baseline="0" dirty="0">
                <a:ln>
                  <a:noFill/>
                </a:ln>
                <a:solidFill>
                  <a:schemeClr val="bg1"/>
                </a:solidFill>
                <a:effectLst/>
                <a:latin typeface="Arial Narrow" panose="020B0606020202030204" pitchFamily="34" charset="0"/>
              </a:rPr>
              <a:t> </a:t>
            </a:r>
            <a:r>
              <a:rPr kumimoji="0" lang="it-IT" altLang="it-IT" b="1" i="0" u="none" strike="noStrike" cap="none" normalizeH="0" baseline="0" dirty="0">
                <a:ln>
                  <a:noFill/>
                </a:ln>
                <a:solidFill>
                  <a:schemeClr val="bg1"/>
                </a:solidFill>
                <a:effectLst/>
                <a:latin typeface="Arial Narrow" panose="020B0606020202030204" pitchFamily="34" charset="0"/>
              </a:rPr>
              <a:t>PIANO STRUTTURALE INTERCOMUNALE PISA-CASCINA</a:t>
            </a:r>
            <a:endParaRPr kumimoji="0" lang="it-IT" altLang="it-IT" b="0" i="0" u="none" strike="noStrike" cap="none" normalizeH="0" baseline="0" dirty="0">
              <a:ln>
                <a:noFill/>
              </a:ln>
              <a:solidFill>
                <a:schemeClr val="bg1"/>
              </a:solidFill>
              <a:effectLst/>
              <a:latin typeface="Arial" panose="020B0604020202020204" pitchFamily="34" charset="0"/>
            </a:endParaRPr>
          </a:p>
        </p:txBody>
      </p:sp>
      <p:cxnSp>
        <p:nvCxnSpPr>
          <p:cNvPr id="11" name="Connettore diritto 10">
            <a:extLst>
              <a:ext uri="{FF2B5EF4-FFF2-40B4-BE49-F238E27FC236}">
                <a16:creationId xmlns:a16="http://schemas.microsoft.com/office/drawing/2014/main" id="{A0BAD8C5-ED37-4789-837D-1B66FAFD4C42}"/>
              </a:ext>
            </a:extLst>
          </p:cNvPr>
          <p:cNvCxnSpPr>
            <a:cxnSpLocks/>
          </p:cNvCxnSpPr>
          <p:nvPr/>
        </p:nvCxnSpPr>
        <p:spPr>
          <a:xfrm>
            <a:off x="547828" y="410198"/>
            <a:ext cx="8303791" cy="0"/>
          </a:xfrm>
          <a:prstGeom prst="line">
            <a:avLst/>
          </a:prstGeom>
          <a:ln w="28575">
            <a:solidFill>
              <a:srgbClr val="006666"/>
            </a:solidFill>
          </a:ln>
        </p:spPr>
        <p:style>
          <a:lnRef idx="1">
            <a:schemeClr val="accent1"/>
          </a:lnRef>
          <a:fillRef idx="0">
            <a:schemeClr val="accent1"/>
          </a:fillRef>
          <a:effectRef idx="0">
            <a:schemeClr val="accent1"/>
          </a:effectRef>
          <a:fontRef idx="minor">
            <a:schemeClr val="tx1"/>
          </a:fontRef>
        </p:style>
      </p:cxnSp>
      <p:pic>
        <p:nvPicPr>
          <p:cNvPr id="1029" name="Picture 5">
            <a:extLst>
              <a:ext uri="{FF2B5EF4-FFF2-40B4-BE49-F238E27FC236}">
                <a16:creationId xmlns:a16="http://schemas.microsoft.com/office/drawing/2014/main" id="{FB82E8C2-FA0A-4585-B894-6DC153092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783" y="599313"/>
            <a:ext cx="376602" cy="4743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3" name="Text Box 6">
            <a:extLst>
              <a:ext uri="{FF2B5EF4-FFF2-40B4-BE49-F238E27FC236}">
                <a16:creationId xmlns:a16="http://schemas.microsoft.com/office/drawing/2014/main" id="{477C208B-DB02-4E0A-8C41-DEFD72BC0E70}"/>
              </a:ext>
            </a:extLst>
          </p:cNvPr>
          <p:cNvSpPr txBox="1">
            <a:spLocks noChangeArrowheads="1"/>
          </p:cNvSpPr>
          <p:nvPr/>
        </p:nvSpPr>
        <p:spPr bwMode="auto">
          <a:xfrm>
            <a:off x="1686400" y="666664"/>
            <a:ext cx="7290435" cy="474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altLang="it-IT" sz="1400" b="1" dirty="0">
                <a:solidFill>
                  <a:srgbClr val="3F3F3F"/>
                </a:solidFill>
                <a:latin typeface="Arial Narrow" panose="020B0606020202030204" pitchFamily="34" charset="0"/>
              </a:rPr>
              <a:t>Attività di informazione partecipazione ai sensi del titolo II capo V della L.R. 65/2014 </a:t>
            </a:r>
            <a:endParaRPr kumimoji="0" lang="it-IT" altLang="it-IT" sz="1400" b="1" i="0" u="none" strike="noStrike" cap="none" normalizeH="0" baseline="0" dirty="0">
              <a:ln>
                <a:noFill/>
              </a:ln>
              <a:solidFill>
                <a:srgbClr val="3F3F3F"/>
              </a:solidFill>
              <a:effectLst/>
              <a:latin typeface="Arial Narrow" panose="020B0606020202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grpSp>
        <p:nvGrpSpPr>
          <p:cNvPr id="3" name="Gruppo 2">
            <a:extLst>
              <a:ext uri="{FF2B5EF4-FFF2-40B4-BE49-F238E27FC236}">
                <a16:creationId xmlns:a16="http://schemas.microsoft.com/office/drawing/2014/main" id="{075AEA04-CDB6-4A62-BE88-952606A4440F}"/>
              </a:ext>
            </a:extLst>
          </p:cNvPr>
          <p:cNvGrpSpPr/>
          <p:nvPr/>
        </p:nvGrpSpPr>
        <p:grpSpPr>
          <a:xfrm>
            <a:off x="875884" y="3645445"/>
            <a:ext cx="7963728" cy="692204"/>
            <a:chOff x="875884" y="3528968"/>
            <a:chExt cx="7963728" cy="692204"/>
          </a:xfrm>
        </p:grpSpPr>
        <p:sp>
          <p:nvSpPr>
            <p:cNvPr id="19" name="Freccia a pentagono 18">
              <a:extLst>
                <a:ext uri="{FF2B5EF4-FFF2-40B4-BE49-F238E27FC236}">
                  <a16:creationId xmlns:a16="http://schemas.microsoft.com/office/drawing/2014/main" id="{A6ACCAE0-CD5B-4F64-9C2D-A9511FED45B1}"/>
                </a:ext>
              </a:extLst>
            </p:cNvPr>
            <p:cNvSpPr/>
            <p:nvPr/>
          </p:nvSpPr>
          <p:spPr>
            <a:xfrm>
              <a:off x="875884" y="3528968"/>
              <a:ext cx="7963728" cy="692204"/>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5" name="Text Box 6">
              <a:extLst>
                <a:ext uri="{FF2B5EF4-FFF2-40B4-BE49-F238E27FC236}">
                  <a16:creationId xmlns:a16="http://schemas.microsoft.com/office/drawing/2014/main" id="{F25EFE20-12C2-46B7-891F-2ABEA1B27F15}"/>
                </a:ext>
              </a:extLst>
            </p:cNvPr>
            <p:cNvSpPr txBox="1">
              <a:spLocks noChangeArrowheads="1"/>
            </p:cNvSpPr>
            <p:nvPr/>
          </p:nvSpPr>
          <p:spPr bwMode="auto">
            <a:xfrm>
              <a:off x="928490" y="3697723"/>
              <a:ext cx="7471884" cy="474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altLang="it-IT" sz="2200" b="1" dirty="0">
                  <a:solidFill>
                    <a:srgbClr val="006666"/>
                  </a:solidFill>
                  <a:latin typeface="Lucida Handwriting" panose="03010101010101010101" pitchFamily="66" charset="0"/>
                  <a:cs typeface="IrisUPC" panose="020B0604020202020204" pitchFamily="34" charset="-34"/>
                </a:rPr>
                <a:t>P.S.I</a:t>
              </a:r>
              <a:r>
                <a:rPr lang="it-IT" altLang="it-IT" sz="2000" b="1" dirty="0">
                  <a:solidFill>
                    <a:srgbClr val="006666"/>
                  </a:solidFill>
                  <a:latin typeface="Lucida Handwriting" panose="03010101010101010101" pitchFamily="66" charset="0"/>
                  <a:cs typeface="IrisUPC" panose="020B0604020202020204" pitchFamily="34" charset="-34"/>
                </a:rPr>
                <a:t>: </a:t>
              </a:r>
              <a:r>
                <a:rPr lang="it-IT" altLang="it-IT" b="1" dirty="0">
                  <a:solidFill>
                    <a:srgbClr val="006666"/>
                  </a:solidFill>
                  <a:latin typeface="Lucida Handwriting" panose="03010101010101010101" pitchFamily="66" charset="0"/>
                  <a:cs typeface="IrisUPC" panose="020B0604020202020204" pitchFamily="34" charset="-34"/>
                </a:rPr>
                <a:t>per un progetto di territorio Pisa-Cascina</a:t>
              </a:r>
              <a:endParaRPr kumimoji="0" lang="it-IT" altLang="it-IT" b="1" i="0" u="none" strike="noStrike" cap="none" normalizeH="0" baseline="0" dirty="0">
                <a:ln>
                  <a:noFill/>
                </a:ln>
                <a:solidFill>
                  <a:srgbClr val="006666"/>
                </a:solidFill>
                <a:effectLst/>
                <a:latin typeface="Lucida Handwriting" panose="03010101010101010101" pitchFamily="66" charset="0"/>
                <a:cs typeface="IrisUPC" panose="020B0604020202020204" pitchFamily="34" charset="-34"/>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2000" b="0" i="0" u="none" strike="noStrike" cap="none" normalizeH="0" baseline="0" dirty="0">
                <a:ln>
                  <a:noFill/>
                </a:ln>
                <a:solidFill>
                  <a:srgbClr val="006666"/>
                </a:solidFill>
                <a:effectLst/>
                <a:latin typeface="Arial" panose="020B0604020202020204" pitchFamily="34" charset="0"/>
              </a:endParaRPr>
            </a:p>
          </p:txBody>
        </p:sp>
      </p:grpSp>
      <p:sp>
        <p:nvSpPr>
          <p:cNvPr id="2" name="Rettangolo 1">
            <a:extLst>
              <a:ext uri="{FF2B5EF4-FFF2-40B4-BE49-F238E27FC236}">
                <a16:creationId xmlns:a16="http://schemas.microsoft.com/office/drawing/2014/main" id="{2A2B27F4-4E4C-4257-A77D-5DCD96F8CCAF}"/>
              </a:ext>
            </a:extLst>
          </p:cNvPr>
          <p:cNvSpPr/>
          <p:nvPr/>
        </p:nvSpPr>
        <p:spPr>
          <a:xfrm>
            <a:off x="1780308" y="796136"/>
            <a:ext cx="6620066" cy="553998"/>
          </a:xfrm>
          <a:prstGeom prst="rect">
            <a:avLst/>
          </a:prstGeom>
        </p:spPr>
        <p:txBody>
          <a:bodyPr wrap="square">
            <a:spAutoFit/>
          </a:bodyPr>
          <a:lstStyle/>
          <a:p>
            <a:pPr algn="r">
              <a:lnSpc>
                <a:spcPts val="2400"/>
              </a:lnSpc>
            </a:pPr>
            <a:r>
              <a:rPr lang="it-IT" sz="1000" kern="1400" dirty="0">
                <a:solidFill>
                  <a:schemeClr val="bg2">
                    <a:lumMod val="50000"/>
                  </a:schemeClr>
                </a:solidFill>
                <a:latin typeface="Arial Narrow" panose="020B0606020202030204" pitchFamily="34" charset="0"/>
              </a:rPr>
              <a:t>Fase di AVVIO DEL PROCEDIMENTO AI SENSI DELL’ART. 17 L.R. 65/2014 </a:t>
            </a:r>
            <a:endParaRPr lang="it-IT" sz="1000" kern="1400" dirty="0">
              <a:solidFill>
                <a:schemeClr val="bg2">
                  <a:lumMod val="50000"/>
                </a:schemeClr>
              </a:solidFill>
              <a:latin typeface="Times New Roman" panose="02020603050405020304" pitchFamily="18" charset="0"/>
            </a:endParaRPr>
          </a:p>
          <a:p>
            <a:r>
              <a:rPr lang="it-IT" sz="1000" kern="1400" dirty="0">
                <a:solidFill>
                  <a:schemeClr val="bg1"/>
                </a:solidFill>
                <a:latin typeface="Times New Roman" panose="02020603050405020304" pitchFamily="18" charset="0"/>
              </a:rPr>
              <a:t> </a:t>
            </a:r>
            <a:endParaRPr lang="it-IT" sz="1000" kern="1400" dirty="0">
              <a:ln>
                <a:noFill/>
              </a:ln>
              <a:solidFill>
                <a:schemeClr val="bg1"/>
              </a:solidFill>
              <a:effectLst/>
              <a:latin typeface="Times New Roman" panose="02020603050405020304" pitchFamily="18" charset="0"/>
            </a:endParaRPr>
          </a:p>
        </p:txBody>
      </p:sp>
      <p:sp>
        <p:nvSpPr>
          <p:cNvPr id="20" name="Text Box 6">
            <a:extLst>
              <a:ext uri="{FF2B5EF4-FFF2-40B4-BE49-F238E27FC236}">
                <a16:creationId xmlns:a16="http://schemas.microsoft.com/office/drawing/2014/main" id="{54945C5A-865F-4F29-B05C-BB26E555F727}"/>
              </a:ext>
            </a:extLst>
          </p:cNvPr>
          <p:cNvSpPr txBox="1">
            <a:spLocks noChangeArrowheads="1"/>
          </p:cNvSpPr>
          <p:nvPr/>
        </p:nvSpPr>
        <p:spPr bwMode="auto">
          <a:xfrm>
            <a:off x="1772357" y="1944372"/>
            <a:ext cx="5919704" cy="8308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lvl="0" algn="ctr" defTabSz="914400" eaLnBrk="0" fontAlgn="base" hangingPunct="0">
              <a:spcBef>
                <a:spcPct val="0"/>
              </a:spcBef>
              <a:spcAft>
                <a:spcPct val="0"/>
              </a:spcAft>
            </a:pPr>
            <a:r>
              <a:rPr lang="it-IT" altLang="it-IT" sz="2200" b="1" u="sng" dirty="0">
                <a:solidFill>
                  <a:srgbClr val="006666"/>
                </a:solidFill>
                <a:latin typeface="Arial Narrow" panose="020B0606020202030204" pitchFamily="34" charset="0"/>
              </a:rPr>
              <a:t>INCONTRO PUBBLICO CON LE ASSOCIAZIONI DI CATEGORIA E GLI ORDINI PROFESSIONALI</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2200" b="0" i="0" u="none" strike="noStrike" cap="none" normalizeH="0" baseline="0" dirty="0">
              <a:ln>
                <a:noFill/>
              </a:ln>
              <a:solidFill>
                <a:srgbClr val="006666"/>
              </a:solidFill>
              <a:effectLst/>
              <a:latin typeface="Arial" panose="020B0604020202020204" pitchFamily="34" charset="0"/>
            </a:endParaRPr>
          </a:p>
        </p:txBody>
      </p:sp>
      <p:sp>
        <p:nvSpPr>
          <p:cNvPr id="21" name="Text Box 6">
            <a:extLst>
              <a:ext uri="{FF2B5EF4-FFF2-40B4-BE49-F238E27FC236}">
                <a16:creationId xmlns:a16="http://schemas.microsoft.com/office/drawing/2014/main" id="{878088F5-2C80-414E-926B-F38A89D6E5F1}"/>
              </a:ext>
            </a:extLst>
          </p:cNvPr>
          <p:cNvSpPr txBox="1">
            <a:spLocks noChangeArrowheads="1"/>
          </p:cNvSpPr>
          <p:nvPr/>
        </p:nvSpPr>
        <p:spPr bwMode="auto">
          <a:xfrm>
            <a:off x="1739015" y="1386876"/>
            <a:ext cx="5919704" cy="474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altLang="it-IT" sz="1600" b="1" dirty="0">
                <a:solidFill>
                  <a:schemeClr val="bg2">
                    <a:lumMod val="50000"/>
                  </a:schemeClr>
                </a:solidFill>
                <a:latin typeface="Arial Narrow" panose="020B0606020202030204" pitchFamily="34" charset="0"/>
              </a:rPr>
              <a:t>Percorso di informazione e partecipazione: </a:t>
            </a:r>
            <a:endParaRPr kumimoji="0" lang="it-IT" altLang="it-IT" sz="1600" b="1" i="0" u="none" strike="noStrike" cap="none" normalizeH="0" baseline="0" dirty="0">
              <a:ln>
                <a:noFill/>
              </a:ln>
              <a:solidFill>
                <a:schemeClr val="bg2">
                  <a:lumMod val="50000"/>
                </a:schemeClr>
              </a:solidFill>
              <a:effectLst/>
              <a:latin typeface="Arial Narrow" panose="020B0606020202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600" b="0" i="0" u="none" strike="noStrike" cap="none" normalizeH="0" baseline="0" dirty="0">
              <a:ln>
                <a:noFill/>
              </a:ln>
              <a:solidFill>
                <a:srgbClr val="006666"/>
              </a:solidFill>
              <a:effectLst/>
              <a:latin typeface="Arial" panose="020B0604020202020204" pitchFamily="34" charset="0"/>
            </a:endParaRPr>
          </a:p>
        </p:txBody>
      </p:sp>
      <p:pic>
        <p:nvPicPr>
          <p:cNvPr id="22" name="Immagine 21">
            <a:extLst>
              <a:ext uri="{FF2B5EF4-FFF2-40B4-BE49-F238E27FC236}">
                <a16:creationId xmlns:a16="http://schemas.microsoft.com/office/drawing/2014/main" id="{380D7648-AB21-4241-BAAB-A6D7F6269E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4285" y="2756805"/>
            <a:ext cx="1815551" cy="711493"/>
          </a:xfrm>
          <a:prstGeom prst="rect">
            <a:avLst/>
          </a:prstGeom>
        </p:spPr>
      </p:pic>
      <p:sp>
        <p:nvSpPr>
          <p:cNvPr id="23" name="Text Box 6">
            <a:extLst>
              <a:ext uri="{FF2B5EF4-FFF2-40B4-BE49-F238E27FC236}">
                <a16:creationId xmlns:a16="http://schemas.microsoft.com/office/drawing/2014/main" id="{CC6931B7-52F0-41A2-BCAF-374880AADBB9}"/>
              </a:ext>
            </a:extLst>
          </p:cNvPr>
          <p:cNvSpPr txBox="1">
            <a:spLocks noChangeArrowheads="1"/>
          </p:cNvSpPr>
          <p:nvPr/>
        </p:nvSpPr>
        <p:spPr bwMode="auto">
          <a:xfrm>
            <a:off x="2578239" y="3053725"/>
            <a:ext cx="4027836" cy="9006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altLang="it-IT" sz="1400" b="1" dirty="0">
                <a:solidFill>
                  <a:srgbClr val="C00000"/>
                </a:solidFill>
                <a:latin typeface="Arial Narrow" panose="020B0606020202030204" pitchFamily="34" charset="0"/>
              </a:rPr>
              <a:t>Auditorium Rino Ricci presso Camera di Commercio di Pisa, Piazza Vittorio Emanuele n°5</a:t>
            </a:r>
            <a:endParaRPr kumimoji="0" lang="it-IT" altLang="it-IT" sz="1400" b="1" i="0" u="none" strike="noStrike" cap="none" normalizeH="0" baseline="0" dirty="0">
              <a:ln>
                <a:noFill/>
              </a:ln>
              <a:solidFill>
                <a:srgbClr val="C00000"/>
              </a:solidFill>
              <a:effectLst/>
              <a:latin typeface="Arial Narrow" panose="020B0606020202030204" pitchFamily="34" charset="0"/>
            </a:endParaRPr>
          </a:p>
        </p:txBody>
      </p:sp>
      <p:sp>
        <p:nvSpPr>
          <p:cNvPr id="24" name="Rettangolo 23">
            <a:extLst>
              <a:ext uri="{FF2B5EF4-FFF2-40B4-BE49-F238E27FC236}">
                <a16:creationId xmlns:a16="http://schemas.microsoft.com/office/drawing/2014/main" id="{D95A88A4-CC12-41B1-9ED3-E1F123F4D35D}"/>
              </a:ext>
            </a:extLst>
          </p:cNvPr>
          <p:cNvSpPr/>
          <p:nvPr/>
        </p:nvSpPr>
        <p:spPr>
          <a:xfrm>
            <a:off x="3622517" y="2700553"/>
            <a:ext cx="2021707" cy="276999"/>
          </a:xfrm>
          <a:prstGeom prst="rect">
            <a:avLst/>
          </a:prstGeom>
        </p:spPr>
        <p:txBody>
          <a:bodyPr wrap="none">
            <a:spAutoFit/>
          </a:bodyPr>
          <a:lstStyle/>
          <a:p>
            <a:pPr lvl="0" algn="ctr" defTabSz="914400" eaLnBrk="0" fontAlgn="base" hangingPunct="0">
              <a:spcBef>
                <a:spcPct val="0"/>
              </a:spcBef>
              <a:spcAft>
                <a:spcPct val="0"/>
              </a:spcAft>
            </a:pPr>
            <a:r>
              <a:rPr lang="it-IT" altLang="it-IT" sz="1200" b="1" dirty="0">
                <a:solidFill>
                  <a:srgbClr val="C00000"/>
                </a:solidFill>
                <a:latin typeface="Arial Narrow" panose="020B0606020202030204" pitchFamily="34" charset="0"/>
              </a:rPr>
              <a:t>Giovedì 12 Dicembre ore 17,00</a:t>
            </a:r>
          </a:p>
        </p:txBody>
      </p:sp>
      <p:sp>
        <p:nvSpPr>
          <p:cNvPr id="30" name="Rettangolo 29">
            <a:extLst>
              <a:ext uri="{FF2B5EF4-FFF2-40B4-BE49-F238E27FC236}">
                <a16:creationId xmlns:a16="http://schemas.microsoft.com/office/drawing/2014/main" id="{C11E35FA-CCB8-4C20-BB8C-392F2D8791A8}"/>
              </a:ext>
            </a:extLst>
          </p:cNvPr>
          <p:cNvSpPr/>
          <p:nvPr/>
        </p:nvSpPr>
        <p:spPr>
          <a:xfrm>
            <a:off x="1213176" y="5554211"/>
            <a:ext cx="4134465" cy="261610"/>
          </a:xfrm>
          <a:prstGeom prst="rect">
            <a:avLst/>
          </a:prstGeom>
        </p:spPr>
        <p:txBody>
          <a:bodyPr wrap="none">
            <a:spAutoFit/>
          </a:bodyPr>
          <a:lstStyle/>
          <a:p>
            <a:r>
              <a:rPr lang="it-IT" altLang="it-IT" sz="1100" b="1" dirty="0">
                <a:solidFill>
                  <a:schemeClr val="bg2">
                    <a:lumMod val="50000"/>
                  </a:schemeClr>
                </a:solidFill>
                <a:latin typeface="Arial Narrow" panose="020B0606020202030204" pitchFamily="34" charset="0"/>
              </a:rPr>
              <a:t>3. FOCUS: IL PIANO PAESAGGISTICO E IL TERRITORIO URBANIZZATO</a:t>
            </a:r>
            <a:endParaRPr lang="it-IT" sz="1100" dirty="0">
              <a:solidFill>
                <a:schemeClr val="bg2">
                  <a:lumMod val="50000"/>
                </a:schemeClr>
              </a:solidFill>
              <a:latin typeface="Arial Narrow" panose="020B0606020202030204" pitchFamily="34" charset="0"/>
            </a:endParaRPr>
          </a:p>
        </p:txBody>
      </p:sp>
      <p:sp>
        <p:nvSpPr>
          <p:cNvPr id="41" name="Rettangolo 40">
            <a:extLst>
              <a:ext uri="{FF2B5EF4-FFF2-40B4-BE49-F238E27FC236}">
                <a16:creationId xmlns:a16="http://schemas.microsoft.com/office/drawing/2014/main" id="{DA1A9C1E-A56D-4DED-B70A-9B90A67A419D}"/>
              </a:ext>
            </a:extLst>
          </p:cNvPr>
          <p:cNvSpPr/>
          <p:nvPr/>
        </p:nvSpPr>
        <p:spPr>
          <a:xfrm>
            <a:off x="6252729" y="4524474"/>
            <a:ext cx="1063112" cy="261610"/>
          </a:xfrm>
          <a:prstGeom prst="rect">
            <a:avLst/>
          </a:prstGeom>
        </p:spPr>
        <p:txBody>
          <a:bodyPr wrap="none">
            <a:spAutoFit/>
          </a:bodyPr>
          <a:lstStyle/>
          <a:p>
            <a:r>
              <a:rPr lang="it-IT" sz="1100" b="1" dirty="0">
                <a:solidFill>
                  <a:schemeClr val="bg2">
                    <a:lumMod val="50000"/>
                  </a:schemeClr>
                </a:solidFill>
                <a:latin typeface="Arial Narrow" panose="020B0606020202030204" pitchFamily="34" charset="0"/>
              </a:rPr>
              <a:t>PARTECIPANO:</a:t>
            </a:r>
            <a:endParaRPr lang="it-IT" sz="1100" dirty="0">
              <a:solidFill>
                <a:schemeClr val="bg2">
                  <a:lumMod val="50000"/>
                </a:schemeClr>
              </a:solidFill>
              <a:latin typeface="Arial Narrow" panose="020B0606020202030204" pitchFamily="34" charset="0"/>
            </a:endParaRPr>
          </a:p>
        </p:txBody>
      </p:sp>
      <p:pic>
        <p:nvPicPr>
          <p:cNvPr id="42" name="Immagine 41">
            <a:extLst>
              <a:ext uri="{FF2B5EF4-FFF2-40B4-BE49-F238E27FC236}">
                <a16:creationId xmlns:a16="http://schemas.microsoft.com/office/drawing/2014/main" id="{F69790A2-8051-4C73-B746-F8164D4648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7874" y="4815618"/>
            <a:ext cx="336235" cy="336235"/>
          </a:xfrm>
          <a:prstGeom prst="rect">
            <a:avLst/>
          </a:prstGeom>
        </p:spPr>
      </p:pic>
      <p:sp>
        <p:nvSpPr>
          <p:cNvPr id="43" name="Rettangolo 42">
            <a:extLst>
              <a:ext uri="{FF2B5EF4-FFF2-40B4-BE49-F238E27FC236}">
                <a16:creationId xmlns:a16="http://schemas.microsoft.com/office/drawing/2014/main" id="{EB38A880-0CA8-46D2-A32E-B2B949EECAC3}"/>
              </a:ext>
            </a:extLst>
          </p:cNvPr>
          <p:cNvSpPr/>
          <p:nvPr/>
        </p:nvSpPr>
        <p:spPr>
          <a:xfrm>
            <a:off x="6006018" y="4852931"/>
            <a:ext cx="1883849" cy="261610"/>
          </a:xfrm>
          <a:prstGeom prst="rect">
            <a:avLst/>
          </a:prstGeom>
        </p:spPr>
        <p:txBody>
          <a:bodyPr wrap="none">
            <a:spAutoFit/>
          </a:bodyPr>
          <a:lstStyle/>
          <a:p>
            <a:r>
              <a:rPr lang="it-IT" altLang="it-IT" sz="1100" b="1" dirty="0">
                <a:solidFill>
                  <a:schemeClr val="bg2">
                    <a:lumMod val="50000"/>
                  </a:schemeClr>
                </a:solidFill>
                <a:latin typeface="Arial Narrow" panose="020B0606020202030204" pitchFamily="34" charset="0"/>
              </a:rPr>
              <a:t>Amministratori dei due comuni</a:t>
            </a:r>
            <a:endParaRPr lang="it-IT" sz="1100" dirty="0">
              <a:solidFill>
                <a:schemeClr val="bg2">
                  <a:lumMod val="50000"/>
                </a:schemeClr>
              </a:solidFill>
              <a:latin typeface="Arial Narrow" panose="020B0606020202030204" pitchFamily="34" charset="0"/>
            </a:endParaRPr>
          </a:p>
        </p:txBody>
      </p:sp>
      <p:sp>
        <p:nvSpPr>
          <p:cNvPr id="44" name="Rettangolo 43">
            <a:extLst>
              <a:ext uri="{FF2B5EF4-FFF2-40B4-BE49-F238E27FC236}">
                <a16:creationId xmlns:a16="http://schemas.microsoft.com/office/drawing/2014/main" id="{93C9CFD8-54F5-4A45-9555-6FD6A304FAF1}"/>
              </a:ext>
            </a:extLst>
          </p:cNvPr>
          <p:cNvSpPr/>
          <p:nvPr/>
        </p:nvSpPr>
        <p:spPr>
          <a:xfrm>
            <a:off x="6017124" y="5211812"/>
            <a:ext cx="3012363" cy="600164"/>
          </a:xfrm>
          <a:prstGeom prst="rect">
            <a:avLst/>
          </a:prstGeom>
        </p:spPr>
        <p:txBody>
          <a:bodyPr wrap="none">
            <a:spAutoFit/>
          </a:bodyPr>
          <a:lstStyle/>
          <a:p>
            <a:r>
              <a:rPr lang="it-IT" altLang="it-IT" sz="1100" b="1" dirty="0">
                <a:solidFill>
                  <a:schemeClr val="bg2">
                    <a:lumMod val="50000"/>
                  </a:schemeClr>
                </a:solidFill>
                <a:latin typeface="Arial Narrow" panose="020B0606020202030204" pitchFamily="34" charset="0"/>
              </a:rPr>
              <a:t>Responsabile del procedimento: Ing. Daisy Ricci</a:t>
            </a:r>
          </a:p>
          <a:p>
            <a:r>
              <a:rPr lang="it-IT" sz="1100" b="1" dirty="0">
                <a:solidFill>
                  <a:schemeClr val="bg2">
                    <a:lumMod val="50000"/>
                  </a:schemeClr>
                </a:solidFill>
                <a:latin typeface="Arial Narrow" panose="020B0606020202030204" pitchFamily="34" charset="0"/>
              </a:rPr>
              <a:t>Coordinatore Ufficio di Piano: arch. Sandro Ciabatti</a:t>
            </a:r>
          </a:p>
          <a:p>
            <a:r>
              <a:rPr lang="it-IT" sz="1100" b="1" dirty="0">
                <a:solidFill>
                  <a:schemeClr val="bg2">
                    <a:lumMod val="50000"/>
                  </a:schemeClr>
                </a:solidFill>
                <a:latin typeface="Arial Narrow" panose="020B0606020202030204" pitchFamily="34" charset="0"/>
              </a:rPr>
              <a:t>Ufficio di piano: arch. Davide Tonelli</a:t>
            </a:r>
            <a:endParaRPr lang="it-IT" sz="1100" dirty="0">
              <a:solidFill>
                <a:schemeClr val="bg2">
                  <a:lumMod val="50000"/>
                </a:schemeClr>
              </a:solidFill>
              <a:latin typeface="Arial Narrow" panose="020B0606020202030204" pitchFamily="34" charset="0"/>
            </a:endParaRPr>
          </a:p>
        </p:txBody>
      </p:sp>
      <p:sp>
        <p:nvSpPr>
          <p:cNvPr id="46" name="Rettangolo 45">
            <a:extLst>
              <a:ext uri="{FF2B5EF4-FFF2-40B4-BE49-F238E27FC236}">
                <a16:creationId xmlns:a16="http://schemas.microsoft.com/office/drawing/2014/main" id="{2F6A01DC-0B60-4B84-B9A4-CE80759C45FB}"/>
              </a:ext>
            </a:extLst>
          </p:cNvPr>
          <p:cNvSpPr/>
          <p:nvPr/>
        </p:nvSpPr>
        <p:spPr>
          <a:xfrm>
            <a:off x="6036059" y="5818247"/>
            <a:ext cx="2809555" cy="430887"/>
          </a:xfrm>
          <a:prstGeom prst="rect">
            <a:avLst/>
          </a:prstGeom>
        </p:spPr>
        <p:txBody>
          <a:bodyPr wrap="square">
            <a:spAutoFit/>
          </a:bodyPr>
          <a:lstStyle/>
          <a:p>
            <a:r>
              <a:rPr lang="it-IT" altLang="it-IT" sz="1100" b="1" dirty="0">
                <a:solidFill>
                  <a:schemeClr val="bg2">
                    <a:lumMod val="50000"/>
                  </a:schemeClr>
                </a:solidFill>
                <a:latin typeface="Arial Narrow" panose="020B0606020202030204" pitchFamily="34" charset="0"/>
              </a:rPr>
              <a:t>Garante unico dell’informazione e partecipazione: dott.ssa Valeria Pagni</a:t>
            </a:r>
            <a:endParaRPr lang="it-IT" sz="1100" dirty="0">
              <a:solidFill>
                <a:schemeClr val="bg2">
                  <a:lumMod val="50000"/>
                </a:schemeClr>
              </a:solidFill>
              <a:latin typeface="Arial Narrow" panose="020B0606020202030204" pitchFamily="34" charset="0"/>
            </a:endParaRPr>
          </a:p>
        </p:txBody>
      </p:sp>
      <p:pic>
        <p:nvPicPr>
          <p:cNvPr id="47" name="Immagine 46">
            <a:extLst>
              <a:ext uri="{FF2B5EF4-FFF2-40B4-BE49-F238E27FC236}">
                <a16:creationId xmlns:a16="http://schemas.microsoft.com/office/drawing/2014/main" id="{A54A14A5-ED94-4BAA-BF85-DE4E28834C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6892" y="5314900"/>
            <a:ext cx="336235" cy="336235"/>
          </a:xfrm>
          <a:prstGeom prst="rect">
            <a:avLst/>
          </a:prstGeom>
        </p:spPr>
      </p:pic>
      <p:pic>
        <p:nvPicPr>
          <p:cNvPr id="49" name="Immagine 48">
            <a:extLst>
              <a:ext uri="{FF2B5EF4-FFF2-40B4-BE49-F238E27FC236}">
                <a16:creationId xmlns:a16="http://schemas.microsoft.com/office/drawing/2014/main" id="{868B7D5A-56D2-4929-B59A-BC3B558FFB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9824" y="5866236"/>
            <a:ext cx="336235" cy="336235"/>
          </a:xfrm>
          <a:prstGeom prst="rect">
            <a:avLst/>
          </a:prstGeom>
        </p:spPr>
      </p:pic>
      <p:grpSp>
        <p:nvGrpSpPr>
          <p:cNvPr id="5" name="Gruppo 4">
            <a:extLst>
              <a:ext uri="{FF2B5EF4-FFF2-40B4-BE49-F238E27FC236}">
                <a16:creationId xmlns:a16="http://schemas.microsoft.com/office/drawing/2014/main" id="{05BAC6B5-8178-4D52-A1BA-BA1DB0BAF0A2}"/>
              </a:ext>
            </a:extLst>
          </p:cNvPr>
          <p:cNvGrpSpPr/>
          <p:nvPr/>
        </p:nvGrpSpPr>
        <p:grpSpPr>
          <a:xfrm>
            <a:off x="783779" y="4373022"/>
            <a:ext cx="3719134" cy="2353611"/>
            <a:chOff x="783779" y="4373022"/>
            <a:chExt cx="3719134" cy="2353611"/>
          </a:xfrm>
        </p:grpSpPr>
        <p:pic>
          <p:nvPicPr>
            <p:cNvPr id="25" name="Immagine 24">
              <a:extLst>
                <a:ext uri="{FF2B5EF4-FFF2-40B4-BE49-F238E27FC236}">
                  <a16:creationId xmlns:a16="http://schemas.microsoft.com/office/drawing/2014/main" id="{21FAB3F4-78FD-4A53-A4F7-3315C15BB7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884" y="4657973"/>
              <a:ext cx="336235" cy="336235"/>
            </a:xfrm>
            <a:prstGeom prst="rect">
              <a:avLst/>
            </a:prstGeom>
          </p:spPr>
        </p:pic>
        <p:sp>
          <p:nvSpPr>
            <p:cNvPr id="26" name="Rettangolo 25">
              <a:extLst>
                <a:ext uri="{FF2B5EF4-FFF2-40B4-BE49-F238E27FC236}">
                  <a16:creationId xmlns:a16="http://schemas.microsoft.com/office/drawing/2014/main" id="{2F51B0D4-8ACE-48EC-AE8D-E8BE55DA2C21}"/>
                </a:ext>
              </a:extLst>
            </p:cNvPr>
            <p:cNvSpPr/>
            <p:nvPr/>
          </p:nvSpPr>
          <p:spPr>
            <a:xfrm>
              <a:off x="1204028" y="4695286"/>
              <a:ext cx="2172390" cy="261610"/>
            </a:xfrm>
            <a:prstGeom prst="rect">
              <a:avLst/>
            </a:prstGeom>
          </p:spPr>
          <p:txBody>
            <a:bodyPr wrap="none">
              <a:spAutoFit/>
            </a:bodyPr>
            <a:lstStyle/>
            <a:p>
              <a:r>
                <a:rPr lang="it-IT" altLang="it-IT" sz="1100" b="1" dirty="0">
                  <a:solidFill>
                    <a:schemeClr val="bg2">
                      <a:lumMod val="50000"/>
                    </a:schemeClr>
                  </a:solidFill>
                  <a:latin typeface="Arial Narrow" panose="020B0606020202030204" pitchFamily="34" charset="0"/>
                </a:rPr>
                <a:t>1. PERCHE’ IL P.S.I. PISA -CASCINA</a:t>
              </a:r>
              <a:endParaRPr lang="it-IT" sz="1100" dirty="0">
                <a:solidFill>
                  <a:schemeClr val="bg2">
                    <a:lumMod val="50000"/>
                  </a:schemeClr>
                </a:solidFill>
                <a:latin typeface="Arial Narrow" panose="020B0606020202030204" pitchFamily="34" charset="0"/>
              </a:endParaRPr>
            </a:p>
          </p:txBody>
        </p:sp>
        <p:sp>
          <p:nvSpPr>
            <p:cNvPr id="28" name="Rettangolo 27">
              <a:extLst>
                <a:ext uri="{FF2B5EF4-FFF2-40B4-BE49-F238E27FC236}">
                  <a16:creationId xmlns:a16="http://schemas.microsoft.com/office/drawing/2014/main" id="{D36682B0-B6D5-42D5-8613-D33537D00A55}"/>
                </a:ext>
              </a:extLst>
            </p:cNvPr>
            <p:cNvSpPr/>
            <p:nvPr/>
          </p:nvSpPr>
          <p:spPr>
            <a:xfrm>
              <a:off x="1215134" y="5110073"/>
              <a:ext cx="2967479" cy="261610"/>
            </a:xfrm>
            <a:prstGeom prst="rect">
              <a:avLst/>
            </a:prstGeom>
          </p:spPr>
          <p:txBody>
            <a:bodyPr wrap="none">
              <a:spAutoFit/>
            </a:bodyPr>
            <a:lstStyle/>
            <a:p>
              <a:r>
                <a:rPr lang="it-IT" altLang="it-IT" sz="1100" b="1" dirty="0">
                  <a:solidFill>
                    <a:schemeClr val="bg2">
                      <a:lumMod val="50000"/>
                    </a:schemeClr>
                  </a:solidFill>
                  <a:latin typeface="Arial Narrow" panose="020B0606020202030204" pitchFamily="34" charset="0"/>
                </a:rPr>
                <a:t>2. LA NATURA DEL P.S.I: Che cosa è e che cosa fa</a:t>
              </a:r>
              <a:endParaRPr lang="it-IT" sz="1100" dirty="0">
                <a:solidFill>
                  <a:schemeClr val="bg2">
                    <a:lumMod val="50000"/>
                  </a:schemeClr>
                </a:solidFill>
                <a:latin typeface="Arial Narrow" panose="020B0606020202030204" pitchFamily="34" charset="0"/>
              </a:endParaRPr>
            </a:p>
          </p:txBody>
        </p:sp>
        <p:sp>
          <p:nvSpPr>
            <p:cNvPr id="34" name="Rettangolo 33">
              <a:extLst>
                <a:ext uri="{FF2B5EF4-FFF2-40B4-BE49-F238E27FC236}">
                  <a16:creationId xmlns:a16="http://schemas.microsoft.com/office/drawing/2014/main" id="{676D48E3-6F2E-4872-A469-9538F53975D7}"/>
                </a:ext>
              </a:extLst>
            </p:cNvPr>
            <p:cNvSpPr/>
            <p:nvPr/>
          </p:nvSpPr>
          <p:spPr>
            <a:xfrm>
              <a:off x="783779" y="4373022"/>
              <a:ext cx="1005403" cy="261610"/>
            </a:xfrm>
            <a:prstGeom prst="rect">
              <a:avLst/>
            </a:prstGeom>
          </p:spPr>
          <p:txBody>
            <a:bodyPr wrap="none">
              <a:spAutoFit/>
            </a:bodyPr>
            <a:lstStyle/>
            <a:p>
              <a:r>
                <a:rPr lang="it-IT" altLang="it-IT" sz="1100" b="1" dirty="0">
                  <a:solidFill>
                    <a:schemeClr val="bg2">
                      <a:lumMod val="50000"/>
                    </a:schemeClr>
                  </a:solidFill>
                  <a:latin typeface="Arial Narrow" panose="020B0606020202030204" pitchFamily="34" charset="0"/>
                </a:rPr>
                <a:t>PROGRAMMA:</a:t>
              </a:r>
              <a:endParaRPr lang="it-IT" sz="1100" dirty="0">
                <a:solidFill>
                  <a:schemeClr val="bg2">
                    <a:lumMod val="50000"/>
                  </a:schemeClr>
                </a:solidFill>
                <a:latin typeface="Arial Narrow" panose="020B0606020202030204" pitchFamily="34" charset="0"/>
              </a:endParaRPr>
            </a:p>
          </p:txBody>
        </p:sp>
        <p:sp>
          <p:nvSpPr>
            <p:cNvPr id="37" name="Rettangolo 36">
              <a:extLst>
                <a:ext uri="{FF2B5EF4-FFF2-40B4-BE49-F238E27FC236}">
                  <a16:creationId xmlns:a16="http://schemas.microsoft.com/office/drawing/2014/main" id="{991A9A6D-23DC-47FC-8826-B576763CFA93}"/>
                </a:ext>
              </a:extLst>
            </p:cNvPr>
            <p:cNvSpPr/>
            <p:nvPr/>
          </p:nvSpPr>
          <p:spPr>
            <a:xfrm>
              <a:off x="1228067" y="6007098"/>
              <a:ext cx="2441694" cy="261610"/>
            </a:xfrm>
            <a:prstGeom prst="rect">
              <a:avLst/>
            </a:prstGeom>
          </p:spPr>
          <p:txBody>
            <a:bodyPr wrap="none">
              <a:spAutoFit/>
            </a:bodyPr>
            <a:lstStyle/>
            <a:p>
              <a:r>
                <a:rPr lang="it-IT" altLang="it-IT" sz="1100" b="1" dirty="0">
                  <a:solidFill>
                    <a:schemeClr val="bg2">
                      <a:lumMod val="50000"/>
                    </a:schemeClr>
                  </a:solidFill>
                  <a:latin typeface="Arial Narrow" panose="020B0606020202030204" pitchFamily="34" charset="0"/>
                </a:rPr>
                <a:t>4. I CONTENUTI STRATEGICI DEL PIANO</a:t>
              </a:r>
              <a:endParaRPr lang="it-IT" sz="1100" dirty="0">
                <a:solidFill>
                  <a:schemeClr val="bg2">
                    <a:lumMod val="50000"/>
                  </a:schemeClr>
                </a:solidFill>
                <a:latin typeface="Arial Narrow" panose="020B0606020202030204" pitchFamily="34" charset="0"/>
              </a:endParaRPr>
            </a:p>
          </p:txBody>
        </p:sp>
        <p:pic>
          <p:nvPicPr>
            <p:cNvPr id="38" name="Immagine 37">
              <a:extLst>
                <a:ext uri="{FF2B5EF4-FFF2-40B4-BE49-F238E27FC236}">
                  <a16:creationId xmlns:a16="http://schemas.microsoft.com/office/drawing/2014/main" id="{A03AEDA1-DFCF-4418-A188-322FA41967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888" y="5066419"/>
              <a:ext cx="336235" cy="336235"/>
            </a:xfrm>
            <a:prstGeom prst="rect">
              <a:avLst/>
            </a:prstGeom>
          </p:spPr>
        </p:pic>
        <p:pic>
          <p:nvPicPr>
            <p:cNvPr id="39" name="Immagine 38">
              <a:extLst>
                <a:ext uri="{FF2B5EF4-FFF2-40B4-BE49-F238E27FC236}">
                  <a16:creationId xmlns:a16="http://schemas.microsoft.com/office/drawing/2014/main" id="{A2D31A7D-54BD-4CC6-BDCB-75276537B2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861" y="5503971"/>
              <a:ext cx="336235" cy="336235"/>
            </a:xfrm>
            <a:prstGeom prst="rect">
              <a:avLst/>
            </a:prstGeom>
          </p:spPr>
        </p:pic>
        <p:pic>
          <p:nvPicPr>
            <p:cNvPr id="40" name="Immagine 39">
              <a:extLst>
                <a:ext uri="{FF2B5EF4-FFF2-40B4-BE49-F238E27FC236}">
                  <a16:creationId xmlns:a16="http://schemas.microsoft.com/office/drawing/2014/main" id="{815646D5-39FE-4FC7-B0F4-9710BA0006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834" y="5973512"/>
              <a:ext cx="336235" cy="336235"/>
            </a:xfrm>
            <a:prstGeom prst="rect">
              <a:avLst/>
            </a:prstGeom>
          </p:spPr>
        </p:pic>
        <p:sp>
          <p:nvSpPr>
            <p:cNvPr id="52" name="Rettangolo 51">
              <a:extLst>
                <a:ext uri="{FF2B5EF4-FFF2-40B4-BE49-F238E27FC236}">
                  <a16:creationId xmlns:a16="http://schemas.microsoft.com/office/drawing/2014/main" id="{85452E27-3C10-41EE-BB78-D3ECE640265F}"/>
                </a:ext>
              </a:extLst>
            </p:cNvPr>
            <p:cNvSpPr/>
            <p:nvPr/>
          </p:nvSpPr>
          <p:spPr>
            <a:xfrm>
              <a:off x="1234069" y="6443053"/>
              <a:ext cx="3268844" cy="261610"/>
            </a:xfrm>
            <a:prstGeom prst="rect">
              <a:avLst/>
            </a:prstGeom>
          </p:spPr>
          <p:txBody>
            <a:bodyPr wrap="none">
              <a:spAutoFit/>
            </a:bodyPr>
            <a:lstStyle/>
            <a:p>
              <a:r>
                <a:rPr lang="it-IT" altLang="it-IT" sz="1100" b="1" dirty="0">
                  <a:solidFill>
                    <a:schemeClr val="bg2">
                      <a:lumMod val="50000"/>
                    </a:schemeClr>
                  </a:solidFill>
                  <a:latin typeface="Arial Narrow" panose="020B0606020202030204" pitchFamily="34" charset="0"/>
                </a:rPr>
                <a:t>5. IL PERCORSO E LE MODALITA’ DI PARTECIPAZIONE</a:t>
              </a:r>
              <a:endParaRPr lang="it-IT" sz="1100" dirty="0">
                <a:solidFill>
                  <a:schemeClr val="bg2">
                    <a:lumMod val="50000"/>
                  </a:schemeClr>
                </a:solidFill>
                <a:latin typeface="Arial Narrow" panose="020B0606020202030204" pitchFamily="34" charset="0"/>
              </a:endParaRPr>
            </a:p>
          </p:txBody>
        </p:sp>
        <p:pic>
          <p:nvPicPr>
            <p:cNvPr id="53" name="Immagine 52">
              <a:extLst>
                <a:ext uri="{FF2B5EF4-FFF2-40B4-BE49-F238E27FC236}">
                  <a16:creationId xmlns:a16="http://schemas.microsoft.com/office/drawing/2014/main" id="{1EAF57F0-7628-41FD-B9A0-AD988685CF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834" y="6390398"/>
              <a:ext cx="336235" cy="336235"/>
            </a:xfrm>
            <a:prstGeom prst="rect">
              <a:avLst/>
            </a:prstGeom>
          </p:spPr>
        </p:pic>
      </p:grpSp>
    </p:spTree>
    <p:extLst>
      <p:ext uri="{BB962C8B-B14F-4D97-AF65-F5344CB8AC3E}">
        <p14:creationId xmlns:p14="http://schemas.microsoft.com/office/powerpoint/2010/main" val="36692480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ccia a pentagono 11">
            <a:extLst>
              <a:ext uri="{FF2B5EF4-FFF2-40B4-BE49-F238E27FC236}">
                <a16:creationId xmlns:a16="http://schemas.microsoft.com/office/drawing/2014/main" id="{9A0B5415-CED0-4525-A591-73560DB13164}"/>
              </a:ext>
            </a:extLst>
          </p:cNvPr>
          <p:cNvSpPr/>
          <p:nvPr/>
        </p:nvSpPr>
        <p:spPr>
          <a:xfrm>
            <a:off x="887891" y="504202"/>
            <a:ext cx="7963728" cy="692204"/>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6" name="Picture 4" descr="Risultati immagini per logo comune di pisa">
            <a:extLst>
              <a:ext uri="{FF2B5EF4-FFF2-40B4-BE49-F238E27FC236}">
                <a16:creationId xmlns:a16="http://schemas.microsoft.com/office/drawing/2014/main" id="{B7A1FFD9-1DE0-4486-BF8C-E9090C0461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128" y="586616"/>
            <a:ext cx="388935" cy="47401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2857C2AD-CF8E-487A-9C8F-72D6D1478328}"/>
              </a:ext>
            </a:extLst>
          </p:cNvPr>
          <p:cNvSpPr>
            <a:spLocks noChangeArrowheads="1"/>
          </p:cNvSpPr>
          <p:nvPr/>
        </p:nvSpPr>
        <p:spPr bwMode="auto">
          <a:xfrm>
            <a:off x="292381" y="401652"/>
            <a:ext cx="510893" cy="6456348"/>
          </a:xfrm>
          <a:prstGeom prst="rect">
            <a:avLst/>
          </a:prstGeom>
          <a:solidFill>
            <a:srgbClr val="006666"/>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sp>
        <p:nvSpPr>
          <p:cNvPr id="8" name="Line 3">
            <a:extLst>
              <a:ext uri="{FF2B5EF4-FFF2-40B4-BE49-F238E27FC236}">
                <a16:creationId xmlns:a16="http://schemas.microsoft.com/office/drawing/2014/main" id="{E04CFED1-5D57-4212-BA34-267A0D8796F1}"/>
              </a:ext>
            </a:extLst>
          </p:cNvPr>
          <p:cNvSpPr>
            <a:spLocks noChangeShapeType="1"/>
          </p:cNvSpPr>
          <p:nvPr/>
        </p:nvSpPr>
        <p:spPr bwMode="auto">
          <a:xfrm>
            <a:off x="6488113" y="3175"/>
            <a:ext cx="13679487" cy="0"/>
          </a:xfrm>
          <a:prstGeom prst="line">
            <a:avLst/>
          </a:prstGeom>
          <a:noFill/>
          <a:ln w="9525">
            <a:solidFill>
              <a:srgbClr val="00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cxnSp>
        <p:nvCxnSpPr>
          <p:cNvPr id="11" name="Connettore diritto 10">
            <a:extLst>
              <a:ext uri="{FF2B5EF4-FFF2-40B4-BE49-F238E27FC236}">
                <a16:creationId xmlns:a16="http://schemas.microsoft.com/office/drawing/2014/main" id="{A0BAD8C5-ED37-4789-837D-1B66FAFD4C42}"/>
              </a:ext>
            </a:extLst>
          </p:cNvPr>
          <p:cNvCxnSpPr>
            <a:cxnSpLocks/>
          </p:cNvCxnSpPr>
          <p:nvPr/>
        </p:nvCxnSpPr>
        <p:spPr>
          <a:xfrm>
            <a:off x="547828" y="410198"/>
            <a:ext cx="8303791" cy="0"/>
          </a:xfrm>
          <a:prstGeom prst="line">
            <a:avLst/>
          </a:prstGeom>
          <a:ln w="28575">
            <a:solidFill>
              <a:srgbClr val="006666"/>
            </a:solidFill>
          </a:ln>
        </p:spPr>
        <p:style>
          <a:lnRef idx="1">
            <a:schemeClr val="accent1"/>
          </a:lnRef>
          <a:fillRef idx="0">
            <a:schemeClr val="accent1"/>
          </a:fillRef>
          <a:effectRef idx="0">
            <a:schemeClr val="accent1"/>
          </a:effectRef>
          <a:fontRef idx="minor">
            <a:schemeClr val="tx1"/>
          </a:fontRef>
        </p:style>
      </p:cxnSp>
      <p:pic>
        <p:nvPicPr>
          <p:cNvPr id="1029" name="Picture 5">
            <a:extLst>
              <a:ext uri="{FF2B5EF4-FFF2-40B4-BE49-F238E27FC236}">
                <a16:creationId xmlns:a16="http://schemas.microsoft.com/office/drawing/2014/main" id="{FB82E8C2-FA0A-4585-B894-6DC153092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783" y="599313"/>
            <a:ext cx="376602" cy="4743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3" name="Text Box 6">
            <a:extLst>
              <a:ext uri="{FF2B5EF4-FFF2-40B4-BE49-F238E27FC236}">
                <a16:creationId xmlns:a16="http://schemas.microsoft.com/office/drawing/2014/main" id="{477C208B-DB02-4E0A-8C41-DEFD72BC0E70}"/>
              </a:ext>
            </a:extLst>
          </p:cNvPr>
          <p:cNvSpPr txBox="1">
            <a:spLocks noChangeArrowheads="1"/>
          </p:cNvSpPr>
          <p:nvPr/>
        </p:nvSpPr>
        <p:spPr bwMode="auto">
          <a:xfrm>
            <a:off x="1686400" y="666664"/>
            <a:ext cx="7290435" cy="474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altLang="it-IT" sz="1400" b="1" dirty="0">
                <a:solidFill>
                  <a:srgbClr val="3F3F3F"/>
                </a:solidFill>
                <a:latin typeface="Arial Narrow" panose="020B0606020202030204" pitchFamily="34" charset="0"/>
              </a:rPr>
              <a:t>Attività di informazione partecipazione ai sensi del titolo II capo V della L.R. 65/2014 </a:t>
            </a:r>
            <a:endParaRPr kumimoji="0" lang="it-IT" altLang="it-IT" sz="1400" b="1" i="0" u="none" strike="noStrike" cap="none" normalizeH="0" baseline="0" dirty="0">
              <a:ln>
                <a:noFill/>
              </a:ln>
              <a:solidFill>
                <a:srgbClr val="3F3F3F"/>
              </a:solidFill>
              <a:effectLst/>
              <a:latin typeface="Arial Narrow" panose="020B0606020202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2" name="Rettangolo 1">
            <a:extLst>
              <a:ext uri="{FF2B5EF4-FFF2-40B4-BE49-F238E27FC236}">
                <a16:creationId xmlns:a16="http://schemas.microsoft.com/office/drawing/2014/main" id="{2A2B27F4-4E4C-4257-A77D-5DCD96F8CCAF}"/>
              </a:ext>
            </a:extLst>
          </p:cNvPr>
          <p:cNvSpPr/>
          <p:nvPr/>
        </p:nvSpPr>
        <p:spPr>
          <a:xfrm>
            <a:off x="1780308" y="796136"/>
            <a:ext cx="6620066" cy="553998"/>
          </a:xfrm>
          <a:prstGeom prst="rect">
            <a:avLst/>
          </a:prstGeom>
        </p:spPr>
        <p:txBody>
          <a:bodyPr wrap="square">
            <a:spAutoFit/>
          </a:bodyPr>
          <a:lstStyle/>
          <a:p>
            <a:pPr algn="r">
              <a:lnSpc>
                <a:spcPts val="2400"/>
              </a:lnSpc>
            </a:pPr>
            <a:r>
              <a:rPr lang="it-IT" sz="1000" kern="1400" dirty="0">
                <a:solidFill>
                  <a:schemeClr val="bg2">
                    <a:lumMod val="50000"/>
                  </a:schemeClr>
                </a:solidFill>
                <a:latin typeface="Arial Narrow" panose="020B0606020202030204" pitchFamily="34" charset="0"/>
              </a:rPr>
              <a:t>Fase di AVVIO DEL PROCEDIMENTO AI SENSI DELL’ART. 17 L.R. 65/2014 </a:t>
            </a:r>
            <a:endParaRPr lang="it-IT" sz="1000" kern="1400" dirty="0">
              <a:solidFill>
                <a:schemeClr val="bg2">
                  <a:lumMod val="50000"/>
                </a:schemeClr>
              </a:solidFill>
              <a:latin typeface="Times New Roman" panose="02020603050405020304" pitchFamily="18" charset="0"/>
            </a:endParaRPr>
          </a:p>
          <a:p>
            <a:r>
              <a:rPr lang="it-IT" sz="1000" kern="1400" dirty="0">
                <a:solidFill>
                  <a:schemeClr val="bg1"/>
                </a:solidFill>
                <a:latin typeface="Times New Roman" panose="02020603050405020304" pitchFamily="18" charset="0"/>
              </a:rPr>
              <a:t> </a:t>
            </a:r>
            <a:endParaRPr lang="it-IT" sz="1000" kern="1400" dirty="0">
              <a:ln>
                <a:noFill/>
              </a:ln>
              <a:solidFill>
                <a:schemeClr val="bg1"/>
              </a:solidFill>
              <a:effectLst/>
              <a:latin typeface="Times New Roman" panose="02020603050405020304" pitchFamily="18" charset="0"/>
            </a:endParaRPr>
          </a:p>
        </p:txBody>
      </p:sp>
      <p:sp>
        <p:nvSpPr>
          <p:cNvPr id="27" name="Text Box 4">
            <a:extLst>
              <a:ext uri="{FF2B5EF4-FFF2-40B4-BE49-F238E27FC236}">
                <a16:creationId xmlns:a16="http://schemas.microsoft.com/office/drawing/2014/main" id="{ECB90FC0-2D15-4F4A-B3BB-2D0A786B5335}"/>
              </a:ext>
            </a:extLst>
          </p:cNvPr>
          <p:cNvSpPr txBox="1">
            <a:spLocks noChangeArrowheads="1"/>
          </p:cNvSpPr>
          <p:nvPr/>
        </p:nvSpPr>
        <p:spPr bwMode="auto">
          <a:xfrm rot="16200000">
            <a:off x="-2939645" y="3481036"/>
            <a:ext cx="6717768"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it-IT" altLang="it-IT" sz="4200" b="1" i="0" u="none" strike="noStrike" cap="none" normalizeH="0" baseline="0" dirty="0">
                <a:ln>
                  <a:noFill/>
                </a:ln>
                <a:solidFill>
                  <a:schemeClr val="bg1"/>
                </a:solidFill>
                <a:effectLst/>
                <a:latin typeface="Arial Narrow" panose="020B0606020202030204" pitchFamily="34" charset="0"/>
              </a:rPr>
              <a:t> </a:t>
            </a:r>
            <a:r>
              <a:rPr kumimoji="0" lang="it-IT" altLang="it-IT" sz="1400" b="1" i="0" u="none" strike="noStrike" cap="none" normalizeH="0" baseline="0" dirty="0">
                <a:ln>
                  <a:noFill/>
                </a:ln>
                <a:solidFill>
                  <a:schemeClr val="bg1"/>
                </a:solidFill>
                <a:effectLst/>
                <a:latin typeface="Arial Narrow" panose="020B0606020202030204" pitchFamily="34" charset="0"/>
              </a:rPr>
              <a:t>CONFORMAZIONE AL PIANO PAESAGGISTICO E TERRITORIO URBANIZZATO</a:t>
            </a:r>
            <a:endParaRPr kumimoji="0" lang="it-IT" altLang="it-IT" sz="1400" b="0" i="0" u="none" strike="noStrike" cap="none" normalizeH="0" baseline="0" dirty="0">
              <a:ln>
                <a:noFill/>
              </a:ln>
              <a:solidFill>
                <a:schemeClr val="bg1"/>
              </a:solidFill>
              <a:effectLst/>
              <a:latin typeface="Arial" panose="020B0604020202020204" pitchFamily="34" charset="0"/>
            </a:endParaRPr>
          </a:p>
        </p:txBody>
      </p:sp>
      <p:pic>
        <p:nvPicPr>
          <p:cNvPr id="28" name="Immagine 27">
            <a:extLst>
              <a:ext uri="{FF2B5EF4-FFF2-40B4-BE49-F238E27FC236}">
                <a16:creationId xmlns:a16="http://schemas.microsoft.com/office/drawing/2014/main" id="{560F3BEA-54F4-431E-B0C7-974509A5A11C}"/>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4023296">
            <a:off x="376479" y="6044680"/>
            <a:ext cx="336235" cy="336235"/>
          </a:xfrm>
          <a:prstGeom prst="rect">
            <a:avLst/>
          </a:prstGeom>
        </p:spPr>
      </p:pic>
      <p:pic>
        <p:nvPicPr>
          <p:cNvPr id="26" name="Immagine 25">
            <a:extLst>
              <a:ext uri="{FF2B5EF4-FFF2-40B4-BE49-F238E27FC236}">
                <a16:creationId xmlns:a16="http://schemas.microsoft.com/office/drawing/2014/main" id="{F76F9D90-0C39-4400-B61D-AA7BF468C495}"/>
              </a:ext>
            </a:extLst>
          </p:cNvPr>
          <p:cNvPicPr>
            <a:picLocks noChangeAspect="1"/>
          </p:cNvPicPr>
          <p:nvPr/>
        </p:nvPicPr>
        <p:blipFill>
          <a:blip r:embed="rId5"/>
          <a:stretch>
            <a:fillRect/>
          </a:stretch>
        </p:blipFill>
        <p:spPr>
          <a:xfrm>
            <a:off x="887891" y="1276366"/>
            <a:ext cx="7904268" cy="5581634"/>
          </a:xfrm>
          <a:prstGeom prst="rect">
            <a:avLst/>
          </a:prstGeom>
        </p:spPr>
      </p:pic>
    </p:spTree>
    <p:extLst>
      <p:ext uri="{BB962C8B-B14F-4D97-AF65-F5344CB8AC3E}">
        <p14:creationId xmlns:p14="http://schemas.microsoft.com/office/powerpoint/2010/main" val="3566356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ccia a pentagono 11">
            <a:extLst>
              <a:ext uri="{FF2B5EF4-FFF2-40B4-BE49-F238E27FC236}">
                <a16:creationId xmlns:a16="http://schemas.microsoft.com/office/drawing/2014/main" id="{9A0B5415-CED0-4525-A591-73560DB13164}"/>
              </a:ext>
            </a:extLst>
          </p:cNvPr>
          <p:cNvSpPr/>
          <p:nvPr/>
        </p:nvSpPr>
        <p:spPr>
          <a:xfrm>
            <a:off x="887891" y="504202"/>
            <a:ext cx="7963728" cy="692204"/>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6" name="Picture 4" descr="Risultati immagini per logo comune di pisa">
            <a:extLst>
              <a:ext uri="{FF2B5EF4-FFF2-40B4-BE49-F238E27FC236}">
                <a16:creationId xmlns:a16="http://schemas.microsoft.com/office/drawing/2014/main" id="{B7A1FFD9-1DE0-4486-BF8C-E9090C0461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128" y="586616"/>
            <a:ext cx="388935" cy="47401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2857C2AD-CF8E-487A-9C8F-72D6D1478328}"/>
              </a:ext>
            </a:extLst>
          </p:cNvPr>
          <p:cNvSpPr>
            <a:spLocks noChangeArrowheads="1"/>
          </p:cNvSpPr>
          <p:nvPr/>
        </p:nvSpPr>
        <p:spPr bwMode="auto">
          <a:xfrm>
            <a:off x="292381" y="401652"/>
            <a:ext cx="510893" cy="6456348"/>
          </a:xfrm>
          <a:prstGeom prst="rect">
            <a:avLst/>
          </a:prstGeom>
          <a:solidFill>
            <a:srgbClr val="006666"/>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sp>
        <p:nvSpPr>
          <p:cNvPr id="8" name="Line 3">
            <a:extLst>
              <a:ext uri="{FF2B5EF4-FFF2-40B4-BE49-F238E27FC236}">
                <a16:creationId xmlns:a16="http://schemas.microsoft.com/office/drawing/2014/main" id="{E04CFED1-5D57-4212-BA34-267A0D8796F1}"/>
              </a:ext>
            </a:extLst>
          </p:cNvPr>
          <p:cNvSpPr>
            <a:spLocks noChangeShapeType="1"/>
          </p:cNvSpPr>
          <p:nvPr/>
        </p:nvSpPr>
        <p:spPr bwMode="auto">
          <a:xfrm>
            <a:off x="6488113" y="3175"/>
            <a:ext cx="13679487" cy="0"/>
          </a:xfrm>
          <a:prstGeom prst="line">
            <a:avLst/>
          </a:prstGeom>
          <a:noFill/>
          <a:ln w="9525">
            <a:solidFill>
              <a:srgbClr val="00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cxnSp>
        <p:nvCxnSpPr>
          <p:cNvPr id="11" name="Connettore diritto 10">
            <a:extLst>
              <a:ext uri="{FF2B5EF4-FFF2-40B4-BE49-F238E27FC236}">
                <a16:creationId xmlns:a16="http://schemas.microsoft.com/office/drawing/2014/main" id="{A0BAD8C5-ED37-4789-837D-1B66FAFD4C42}"/>
              </a:ext>
            </a:extLst>
          </p:cNvPr>
          <p:cNvCxnSpPr>
            <a:cxnSpLocks/>
          </p:cNvCxnSpPr>
          <p:nvPr/>
        </p:nvCxnSpPr>
        <p:spPr>
          <a:xfrm>
            <a:off x="547828" y="410198"/>
            <a:ext cx="8303791" cy="0"/>
          </a:xfrm>
          <a:prstGeom prst="line">
            <a:avLst/>
          </a:prstGeom>
          <a:ln w="28575">
            <a:solidFill>
              <a:srgbClr val="006666"/>
            </a:solidFill>
          </a:ln>
        </p:spPr>
        <p:style>
          <a:lnRef idx="1">
            <a:schemeClr val="accent1"/>
          </a:lnRef>
          <a:fillRef idx="0">
            <a:schemeClr val="accent1"/>
          </a:fillRef>
          <a:effectRef idx="0">
            <a:schemeClr val="accent1"/>
          </a:effectRef>
          <a:fontRef idx="minor">
            <a:schemeClr val="tx1"/>
          </a:fontRef>
        </p:style>
      </p:cxnSp>
      <p:pic>
        <p:nvPicPr>
          <p:cNvPr id="1029" name="Picture 5">
            <a:extLst>
              <a:ext uri="{FF2B5EF4-FFF2-40B4-BE49-F238E27FC236}">
                <a16:creationId xmlns:a16="http://schemas.microsoft.com/office/drawing/2014/main" id="{FB82E8C2-FA0A-4585-B894-6DC153092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783" y="599313"/>
            <a:ext cx="376602" cy="4743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3" name="Text Box 6">
            <a:extLst>
              <a:ext uri="{FF2B5EF4-FFF2-40B4-BE49-F238E27FC236}">
                <a16:creationId xmlns:a16="http://schemas.microsoft.com/office/drawing/2014/main" id="{477C208B-DB02-4E0A-8C41-DEFD72BC0E70}"/>
              </a:ext>
            </a:extLst>
          </p:cNvPr>
          <p:cNvSpPr txBox="1">
            <a:spLocks noChangeArrowheads="1"/>
          </p:cNvSpPr>
          <p:nvPr/>
        </p:nvSpPr>
        <p:spPr bwMode="auto">
          <a:xfrm>
            <a:off x="1686400" y="666664"/>
            <a:ext cx="7290435" cy="474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altLang="it-IT" sz="1400" b="1" dirty="0">
                <a:solidFill>
                  <a:srgbClr val="3F3F3F"/>
                </a:solidFill>
                <a:latin typeface="Arial Narrow" panose="020B0606020202030204" pitchFamily="34" charset="0"/>
              </a:rPr>
              <a:t>Attività di informazione partecipazione ai sensi del titolo II capo V della L.R. 65/2014 </a:t>
            </a:r>
            <a:endParaRPr kumimoji="0" lang="it-IT" altLang="it-IT" sz="1400" b="1" i="0" u="none" strike="noStrike" cap="none" normalizeH="0" baseline="0" dirty="0">
              <a:ln>
                <a:noFill/>
              </a:ln>
              <a:solidFill>
                <a:srgbClr val="3F3F3F"/>
              </a:solidFill>
              <a:effectLst/>
              <a:latin typeface="Arial Narrow" panose="020B0606020202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2" name="Rettangolo 1">
            <a:extLst>
              <a:ext uri="{FF2B5EF4-FFF2-40B4-BE49-F238E27FC236}">
                <a16:creationId xmlns:a16="http://schemas.microsoft.com/office/drawing/2014/main" id="{2A2B27F4-4E4C-4257-A77D-5DCD96F8CCAF}"/>
              </a:ext>
            </a:extLst>
          </p:cNvPr>
          <p:cNvSpPr/>
          <p:nvPr/>
        </p:nvSpPr>
        <p:spPr>
          <a:xfrm>
            <a:off x="1780308" y="796136"/>
            <a:ext cx="6620066" cy="553998"/>
          </a:xfrm>
          <a:prstGeom prst="rect">
            <a:avLst/>
          </a:prstGeom>
        </p:spPr>
        <p:txBody>
          <a:bodyPr wrap="square">
            <a:spAutoFit/>
          </a:bodyPr>
          <a:lstStyle/>
          <a:p>
            <a:pPr algn="r">
              <a:lnSpc>
                <a:spcPts val="2400"/>
              </a:lnSpc>
            </a:pPr>
            <a:r>
              <a:rPr lang="it-IT" sz="1000" kern="1400" dirty="0">
                <a:solidFill>
                  <a:schemeClr val="bg2">
                    <a:lumMod val="50000"/>
                  </a:schemeClr>
                </a:solidFill>
                <a:latin typeface="Arial Narrow" panose="020B0606020202030204" pitchFamily="34" charset="0"/>
              </a:rPr>
              <a:t>Fase di AVVIO DEL PROCEDIMENTO AI SENSI DELL’ART. 17 L.R. 65/2014 </a:t>
            </a:r>
            <a:endParaRPr lang="it-IT" sz="1000" kern="1400" dirty="0">
              <a:solidFill>
                <a:schemeClr val="bg2">
                  <a:lumMod val="50000"/>
                </a:schemeClr>
              </a:solidFill>
              <a:latin typeface="Times New Roman" panose="02020603050405020304" pitchFamily="18" charset="0"/>
            </a:endParaRPr>
          </a:p>
          <a:p>
            <a:r>
              <a:rPr lang="it-IT" sz="1000" kern="1400" dirty="0">
                <a:solidFill>
                  <a:schemeClr val="bg1"/>
                </a:solidFill>
                <a:latin typeface="Times New Roman" panose="02020603050405020304" pitchFamily="18" charset="0"/>
              </a:rPr>
              <a:t> </a:t>
            </a:r>
            <a:endParaRPr lang="it-IT" sz="1000" kern="1400" dirty="0">
              <a:ln>
                <a:noFill/>
              </a:ln>
              <a:solidFill>
                <a:schemeClr val="bg1"/>
              </a:solidFill>
              <a:effectLst/>
              <a:latin typeface="Times New Roman" panose="02020603050405020304" pitchFamily="18" charset="0"/>
            </a:endParaRPr>
          </a:p>
        </p:txBody>
      </p:sp>
      <p:sp>
        <p:nvSpPr>
          <p:cNvPr id="27" name="Text Box 4">
            <a:extLst>
              <a:ext uri="{FF2B5EF4-FFF2-40B4-BE49-F238E27FC236}">
                <a16:creationId xmlns:a16="http://schemas.microsoft.com/office/drawing/2014/main" id="{ECB90FC0-2D15-4F4A-B3BB-2D0A786B5335}"/>
              </a:ext>
            </a:extLst>
          </p:cNvPr>
          <p:cNvSpPr txBox="1">
            <a:spLocks noChangeArrowheads="1"/>
          </p:cNvSpPr>
          <p:nvPr/>
        </p:nvSpPr>
        <p:spPr bwMode="auto">
          <a:xfrm rot="16200000">
            <a:off x="-2939645" y="3481036"/>
            <a:ext cx="6717768"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it-IT" altLang="it-IT" sz="4200" b="1" i="0" u="none" strike="noStrike" cap="none" normalizeH="0" baseline="0" dirty="0">
                <a:ln>
                  <a:noFill/>
                </a:ln>
                <a:solidFill>
                  <a:schemeClr val="bg1"/>
                </a:solidFill>
                <a:effectLst/>
                <a:latin typeface="Arial Narrow" panose="020B0606020202030204" pitchFamily="34" charset="0"/>
              </a:rPr>
              <a:t> </a:t>
            </a:r>
            <a:r>
              <a:rPr kumimoji="0" lang="it-IT" altLang="it-IT" sz="1400" b="1" i="0" u="none" strike="noStrike" cap="none" normalizeH="0" baseline="0" dirty="0">
                <a:ln>
                  <a:noFill/>
                </a:ln>
                <a:solidFill>
                  <a:schemeClr val="bg1"/>
                </a:solidFill>
                <a:effectLst/>
                <a:latin typeface="Arial Narrow" panose="020B0606020202030204" pitchFamily="34" charset="0"/>
              </a:rPr>
              <a:t>CONFORMAZIONE AL PIANO PAESAGGISTICO E TERRITORIO URBANIZZATO</a:t>
            </a:r>
            <a:endParaRPr kumimoji="0" lang="it-IT" altLang="it-IT" sz="1400" b="0" i="0" u="none" strike="noStrike" cap="none" normalizeH="0" baseline="0" dirty="0">
              <a:ln>
                <a:noFill/>
              </a:ln>
              <a:solidFill>
                <a:schemeClr val="bg1"/>
              </a:solidFill>
              <a:effectLst/>
              <a:latin typeface="Arial" panose="020B0604020202020204" pitchFamily="34" charset="0"/>
            </a:endParaRPr>
          </a:p>
        </p:txBody>
      </p:sp>
      <p:pic>
        <p:nvPicPr>
          <p:cNvPr id="28" name="Immagine 27">
            <a:extLst>
              <a:ext uri="{FF2B5EF4-FFF2-40B4-BE49-F238E27FC236}">
                <a16:creationId xmlns:a16="http://schemas.microsoft.com/office/drawing/2014/main" id="{560F3BEA-54F4-431E-B0C7-974509A5A11C}"/>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4023296">
            <a:off x="376479" y="6044680"/>
            <a:ext cx="336235" cy="336235"/>
          </a:xfrm>
          <a:prstGeom prst="rect">
            <a:avLst/>
          </a:prstGeom>
        </p:spPr>
      </p:pic>
      <p:pic>
        <p:nvPicPr>
          <p:cNvPr id="14" name="Immagine 13">
            <a:extLst>
              <a:ext uri="{FF2B5EF4-FFF2-40B4-BE49-F238E27FC236}">
                <a16:creationId xmlns:a16="http://schemas.microsoft.com/office/drawing/2014/main" id="{C4B72021-D693-4C67-9463-BA94B9EC3F84}"/>
              </a:ext>
            </a:extLst>
          </p:cNvPr>
          <p:cNvPicPr>
            <a:picLocks noChangeAspect="1"/>
          </p:cNvPicPr>
          <p:nvPr/>
        </p:nvPicPr>
        <p:blipFill rotWithShape="1">
          <a:blip r:embed="rId5"/>
          <a:srcRect l="8519" t="12482" r="24594" b="3594"/>
          <a:stretch/>
        </p:blipFill>
        <p:spPr>
          <a:xfrm>
            <a:off x="887891" y="1260583"/>
            <a:ext cx="7926377" cy="5521217"/>
          </a:xfrm>
          <a:prstGeom prst="rect">
            <a:avLst/>
          </a:prstGeom>
          <a:ln>
            <a:solidFill>
              <a:schemeClr val="tx1"/>
            </a:solidFill>
          </a:ln>
        </p:spPr>
      </p:pic>
    </p:spTree>
    <p:extLst>
      <p:ext uri="{BB962C8B-B14F-4D97-AF65-F5344CB8AC3E}">
        <p14:creationId xmlns:p14="http://schemas.microsoft.com/office/powerpoint/2010/main" val="3506980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ccia a pentagono 11">
            <a:extLst>
              <a:ext uri="{FF2B5EF4-FFF2-40B4-BE49-F238E27FC236}">
                <a16:creationId xmlns:a16="http://schemas.microsoft.com/office/drawing/2014/main" id="{9A0B5415-CED0-4525-A591-73560DB13164}"/>
              </a:ext>
            </a:extLst>
          </p:cNvPr>
          <p:cNvSpPr/>
          <p:nvPr/>
        </p:nvSpPr>
        <p:spPr>
          <a:xfrm>
            <a:off x="887891" y="504202"/>
            <a:ext cx="7963728" cy="692204"/>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6" name="Picture 4" descr="Risultati immagini per logo comune di pisa">
            <a:extLst>
              <a:ext uri="{FF2B5EF4-FFF2-40B4-BE49-F238E27FC236}">
                <a16:creationId xmlns:a16="http://schemas.microsoft.com/office/drawing/2014/main" id="{B7A1FFD9-1DE0-4486-BF8C-E9090C0461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128" y="586616"/>
            <a:ext cx="388935" cy="47401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2857C2AD-CF8E-487A-9C8F-72D6D1478328}"/>
              </a:ext>
            </a:extLst>
          </p:cNvPr>
          <p:cNvSpPr>
            <a:spLocks noChangeArrowheads="1"/>
          </p:cNvSpPr>
          <p:nvPr/>
        </p:nvSpPr>
        <p:spPr bwMode="auto">
          <a:xfrm>
            <a:off x="292381" y="401652"/>
            <a:ext cx="510893" cy="6456348"/>
          </a:xfrm>
          <a:prstGeom prst="rect">
            <a:avLst/>
          </a:prstGeom>
          <a:solidFill>
            <a:srgbClr val="006666"/>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sp>
        <p:nvSpPr>
          <p:cNvPr id="8" name="Line 3">
            <a:extLst>
              <a:ext uri="{FF2B5EF4-FFF2-40B4-BE49-F238E27FC236}">
                <a16:creationId xmlns:a16="http://schemas.microsoft.com/office/drawing/2014/main" id="{E04CFED1-5D57-4212-BA34-267A0D8796F1}"/>
              </a:ext>
            </a:extLst>
          </p:cNvPr>
          <p:cNvSpPr>
            <a:spLocks noChangeShapeType="1"/>
          </p:cNvSpPr>
          <p:nvPr/>
        </p:nvSpPr>
        <p:spPr bwMode="auto">
          <a:xfrm>
            <a:off x="6488113" y="3175"/>
            <a:ext cx="13679487" cy="0"/>
          </a:xfrm>
          <a:prstGeom prst="line">
            <a:avLst/>
          </a:prstGeom>
          <a:noFill/>
          <a:ln w="9525">
            <a:solidFill>
              <a:srgbClr val="00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cxnSp>
        <p:nvCxnSpPr>
          <p:cNvPr id="11" name="Connettore diritto 10">
            <a:extLst>
              <a:ext uri="{FF2B5EF4-FFF2-40B4-BE49-F238E27FC236}">
                <a16:creationId xmlns:a16="http://schemas.microsoft.com/office/drawing/2014/main" id="{A0BAD8C5-ED37-4789-837D-1B66FAFD4C42}"/>
              </a:ext>
            </a:extLst>
          </p:cNvPr>
          <p:cNvCxnSpPr>
            <a:cxnSpLocks/>
          </p:cNvCxnSpPr>
          <p:nvPr/>
        </p:nvCxnSpPr>
        <p:spPr>
          <a:xfrm>
            <a:off x="547828" y="410198"/>
            <a:ext cx="8303791" cy="0"/>
          </a:xfrm>
          <a:prstGeom prst="line">
            <a:avLst/>
          </a:prstGeom>
          <a:ln w="28575">
            <a:solidFill>
              <a:srgbClr val="006666"/>
            </a:solidFill>
          </a:ln>
        </p:spPr>
        <p:style>
          <a:lnRef idx="1">
            <a:schemeClr val="accent1"/>
          </a:lnRef>
          <a:fillRef idx="0">
            <a:schemeClr val="accent1"/>
          </a:fillRef>
          <a:effectRef idx="0">
            <a:schemeClr val="accent1"/>
          </a:effectRef>
          <a:fontRef idx="minor">
            <a:schemeClr val="tx1"/>
          </a:fontRef>
        </p:style>
      </p:cxnSp>
      <p:pic>
        <p:nvPicPr>
          <p:cNvPr id="1029" name="Picture 5">
            <a:extLst>
              <a:ext uri="{FF2B5EF4-FFF2-40B4-BE49-F238E27FC236}">
                <a16:creationId xmlns:a16="http://schemas.microsoft.com/office/drawing/2014/main" id="{FB82E8C2-FA0A-4585-B894-6DC153092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783" y="599313"/>
            <a:ext cx="376602" cy="4743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3" name="Text Box 6">
            <a:extLst>
              <a:ext uri="{FF2B5EF4-FFF2-40B4-BE49-F238E27FC236}">
                <a16:creationId xmlns:a16="http://schemas.microsoft.com/office/drawing/2014/main" id="{477C208B-DB02-4E0A-8C41-DEFD72BC0E70}"/>
              </a:ext>
            </a:extLst>
          </p:cNvPr>
          <p:cNvSpPr txBox="1">
            <a:spLocks noChangeArrowheads="1"/>
          </p:cNvSpPr>
          <p:nvPr/>
        </p:nvSpPr>
        <p:spPr bwMode="auto">
          <a:xfrm>
            <a:off x="1686400" y="666664"/>
            <a:ext cx="7290435" cy="474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altLang="it-IT" sz="1400" b="1" dirty="0">
                <a:solidFill>
                  <a:srgbClr val="3F3F3F"/>
                </a:solidFill>
                <a:latin typeface="Arial Narrow" panose="020B0606020202030204" pitchFamily="34" charset="0"/>
              </a:rPr>
              <a:t>Attività di informazione partecipazione ai sensi del titolo II capo V della L.R. 65/2014 </a:t>
            </a:r>
            <a:endParaRPr kumimoji="0" lang="it-IT" altLang="it-IT" sz="1400" b="1" i="0" u="none" strike="noStrike" cap="none" normalizeH="0" baseline="0" dirty="0">
              <a:ln>
                <a:noFill/>
              </a:ln>
              <a:solidFill>
                <a:srgbClr val="3F3F3F"/>
              </a:solidFill>
              <a:effectLst/>
              <a:latin typeface="Arial Narrow" panose="020B0606020202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2" name="Rettangolo 1">
            <a:extLst>
              <a:ext uri="{FF2B5EF4-FFF2-40B4-BE49-F238E27FC236}">
                <a16:creationId xmlns:a16="http://schemas.microsoft.com/office/drawing/2014/main" id="{2A2B27F4-4E4C-4257-A77D-5DCD96F8CCAF}"/>
              </a:ext>
            </a:extLst>
          </p:cNvPr>
          <p:cNvSpPr/>
          <p:nvPr/>
        </p:nvSpPr>
        <p:spPr>
          <a:xfrm>
            <a:off x="1780308" y="796136"/>
            <a:ext cx="6620066" cy="553998"/>
          </a:xfrm>
          <a:prstGeom prst="rect">
            <a:avLst/>
          </a:prstGeom>
        </p:spPr>
        <p:txBody>
          <a:bodyPr wrap="square">
            <a:spAutoFit/>
          </a:bodyPr>
          <a:lstStyle/>
          <a:p>
            <a:pPr algn="r">
              <a:lnSpc>
                <a:spcPts val="2400"/>
              </a:lnSpc>
            </a:pPr>
            <a:r>
              <a:rPr lang="it-IT" sz="1000" kern="1400" dirty="0">
                <a:solidFill>
                  <a:schemeClr val="bg2">
                    <a:lumMod val="50000"/>
                  </a:schemeClr>
                </a:solidFill>
                <a:latin typeface="Arial Narrow" panose="020B0606020202030204" pitchFamily="34" charset="0"/>
              </a:rPr>
              <a:t>Fase di AVVIO DEL PROCEDIMENTO AI SENSI DELL’ART. 17 L.R. 65/2014 </a:t>
            </a:r>
            <a:endParaRPr lang="it-IT" sz="1000" kern="1400" dirty="0">
              <a:solidFill>
                <a:schemeClr val="bg2">
                  <a:lumMod val="50000"/>
                </a:schemeClr>
              </a:solidFill>
              <a:latin typeface="Times New Roman" panose="02020603050405020304" pitchFamily="18" charset="0"/>
            </a:endParaRPr>
          </a:p>
          <a:p>
            <a:r>
              <a:rPr lang="it-IT" sz="1000" kern="1400" dirty="0">
                <a:solidFill>
                  <a:schemeClr val="bg1"/>
                </a:solidFill>
                <a:latin typeface="Times New Roman" panose="02020603050405020304" pitchFamily="18" charset="0"/>
              </a:rPr>
              <a:t> </a:t>
            </a:r>
            <a:endParaRPr lang="it-IT" sz="1000" kern="1400" dirty="0">
              <a:ln>
                <a:noFill/>
              </a:ln>
              <a:solidFill>
                <a:schemeClr val="bg1"/>
              </a:solidFill>
              <a:effectLst/>
              <a:latin typeface="Times New Roman" panose="02020603050405020304" pitchFamily="18" charset="0"/>
            </a:endParaRPr>
          </a:p>
        </p:txBody>
      </p:sp>
      <p:sp>
        <p:nvSpPr>
          <p:cNvPr id="27" name="Text Box 4">
            <a:extLst>
              <a:ext uri="{FF2B5EF4-FFF2-40B4-BE49-F238E27FC236}">
                <a16:creationId xmlns:a16="http://schemas.microsoft.com/office/drawing/2014/main" id="{ECB90FC0-2D15-4F4A-B3BB-2D0A786B5335}"/>
              </a:ext>
            </a:extLst>
          </p:cNvPr>
          <p:cNvSpPr txBox="1">
            <a:spLocks noChangeArrowheads="1"/>
          </p:cNvSpPr>
          <p:nvPr/>
        </p:nvSpPr>
        <p:spPr bwMode="auto">
          <a:xfrm rot="16200000">
            <a:off x="-2939645" y="3481036"/>
            <a:ext cx="6717768"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it-IT" altLang="it-IT" sz="4200" b="1" i="0" u="none" strike="noStrike" cap="none" normalizeH="0" baseline="0" dirty="0">
                <a:ln>
                  <a:noFill/>
                </a:ln>
                <a:solidFill>
                  <a:schemeClr val="bg1"/>
                </a:solidFill>
                <a:effectLst/>
                <a:latin typeface="Arial Narrow" panose="020B0606020202030204" pitchFamily="34" charset="0"/>
              </a:rPr>
              <a:t> </a:t>
            </a:r>
            <a:r>
              <a:rPr kumimoji="0" lang="it-IT" altLang="it-IT" sz="1400" b="1" i="0" u="none" strike="noStrike" cap="none" normalizeH="0" baseline="0" dirty="0">
                <a:ln>
                  <a:noFill/>
                </a:ln>
                <a:solidFill>
                  <a:schemeClr val="bg1"/>
                </a:solidFill>
                <a:effectLst/>
                <a:latin typeface="Arial Narrow" panose="020B0606020202030204" pitchFamily="34" charset="0"/>
              </a:rPr>
              <a:t>CONFORMAZIONE AL PIANO PAESAGGISTICO E TERRITORIO URBANIZZATO</a:t>
            </a:r>
            <a:endParaRPr kumimoji="0" lang="it-IT" altLang="it-IT" sz="1400" b="0" i="0" u="none" strike="noStrike" cap="none" normalizeH="0" baseline="0" dirty="0">
              <a:ln>
                <a:noFill/>
              </a:ln>
              <a:solidFill>
                <a:schemeClr val="bg1"/>
              </a:solidFill>
              <a:effectLst/>
              <a:latin typeface="Arial" panose="020B0604020202020204" pitchFamily="34" charset="0"/>
            </a:endParaRPr>
          </a:p>
        </p:txBody>
      </p:sp>
      <p:pic>
        <p:nvPicPr>
          <p:cNvPr id="28" name="Immagine 27">
            <a:extLst>
              <a:ext uri="{FF2B5EF4-FFF2-40B4-BE49-F238E27FC236}">
                <a16:creationId xmlns:a16="http://schemas.microsoft.com/office/drawing/2014/main" id="{560F3BEA-54F4-431E-B0C7-974509A5A11C}"/>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4023296">
            <a:off x="376479" y="6044680"/>
            <a:ext cx="336235" cy="336235"/>
          </a:xfrm>
          <a:prstGeom prst="rect">
            <a:avLst/>
          </a:prstGeom>
        </p:spPr>
      </p:pic>
      <p:sp>
        <p:nvSpPr>
          <p:cNvPr id="16" name="CasellaDiTesto 15">
            <a:extLst>
              <a:ext uri="{FF2B5EF4-FFF2-40B4-BE49-F238E27FC236}">
                <a16:creationId xmlns:a16="http://schemas.microsoft.com/office/drawing/2014/main" id="{34F64A3A-2661-49BB-AEC5-DF94D89A2B2E}"/>
              </a:ext>
            </a:extLst>
          </p:cNvPr>
          <p:cNvSpPr txBox="1"/>
          <p:nvPr/>
        </p:nvSpPr>
        <p:spPr>
          <a:xfrm>
            <a:off x="881066" y="3464995"/>
            <a:ext cx="1845658" cy="646331"/>
          </a:xfrm>
          <a:prstGeom prst="rect">
            <a:avLst/>
          </a:prstGeom>
          <a:noFill/>
        </p:spPr>
        <p:txBody>
          <a:bodyPr wrap="square" rtlCol="0">
            <a:spAutoFit/>
          </a:bodyPr>
          <a:lstStyle/>
          <a:p>
            <a:pPr algn="ctr"/>
            <a:r>
              <a:rPr lang="it-IT" dirty="0">
                <a:solidFill>
                  <a:srgbClr val="006666"/>
                </a:solidFill>
                <a:latin typeface="Arial Narrow" panose="020B0606020202030204" pitchFamily="34" charset="0"/>
              </a:rPr>
              <a:t>NOTE E</a:t>
            </a:r>
          </a:p>
          <a:p>
            <a:pPr algn="ctr"/>
            <a:r>
              <a:rPr lang="it-IT" dirty="0">
                <a:solidFill>
                  <a:srgbClr val="006666"/>
                </a:solidFill>
                <a:latin typeface="Arial Narrow" panose="020B0606020202030204" pitchFamily="34" charset="0"/>
              </a:rPr>
              <a:t>CONSIDERAZIONI</a:t>
            </a:r>
          </a:p>
        </p:txBody>
      </p:sp>
      <p:sp>
        <p:nvSpPr>
          <p:cNvPr id="17" name="CasellaDiTesto 16">
            <a:extLst>
              <a:ext uri="{FF2B5EF4-FFF2-40B4-BE49-F238E27FC236}">
                <a16:creationId xmlns:a16="http://schemas.microsoft.com/office/drawing/2014/main" id="{891AC8E5-7B82-4B37-BF14-2B803A2A6163}"/>
              </a:ext>
            </a:extLst>
          </p:cNvPr>
          <p:cNvSpPr txBox="1"/>
          <p:nvPr/>
        </p:nvSpPr>
        <p:spPr>
          <a:xfrm>
            <a:off x="3492587" y="1289955"/>
            <a:ext cx="5354852" cy="830997"/>
          </a:xfrm>
          <a:prstGeom prst="rect">
            <a:avLst/>
          </a:prstGeom>
          <a:noFill/>
        </p:spPr>
        <p:txBody>
          <a:bodyPr wrap="square" rtlCol="0">
            <a:spAutoFit/>
          </a:bodyPr>
          <a:lstStyle/>
          <a:p>
            <a:pPr algn="just"/>
            <a:r>
              <a:rPr lang="it-IT" sz="1600" dirty="0">
                <a:solidFill>
                  <a:schemeClr val="tx1">
                    <a:lumMod val="65000"/>
                    <a:lumOff val="35000"/>
                  </a:schemeClr>
                </a:solidFill>
                <a:latin typeface="Arial Narrow" panose="020B0606020202030204" pitchFamily="34" charset="0"/>
              </a:rPr>
              <a:t>La legge regionale </a:t>
            </a:r>
            <a:r>
              <a:rPr lang="it-IT" sz="1600" b="1" u="sng" dirty="0">
                <a:solidFill>
                  <a:srgbClr val="006666"/>
                </a:solidFill>
                <a:latin typeface="Arial Narrow" panose="020B0606020202030204" pitchFamily="34" charset="0"/>
              </a:rPr>
              <a:t>non prevede </a:t>
            </a:r>
            <a:r>
              <a:rPr lang="it-IT" sz="1600" dirty="0">
                <a:solidFill>
                  <a:schemeClr val="tx1">
                    <a:lumMod val="65000"/>
                    <a:lumOff val="35000"/>
                  </a:schemeClr>
                </a:solidFill>
                <a:latin typeface="Arial Narrow" panose="020B0606020202030204" pitchFamily="34" charset="0"/>
              </a:rPr>
              <a:t>esplicitamente che all’avvio del procedimento venga individuato il perimetro del territorio urbanizzato di cui all’art.4.</a:t>
            </a:r>
          </a:p>
        </p:txBody>
      </p:sp>
      <p:sp>
        <p:nvSpPr>
          <p:cNvPr id="18" name="CasellaDiTesto 17">
            <a:extLst>
              <a:ext uri="{FF2B5EF4-FFF2-40B4-BE49-F238E27FC236}">
                <a16:creationId xmlns:a16="http://schemas.microsoft.com/office/drawing/2014/main" id="{790DB84D-E861-41B3-8ABE-AA08D774652C}"/>
              </a:ext>
            </a:extLst>
          </p:cNvPr>
          <p:cNvSpPr txBox="1"/>
          <p:nvPr/>
        </p:nvSpPr>
        <p:spPr>
          <a:xfrm>
            <a:off x="3538949" y="2274936"/>
            <a:ext cx="5354852" cy="830997"/>
          </a:xfrm>
          <a:prstGeom prst="rect">
            <a:avLst/>
          </a:prstGeom>
          <a:noFill/>
        </p:spPr>
        <p:txBody>
          <a:bodyPr wrap="square" rtlCol="0">
            <a:spAutoFit/>
          </a:bodyPr>
          <a:lstStyle/>
          <a:p>
            <a:pPr algn="just"/>
            <a:r>
              <a:rPr lang="it-IT" sz="1600" dirty="0">
                <a:solidFill>
                  <a:schemeClr val="tx1">
                    <a:lumMod val="65000"/>
                    <a:lumOff val="35000"/>
                  </a:schemeClr>
                </a:solidFill>
                <a:latin typeface="Arial Narrow" panose="020B0606020202030204" pitchFamily="34" charset="0"/>
              </a:rPr>
              <a:t>Tale possibilità </a:t>
            </a:r>
            <a:r>
              <a:rPr lang="it-IT" sz="1600" b="1" u="sng" dirty="0">
                <a:solidFill>
                  <a:srgbClr val="006666"/>
                </a:solidFill>
                <a:latin typeface="Arial Narrow" panose="020B0606020202030204" pitchFamily="34" charset="0"/>
              </a:rPr>
              <a:t>è invece ammessa</a:t>
            </a:r>
            <a:r>
              <a:rPr lang="it-IT" sz="1600" dirty="0">
                <a:solidFill>
                  <a:schemeClr val="tx1">
                    <a:lumMod val="65000"/>
                    <a:lumOff val="35000"/>
                  </a:schemeClr>
                </a:solidFill>
                <a:latin typeface="Arial Narrow" panose="020B0606020202030204" pitchFamily="34" charset="0"/>
              </a:rPr>
              <a:t>, in via opzionale, dal regolamento di attuazione delle disposizioni del titolo V della L.R. n° 65/2014 (regolamento 32/R)  .</a:t>
            </a:r>
          </a:p>
        </p:txBody>
      </p:sp>
      <p:sp>
        <p:nvSpPr>
          <p:cNvPr id="19" name="CasellaDiTesto 18">
            <a:extLst>
              <a:ext uri="{FF2B5EF4-FFF2-40B4-BE49-F238E27FC236}">
                <a16:creationId xmlns:a16="http://schemas.microsoft.com/office/drawing/2014/main" id="{2F968DCE-3827-4A61-92B9-87830F84BCCB}"/>
              </a:ext>
            </a:extLst>
          </p:cNvPr>
          <p:cNvSpPr txBox="1"/>
          <p:nvPr/>
        </p:nvSpPr>
        <p:spPr>
          <a:xfrm>
            <a:off x="3567536" y="3269094"/>
            <a:ext cx="5354852" cy="1077218"/>
          </a:xfrm>
          <a:prstGeom prst="rect">
            <a:avLst/>
          </a:prstGeom>
          <a:noFill/>
        </p:spPr>
        <p:txBody>
          <a:bodyPr wrap="square" rtlCol="0">
            <a:spAutoFit/>
          </a:bodyPr>
          <a:lstStyle/>
          <a:p>
            <a:pPr algn="just"/>
            <a:r>
              <a:rPr lang="it-IT" sz="1600" dirty="0">
                <a:solidFill>
                  <a:schemeClr val="tx1">
                    <a:lumMod val="65000"/>
                    <a:lumOff val="35000"/>
                  </a:schemeClr>
                </a:solidFill>
                <a:latin typeface="Arial Narrow" panose="020B0606020202030204" pitchFamily="34" charset="0"/>
              </a:rPr>
              <a:t>Non è altresì richiesta la perimetrazione del territorio urbanizzato all’interno degli atti necessari ai fini della </a:t>
            </a:r>
            <a:r>
              <a:rPr lang="it-IT" sz="1600" dirty="0" err="1">
                <a:solidFill>
                  <a:schemeClr val="tx1">
                    <a:lumMod val="65000"/>
                    <a:lumOff val="35000"/>
                  </a:schemeClr>
                </a:solidFill>
                <a:latin typeface="Arial Narrow" panose="020B0606020202030204" pitchFamily="34" charset="0"/>
              </a:rPr>
              <a:t>copianificazione</a:t>
            </a:r>
            <a:r>
              <a:rPr lang="it-IT" sz="1600" dirty="0">
                <a:solidFill>
                  <a:schemeClr val="tx1">
                    <a:lumMod val="65000"/>
                    <a:lumOff val="35000"/>
                  </a:schemeClr>
                </a:solidFill>
                <a:latin typeface="Arial Narrow" panose="020B0606020202030204" pitchFamily="34" charset="0"/>
              </a:rPr>
              <a:t>, nei quali si chiede unicamente di individuare e rappresentare gli interventi </a:t>
            </a:r>
            <a:r>
              <a:rPr lang="it-IT" sz="1600" b="1" u="sng" dirty="0">
                <a:solidFill>
                  <a:srgbClr val="006666"/>
                </a:solidFill>
                <a:latin typeface="Arial Narrow" panose="020B0606020202030204" pitchFamily="34" charset="0"/>
              </a:rPr>
              <a:t>NON residenziali </a:t>
            </a:r>
            <a:r>
              <a:rPr lang="it-IT" sz="1600" dirty="0">
                <a:solidFill>
                  <a:schemeClr val="tx1">
                    <a:lumMod val="65000"/>
                    <a:lumOff val="35000"/>
                  </a:schemeClr>
                </a:solidFill>
                <a:latin typeface="Arial Narrow" panose="020B0606020202030204" pitchFamily="34" charset="0"/>
              </a:rPr>
              <a:t>esterni al territorio urbanizzato.</a:t>
            </a:r>
          </a:p>
        </p:txBody>
      </p:sp>
      <p:sp>
        <p:nvSpPr>
          <p:cNvPr id="20" name="CasellaDiTesto 19">
            <a:extLst>
              <a:ext uri="{FF2B5EF4-FFF2-40B4-BE49-F238E27FC236}">
                <a16:creationId xmlns:a16="http://schemas.microsoft.com/office/drawing/2014/main" id="{527961EB-A9DE-4E1B-AC7B-01439D5743FC}"/>
              </a:ext>
            </a:extLst>
          </p:cNvPr>
          <p:cNvSpPr txBox="1"/>
          <p:nvPr/>
        </p:nvSpPr>
        <p:spPr>
          <a:xfrm>
            <a:off x="3567536" y="4597877"/>
            <a:ext cx="5354852" cy="1815882"/>
          </a:xfrm>
          <a:prstGeom prst="rect">
            <a:avLst/>
          </a:prstGeom>
          <a:noFill/>
        </p:spPr>
        <p:txBody>
          <a:bodyPr wrap="square" rtlCol="0">
            <a:spAutoFit/>
          </a:bodyPr>
          <a:lstStyle/>
          <a:p>
            <a:pPr algn="just"/>
            <a:r>
              <a:rPr lang="it-IT" sz="1600" dirty="0">
                <a:solidFill>
                  <a:schemeClr val="tx1">
                    <a:lumMod val="65000"/>
                    <a:lumOff val="35000"/>
                  </a:schemeClr>
                </a:solidFill>
                <a:latin typeface="Arial Narrow" panose="020B0606020202030204" pitchFamily="34" charset="0"/>
              </a:rPr>
              <a:t>Il presente piano ha prodotto una prima proposta di individuazione  del territorio urbanizzato al solo fine di valutare gli interventi che sicuramente risultano posti al di fuori del territorio urbanizzato. Tale perimetrazione, da verificare in fase di elaborazione del piano, con i contenuti dell’art.4, è quindi strettamente </a:t>
            </a:r>
            <a:r>
              <a:rPr lang="it-IT" sz="1600" b="1" u="sng" dirty="0">
                <a:solidFill>
                  <a:srgbClr val="006666"/>
                </a:solidFill>
                <a:latin typeface="Arial Narrow" panose="020B0606020202030204" pitchFamily="34" charset="0"/>
              </a:rPr>
              <a:t>funzionale alla sola predisposizione dei materiali per la conferenza di </a:t>
            </a:r>
            <a:r>
              <a:rPr lang="it-IT" sz="1600" b="1" u="sng" dirty="0" err="1">
                <a:solidFill>
                  <a:srgbClr val="006666"/>
                </a:solidFill>
                <a:latin typeface="Arial Narrow" panose="020B0606020202030204" pitchFamily="34" charset="0"/>
              </a:rPr>
              <a:t>copianificazione</a:t>
            </a:r>
            <a:r>
              <a:rPr lang="it-IT" sz="1600" dirty="0">
                <a:solidFill>
                  <a:srgbClr val="006666"/>
                </a:solidFill>
                <a:latin typeface="Arial Narrow" panose="020B0606020202030204" pitchFamily="34" charset="0"/>
              </a:rPr>
              <a:t>.</a:t>
            </a:r>
          </a:p>
        </p:txBody>
      </p:sp>
      <p:grpSp>
        <p:nvGrpSpPr>
          <p:cNvPr id="21" name="Gruppo 20">
            <a:extLst>
              <a:ext uri="{FF2B5EF4-FFF2-40B4-BE49-F238E27FC236}">
                <a16:creationId xmlns:a16="http://schemas.microsoft.com/office/drawing/2014/main" id="{423B2C0B-D5EB-4D5C-A90C-3D58DB414578}"/>
              </a:ext>
            </a:extLst>
          </p:cNvPr>
          <p:cNvGrpSpPr/>
          <p:nvPr/>
        </p:nvGrpSpPr>
        <p:grpSpPr>
          <a:xfrm>
            <a:off x="3098727" y="1190839"/>
            <a:ext cx="384594" cy="646331"/>
            <a:chOff x="2778077" y="1162756"/>
            <a:chExt cx="384594" cy="646331"/>
          </a:xfrm>
        </p:grpSpPr>
        <p:sp>
          <p:nvSpPr>
            <p:cNvPr id="22" name="Ovale 21">
              <a:extLst>
                <a:ext uri="{FF2B5EF4-FFF2-40B4-BE49-F238E27FC236}">
                  <a16:creationId xmlns:a16="http://schemas.microsoft.com/office/drawing/2014/main" id="{3914DAF1-4F0F-4623-A40E-9936521FB531}"/>
                </a:ext>
              </a:extLst>
            </p:cNvPr>
            <p:cNvSpPr/>
            <p:nvPr/>
          </p:nvSpPr>
          <p:spPr>
            <a:xfrm>
              <a:off x="2778077" y="1301378"/>
              <a:ext cx="384594" cy="401112"/>
            </a:xfrm>
            <a:prstGeom prst="ellipse">
              <a:avLst/>
            </a:prstGeom>
            <a:noFill/>
            <a:ln w="127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C00000"/>
                </a:solidFill>
              </a:endParaRPr>
            </a:p>
          </p:txBody>
        </p:sp>
        <p:sp>
          <p:nvSpPr>
            <p:cNvPr id="23" name="CasellaDiTesto 22">
              <a:extLst>
                <a:ext uri="{FF2B5EF4-FFF2-40B4-BE49-F238E27FC236}">
                  <a16:creationId xmlns:a16="http://schemas.microsoft.com/office/drawing/2014/main" id="{88C9F5BF-C29E-4E73-8BCD-8D3CA5AFFDC4}"/>
                </a:ext>
              </a:extLst>
            </p:cNvPr>
            <p:cNvSpPr txBox="1"/>
            <p:nvPr/>
          </p:nvSpPr>
          <p:spPr>
            <a:xfrm>
              <a:off x="2807415" y="1162756"/>
              <a:ext cx="273382" cy="646331"/>
            </a:xfrm>
            <a:prstGeom prst="rect">
              <a:avLst/>
            </a:prstGeom>
            <a:noFill/>
          </p:spPr>
          <p:txBody>
            <a:bodyPr wrap="square" rtlCol="0">
              <a:spAutoFit/>
            </a:bodyPr>
            <a:lstStyle/>
            <a:p>
              <a:pPr algn="just"/>
              <a:r>
                <a:rPr lang="it-IT" sz="3600" dirty="0">
                  <a:solidFill>
                    <a:srgbClr val="C00000"/>
                  </a:solidFill>
                  <a:latin typeface="Bahnschrift SemiBold Condensed" panose="020B0502040204020203" pitchFamily="34" charset="0"/>
                </a:rPr>
                <a:t>&gt;</a:t>
              </a:r>
              <a:endParaRPr lang="it-IT" sz="3600" dirty="0">
                <a:solidFill>
                  <a:srgbClr val="C00000"/>
                </a:solidFill>
                <a:latin typeface="Bahnschrift Condensed" panose="020B0502040204020203" pitchFamily="34" charset="0"/>
              </a:endParaRPr>
            </a:p>
          </p:txBody>
        </p:sp>
      </p:grpSp>
      <p:grpSp>
        <p:nvGrpSpPr>
          <p:cNvPr id="24" name="Gruppo 23">
            <a:extLst>
              <a:ext uri="{FF2B5EF4-FFF2-40B4-BE49-F238E27FC236}">
                <a16:creationId xmlns:a16="http://schemas.microsoft.com/office/drawing/2014/main" id="{49A78D00-73C7-4365-83AB-EA710D27495B}"/>
              </a:ext>
            </a:extLst>
          </p:cNvPr>
          <p:cNvGrpSpPr/>
          <p:nvPr/>
        </p:nvGrpSpPr>
        <p:grpSpPr>
          <a:xfrm>
            <a:off x="3107993" y="2109352"/>
            <a:ext cx="384594" cy="646331"/>
            <a:chOff x="2778077" y="1162756"/>
            <a:chExt cx="384594" cy="646331"/>
          </a:xfrm>
        </p:grpSpPr>
        <p:sp>
          <p:nvSpPr>
            <p:cNvPr id="25" name="Ovale 24">
              <a:extLst>
                <a:ext uri="{FF2B5EF4-FFF2-40B4-BE49-F238E27FC236}">
                  <a16:creationId xmlns:a16="http://schemas.microsoft.com/office/drawing/2014/main" id="{A5CA5D18-DD1D-46A7-8D0D-005B599DA5A5}"/>
                </a:ext>
              </a:extLst>
            </p:cNvPr>
            <p:cNvSpPr/>
            <p:nvPr/>
          </p:nvSpPr>
          <p:spPr>
            <a:xfrm>
              <a:off x="2778077" y="1301378"/>
              <a:ext cx="384594" cy="401112"/>
            </a:xfrm>
            <a:prstGeom prst="ellipse">
              <a:avLst/>
            </a:prstGeom>
            <a:noFill/>
            <a:ln w="127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C00000"/>
                </a:solidFill>
              </a:endParaRPr>
            </a:p>
          </p:txBody>
        </p:sp>
        <p:sp>
          <p:nvSpPr>
            <p:cNvPr id="26" name="CasellaDiTesto 25">
              <a:extLst>
                <a:ext uri="{FF2B5EF4-FFF2-40B4-BE49-F238E27FC236}">
                  <a16:creationId xmlns:a16="http://schemas.microsoft.com/office/drawing/2014/main" id="{BB8B1527-26B7-4830-9014-A162F7ABFB46}"/>
                </a:ext>
              </a:extLst>
            </p:cNvPr>
            <p:cNvSpPr txBox="1"/>
            <p:nvPr/>
          </p:nvSpPr>
          <p:spPr>
            <a:xfrm>
              <a:off x="2807415" y="1162756"/>
              <a:ext cx="273382" cy="646331"/>
            </a:xfrm>
            <a:prstGeom prst="rect">
              <a:avLst/>
            </a:prstGeom>
            <a:noFill/>
          </p:spPr>
          <p:txBody>
            <a:bodyPr wrap="square" rtlCol="0">
              <a:spAutoFit/>
            </a:bodyPr>
            <a:lstStyle/>
            <a:p>
              <a:pPr algn="just"/>
              <a:r>
                <a:rPr lang="it-IT" sz="3600" dirty="0">
                  <a:solidFill>
                    <a:srgbClr val="C00000"/>
                  </a:solidFill>
                  <a:latin typeface="Bahnschrift SemiBold Condensed" panose="020B0502040204020203" pitchFamily="34" charset="0"/>
                </a:rPr>
                <a:t>&gt;</a:t>
              </a:r>
              <a:endParaRPr lang="it-IT" sz="3600" dirty="0">
                <a:solidFill>
                  <a:srgbClr val="C00000"/>
                </a:solidFill>
                <a:latin typeface="Bahnschrift Condensed" panose="020B0502040204020203" pitchFamily="34" charset="0"/>
              </a:endParaRPr>
            </a:p>
          </p:txBody>
        </p:sp>
      </p:grpSp>
      <p:grpSp>
        <p:nvGrpSpPr>
          <p:cNvPr id="29" name="Gruppo 28">
            <a:extLst>
              <a:ext uri="{FF2B5EF4-FFF2-40B4-BE49-F238E27FC236}">
                <a16:creationId xmlns:a16="http://schemas.microsoft.com/office/drawing/2014/main" id="{EE4BF3C8-FC6E-494B-8DFB-95FC3CB81965}"/>
              </a:ext>
            </a:extLst>
          </p:cNvPr>
          <p:cNvGrpSpPr/>
          <p:nvPr/>
        </p:nvGrpSpPr>
        <p:grpSpPr>
          <a:xfrm>
            <a:off x="3096506" y="3141829"/>
            <a:ext cx="384594" cy="646331"/>
            <a:chOff x="2778077" y="1162756"/>
            <a:chExt cx="384594" cy="646331"/>
          </a:xfrm>
        </p:grpSpPr>
        <p:sp>
          <p:nvSpPr>
            <p:cNvPr id="30" name="Ovale 29">
              <a:extLst>
                <a:ext uri="{FF2B5EF4-FFF2-40B4-BE49-F238E27FC236}">
                  <a16:creationId xmlns:a16="http://schemas.microsoft.com/office/drawing/2014/main" id="{E9F07DD5-BEE7-4EB3-835C-7D758CEF5DB0}"/>
                </a:ext>
              </a:extLst>
            </p:cNvPr>
            <p:cNvSpPr/>
            <p:nvPr/>
          </p:nvSpPr>
          <p:spPr>
            <a:xfrm>
              <a:off x="2778077" y="1301378"/>
              <a:ext cx="384594" cy="401112"/>
            </a:xfrm>
            <a:prstGeom prst="ellipse">
              <a:avLst/>
            </a:prstGeom>
            <a:noFill/>
            <a:ln w="127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C00000"/>
                </a:solidFill>
              </a:endParaRPr>
            </a:p>
          </p:txBody>
        </p:sp>
        <p:sp>
          <p:nvSpPr>
            <p:cNvPr id="31" name="CasellaDiTesto 30">
              <a:extLst>
                <a:ext uri="{FF2B5EF4-FFF2-40B4-BE49-F238E27FC236}">
                  <a16:creationId xmlns:a16="http://schemas.microsoft.com/office/drawing/2014/main" id="{734D50E6-0D10-43B0-8C56-FFFB90C5B583}"/>
                </a:ext>
              </a:extLst>
            </p:cNvPr>
            <p:cNvSpPr txBox="1"/>
            <p:nvPr/>
          </p:nvSpPr>
          <p:spPr>
            <a:xfrm>
              <a:off x="2807415" y="1162756"/>
              <a:ext cx="273382" cy="646331"/>
            </a:xfrm>
            <a:prstGeom prst="rect">
              <a:avLst/>
            </a:prstGeom>
            <a:noFill/>
          </p:spPr>
          <p:txBody>
            <a:bodyPr wrap="square" rtlCol="0">
              <a:spAutoFit/>
            </a:bodyPr>
            <a:lstStyle/>
            <a:p>
              <a:pPr algn="just"/>
              <a:r>
                <a:rPr lang="it-IT" sz="3600" dirty="0">
                  <a:solidFill>
                    <a:srgbClr val="C00000"/>
                  </a:solidFill>
                  <a:latin typeface="Bahnschrift SemiBold Condensed" panose="020B0502040204020203" pitchFamily="34" charset="0"/>
                </a:rPr>
                <a:t>&gt;</a:t>
              </a:r>
              <a:endParaRPr lang="it-IT" sz="3600" dirty="0">
                <a:solidFill>
                  <a:srgbClr val="C00000"/>
                </a:solidFill>
                <a:latin typeface="Bahnschrift Condensed" panose="020B0502040204020203" pitchFamily="34" charset="0"/>
              </a:endParaRPr>
            </a:p>
          </p:txBody>
        </p:sp>
      </p:grpSp>
      <p:grpSp>
        <p:nvGrpSpPr>
          <p:cNvPr id="32" name="Gruppo 31">
            <a:extLst>
              <a:ext uri="{FF2B5EF4-FFF2-40B4-BE49-F238E27FC236}">
                <a16:creationId xmlns:a16="http://schemas.microsoft.com/office/drawing/2014/main" id="{47163E4B-BEBE-4654-882C-BCF408D1BD1A}"/>
              </a:ext>
            </a:extLst>
          </p:cNvPr>
          <p:cNvGrpSpPr/>
          <p:nvPr/>
        </p:nvGrpSpPr>
        <p:grpSpPr>
          <a:xfrm>
            <a:off x="3107993" y="4420948"/>
            <a:ext cx="384594" cy="646331"/>
            <a:chOff x="2778077" y="1162756"/>
            <a:chExt cx="384594" cy="646331"/>
          </a:xfrm>
        </p:grpSpPr>
        <p:sp>
          <p:nvSpPr>
            <p:cNvPr id="33" name="Ovale 32">
              <a:extLst>
                <a:ext uri="{FF2B5EF4-FFF2-40B4-BE49-F238E27FC236}">
                  <a16:creationId xmlns:a16="http://schemas.microsoft.com/office/drawing/2014/main" id="{76BDEC3C-D601-4C15-8C4D-91B7C629B518}"/>
                </a:ext>
              </a:extLst>
            </p:cNvPr>
            <p:cNvSpPr/>
            <p:nvPr/>
          </p:nvSpPr>
          <p:spPr>
            <a:xfrm>
              <a:off x="2778077" y="1301378"/>
              <a:ext cx="384594" cy="401112"/>
            </a:xfrm>
            <a:prstGeom prst="ellipse">
              <a:avLst/>
            </a:prstGeom>
            <a:noFill/>
            <a:ln w="127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C00000"/>
                </a:solidFill>
              </a:endParaRPr>
            </a:p>
          </p:txBody>
        </p:sp>
        <p:sp>
          <p:nvSpPr>
            <p:cNvPr id="34" name="CasellaDiTesto 33">
              <a:extLst>
                <a:ext uri="{FF2B5EF4-FFF2-40B4-BE49-F238E27FC236}">
                  <a16:creationId xmlns:a16="http://schemas.microsoft.com/office/drawing/2014/main" id="{B9621104-8CA1-4CF4-92C5-3EFA8442D8CB}"/>
                </a:ext>
              </a:extLst>
            </p:cNvPr>
            <p:cNvSpPr txBox="1"/>
            <p:nvPr/>
          </p:nvSpPr>
          <p:spPr>
            <a:xfrm>
              <a:off x="2807415" y="1162756"/>
              <a:ext cx="273382" cy="646331"/>
            </a:xfrm>
            <a:prstGeom prst="rect">
              <a:avLst/>
            </a:prstGeom>
            <a:noFill/>
          </p:spPr>
          <p:txBody>
            <a:bodyPr wrap="square" rtlCol="0">
              <a:spAutoFit/>
            </a:bodyPr>
            <a:lstStyle/>
            <a:p>
              <a:pPr algn="just"/>
              <a:r>
                <a:rPr lang="it-IT" sz="3600" dirty="0">
                  <a:solidFill>
                    <a:srgbClr val="C00000"/>
                  </a:solidFill>
                  <a:latin typeface="Bahnschrift SemiBold Condensed" panose="020B0502040204020203" pitchFamily="34" charset="0"/>
                </a:rPr>
                <a:t>&gt;</a:t>
              </a:r>
              <a:endParaRPr lang="it-IT" sz="3600" dirty="0">
                <a:solidFill>
                  <a:srgbClr val="C00000"/>
                </a:solidFill>
                <a:latin typeface="Bahnschrift Condensed" panose="020B0502040204020203" pitchFamily="34" charset="0"/>
              </a:endParaRPr>
            </a:p>
          </p:txBody>
        </p:sp>
      </p:grpSp>
    </p:spTree>
    <p:extLst>
      <p:ext uri="{BB962C8B-B14F-4D97-AF65-F5344CB8AC3E}">
        <p14:creationId xmlns:p14="http://schemas.microsoft.com/office/powerpoint/2010/main" val="20933628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ccia a pentagono 11">
            <a:extLst>
              <a:ext uri="{FF2B5EF4-FFF2-40B4-BE49-F238E27FC236}">
                <a16:creationId xmlns:a16="http://schemas.microsoft.com/office/drawing/2014/main" id="{9A0B5415-CED0-4525-A591-73560DB13164}"/>
              </a:ext>
            </a:extLst>
          </p:cNvPr>
          <p:cNvSpPr/>
          <p:nvPr/>
        </p:nvSpPr>
        <p:spPr>
          <a:xfrm>
            <a:off x="887891" y="504202"/>
            <a:ext cx="7963728" cy="692204"/>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6" name="Picture 4" descr="Risultati immagini per logo comune di pisa">
            <a:extLst>
              <a:ext uri="{FF2B5EF4-FFF2-40B4-BE49-F238E27FC236}">
                <a16:creationId xmlns:a16="http://schemas.microsoft.com/office/drawing/2014/main" id="{B7A1FFD9-1DE0-4486-BF8C-E9090C0461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128" y="586616"/>
            <a:ext cx="388935" cy="47401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2857C2AD-CF8E-487A-9C8F-72D6D1478328}"/>
              </a:ext>
            </a:extLst>
          </p:cNvPr>
          <p:cNvSpPr>
            <a:spLocks noChangeArrowheads="1"/>
          </p:cNvSpPr>
          <p:nvPr/>
        </p:nvSpPr>
        <p:spPr bwMode="auto">
          <a:xfrm>
            <a:off x="292381" y="401652"/>
            <a:ext cx="510893" cy="6456348"/>
          </a:xfrm>
          <a:prstGeom prst="rect">
            <a:avLst/>
          </a:prstGeom>
          <a:solidFill>
            <a:srgbClr val="006666"/>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sp>
        <p:nvSpPr>
          <p:cNvPr id="8" name="Line 3">
            <a:extLst>
              <a:ext uri="{FF2B5EF4-FFF2-40B4-BE49-F238E27FC236}">
                <a16:creationId xmlns:a16="http://schemas.microsoft.com/office/drawing/2014/main" id="{E04CFED1-5D57-4212-BA34-267A0D8796F1}"/>
              </a:ext>
            </a:extLst>
          </p:cNvPr>
          <p:cNvSpPr>
            <a:spLocks noChangeShapeType="1"/>
          </p:cNvSpPr>
          <p:nvPr/>
        </p:nvSpPr>
        <p:spPr bwMode="auto">
          <a:xfrm>
            <a:off x="6488113" y="3175"/>
            <a:ext cx="13679487" cy="0"/>
          </a:xfrm>
          <a:prstGeom prst="line">
            <a:avLst/>
          </a:prstGeom>
          <a:noFill/>
          <a:ln w="9525">
            <a:solidFill>
              <a:srgbClr val="00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cxnSp>
        <p:nvCxnSpPr>
          <p:cNvPr id="11" name="Connettore diritto 10">
            <a:extLst>
              <a:ext uri="{FF2B5EF4-FFF2-40B4-BE49-F238E27FC236}">
                <a16:creationId xmlns:a16="http://schemas.microsoft.com/office/drawing/2014/main" id="{A0BAD8C5-ED37-4789-837D-1B66FAFD4C42}"/>
              </a:ext>
            </a:extLst>
          </p:cNvPr>
          <p:cNvCxnSpPr>
            <a:cxnSpLocks/>
          </p:cNvCxnSpPr>
          <p:nvPr/>
        </p:nvCxnSpPr>
        <p:spPr>
          <a:xfrm>
            <a:off x="547828" y="410198"/>
            <a:ext cx="8303791" cy="0"/>
          </a:xfrm>
          <a:prstGeom prst="line">
            <a:avLst/>
          </a:prstGeom>
          <a:ln w="28575">
            <a:solidFill>
              <a:srgbClr val="006666"/>
            </a:solidFill>
          </a:ln>
        </p:spPr>
        <p:style>
          <a:lnRef idx="1">
            <a:schemeClr val="accent1"/>
          </a:lnRef>
          <a:fillRef idx="0">
            <a:schemeClr val="accent1"/>
          </a:fillRef>
          <a:effectRef idx="0">
            <a:schemeClr val="accent1"/>
          </a:effectRef>
          <a:fontRef idx="minor">
            <a:schemeClr val="tx1"/>
          </a:fontRef>
        </p:style>
      </p:cxnSp>
      <p:pic>
        <p:nvPicPr>
          <p:cNvPr id="1029" name="Picture 5">
            <a:extLst>
              <a:ext uri="{FF2B5EF4-FFF2-40B4-BE49-F238E27FC236}">
                <a16:creationId xmlns:a16="http://schemas.microsoft.com/office/drawing/2014/main" id="{FB82E8C2-FA0A-4585-B894-6DC153092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783" y="599313"/>
            <a:ext cx="376602" cy="4743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3" name="Text Box 6">
            <a:extLst>
              <a:ext uri="{FF2B5EF4-FFF2-40B4-BE49-F238E27FC236}">
                <a16:creationId xmlns:a16="http://schemas.microsoft.com/office/drawing/2014/main" id="{477C208B-DB02-4E0A-8C41-DEFD72BC0E70}"/>
              </a:ext>
            </a:extLst>
          </p:cNvPr>
          <p:cNvSpPr txBox="1">
            <a:spLocks noChangeArrowheads="1"/>
          </p:cNvSpPr>
          <p:nvPr/>
        </p:nvSpPr>
        <p:spPr bwMode="auto">
          <a:xfrm>
            <a:off x="1686400" y="666664"/>
            <a:ext cx="7290435" cy="474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altLang="it-IT" sz="1400" b="1" dirty="0">
                <a:solidFill>
                  <a:srgbClr val="3F3F3F"/>
                </a:solidFill>
                <a:latin typeface="Arial Narrow" panose="020B0606020202030204" pitchFamily="34" charset="0"/>
              </a:rPr>
              <a:t>Attività di informazione partecipazione ai sensi del titolo II capo V della L.R. 65/2014 </a:t>
            </a:r>
            <a:endParaRPr kumimoji="0" lang="it-IT" altLang="it-IT" sz="1400" b="1" i="0" u="none" strike="noStrike" cap="none" normalizeH="0" baseline="0" dirty="0">
              <a:ln>
                <a:noFill/>
              </a:ln>
              <a:solidFill>
                <a:srgbClr val="3F3F3F"/>
              </a:solidFill>
              <a:effectLst/>
              <a:latin typeface="Arial Narrow" panose="020B0606020202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2" name="Rettangolo 1">
            <a:extLst>
              <a:ext uri="{FF2B5EF4-FFF2-40B4-BE49-F238E27FC236}">
                <a16:creationId xmlns:a16="http://schemas.microsoft.com/office/drawing/2014/main" id="{2A2B27F4-4E4C-4257-A77D-5DCD96F8CCAF}"/>
              </a:ext>
            </a:extLst>
          </p:cNvPr>
          <p:cNvSpPr/>
          <p:nvPr/>
        </p:nvSpPr>
        <p:spPr>
          <a:xfrm>
            <a:off x="1780308" y="796136"/>
            <a:ext cx="6620066" cy="553998"/>
          </a:xfrm>
          <a:prstGeom prst="rect">
            <a:avLst/>
          </a:prstGeom>
        </p:spPr>
        <p:txBody>
          <a:bodyPr wrap="square">
            <a:spAutoFit/>
          </a:bodyPr>
          <a:lstStyle/>
          <a:p>
            <a:pPr algn="r">
              <a:lnSpc>
                <a:spcPts val="2400"/>
              </a:lnSpc>
            </a:pPr>
            <a:r>
              <a:rPr lang="it-IT" sz="1000" kern="1400" dirty="0">
                <a:solidFill>
                  <a:schemeClr val="bg2">
                    <a:lumMod val="50000"/>
                  </a:schemeClr>
                </a:solidFill>
                <a:latin typeface="Arial Narrow" panose="020B0606020202030204" pitchFamily="34" charset="0"/>
              </a:rPr>
              <a:t>Fase di AVVIO DEL PROCEDIMENTO AI SENSI DELL’ART. 17 L.R. 65/2014 </a:t>
            </a:r>
            <a:endParaRPr lang="it-IT" sz="1000" kern="1400" dirty="0">
              <a:solidFill>
                <a:schemeClr val="bg2">
                  <a:lumMod val="50000"/>
                </a:schemeClr>
              </a:solidFill>
              <a:latin typeface="Times New Roman" panose="02020603050405020304" pitchFamily="18" charset="0"/>
            </a:endParaRPr>
          </a:p>
          <a:p>
            <a:r>
              <a:rPr lang="it-IT" sz="1000" kern="1400" dirty="0">
                <a:solidFill>
                  <a:schemeClr val="bg1"/>
                </a:solidFill>
                <a:latin typeface="Times New Roman" panose="02020603050405020304" pitchFamily="18" charset="0"/>
              </a:rPr>
              <a:t> </a:t>
            </a:r>
            <a:endParaRPr lang="it-IT" sz="1000" kern="1400" dirty="0">
              <a:ln>
                <a:noFill/>
              </a:ln>
              <a:solidFill>
                <a:schemeClr val="bg1"/>
              </a:solidFill>
              <a:effectLst/>
              <a:latin typeface="Times New Roman" panose="02020603050405020304" pitchFamily="18" charset="0"/>
            </a:endParaRPr>
          </a:p>
        </p:txBody>
      </p:sp>
      <p:sp>
        <p:nvSpPr>
          <p:cNvPr id="27" name="Text Box 4">
            <a:extLst>
              <a:ext uri="{FF2B5EF4-FFF2-40B4-BE49-F238E27FC236}">
                <a16:creationId xmlns:a16="http://schemas.microsoft.com/office/drawing/2014/main" id="{ECB90FC0-2D15-4F4A-B3BB-2D0A786B5335}"/>
              </a:ext>
            </a:extLst>
          </p:cNvPr>
          <p:cNvSpPr txBox="1">
            <a:spLocks noChangeArrowheads="1"/>
          </p:cNvSpPr>
          <p:nvPr/>
        </p:nvSpPr>
        <p:spPr bwMode="auto">
          <a:xfrm rot="16200000">
            <a:off x="-2939645" y="3481036"/>
            <a:ext cx="6717768"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it-IT" altLang="it-IT" sz="4200" b="1" i="0" u="none" strike="noStrike" cap="none" normalizeH="0" baseline="0" dirty="0">
                <a:ln>
                  <a:noFill/>
                </a:ln>
                <a:solidFill>
                  <a:schemeClr val="bg1"/>
                </a:solidFill>
                <a:effectLst/>
                <a:latin typeface="Arial Narrow" panose="020B0606020202030204" pitchFamily="34" charset="0"/>
              </a:rPr>
              <a:t> </a:t>
            </a:r>
            <a:r>
              <a:rPr kumimoji="0" lang="it-IT" altLang="it-IT" sz="1400" b="1" i="0" u="none" strike="noStrike" cap="none" normalizeH="0" baseline="0" dirty="0">
                <a:ln>
                  <a:noFill/>
                </a:ln>
                <a:solidFill>
                  <a:schemeClr val="bg1"/>
                </a:solidFill>
                <a:effectLst/>
                <a:latin typeface="Arial Narrow" panose="020B0606020202030204" pitchFamily="34" charset="0"/>
              </a:rPr>
              <a:t>CONFORMAZIONE AL PIANO PAESAGGISTICO E TERRITORIO URBANIZZATO</a:t>
            </a:r>
            <a:endParaRPr kumimoji="0" lang="it-IT" altLang="it-IT" sz="1400" b="0" i="0" u="none" strike="noStrike" cap="none" normalizeH="0" baseline="0" dirty="0">
              <a:ln>
                <a:noFill/>
              </a:ln>
              <a:solidFill>
                <a:schemeClr val="bg1"/>
              </a:solidFill>
              <a:effectLst/>
              <a:latin typeface="Arial" panose="020B0604020202020204" pitchFamily="34" charset="0"/>
            </a:endParaRPr>
          </a:p>
        </p:txBody>
      </p:sp>
      <p:pic>
        <p:nvPicPr>
          <p:cNvPr id="28" name="Immagine 27">
            <a:extLst>
              <a:ext uri="{FF2B5EF4-FFF2-40B4-BE49-F238E27FC236}">
                <a16:creationId xmlns:a16="http://schemas.microsoft.com/office/drawing/2014/main" id="{560F3BEA-54F4-431E-B0C7-974509A5A11C}"/>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4023296">
            <a:off x="376479" y="6044680"/>
            <a:ext cx="336235" cy="336235"/>
          </a:xfrm>
          <a:prstGeom prst="rect">
            <a:avLst/>
          </a:prstGeom>
        </p:spPr>
      </p:pic>
      <p:sp>
        <p:nvSpPr>
          <p:cNvPr id="35" name="CasellaDiTesto 34">
            <a:extLst>
              <a:ext uri="{FF2B5EF4-FFF2-40B4-BE49-F238E27FC236}">
                <a16:creationId xmlns:a16="http://schemas.microsoft.com/office/drawing/2014/main" id="{E6545A35-2DF5-4FB3-BDEB-6C238CDCB9CF}"/>
              </a:ext>
            </a:extLst>
          </p:cNvPr>
          <p:cNvSpPr txBox="1"/>
          <p:nvPr/>
        </p:nvSpPr>
        <p:spPr>
          <a:xfrm>
            <a:off x="903924" y="1268645"/>
            <a:ext cx="2965621" cy="523220"/>
          </a:xfrm>
          <a:prstGeom prst="rect">
            <a:avLst/>
          </a:prstGeom>
          <a:noFill/>
        </p:spPr>
        <p:txBody>
          <a:bodyPr wrap="square" rtlCol="0">
            <a:spAutoFit/>
          </a:bodyPr>
          <a:lstStyle/>
          <a:p>
            <a:pPr algn="ctr"/>
            <a:r>
              <a:rPr lang="it-IT" sz="1400" dirty="0">
                <a:solidFill>
                  <a:schemeClr val="bg1">
                    <a:lumMod val="50000"/>
                  </a:schemeClr>
                </a:solidFill>
                <a:latin typeface="Arial Narrow" panose="020B0606020202030204" pitchFamily="34" charset="0"/>
              </a:rPr>
              <a:t>INTERVENTI </a:t>
            </a:r>
            <a:r>
              <a:rPr lang="it-IT" sz="1400" b="1" dirty="0">
                <a:solidFill>
                  <a:srgbClr val="C00000"/>
                </a:solidFill>
                <a:latin typeface="Arial Narrow" panose="020B0606020202030204" pitchFamily="34" charset="0"/>
              </a:rPr>
              <a:t>SOGGETTI</a:t>
            </a:r>
            <a:r>
              <a:rPr lang="it-IT" sz="1400" dirty="0">
                <a:solidFill>
                  <a:schemeClr val="bg1">
                    <a:lumMod val="50000"/>
                  </a:schemeClr>
                </a:solidFill>
                <a:latin typeface="Arial Narrow" panose="020B0606020202030204" pitchFamily="34" charset="0"/>
              </a:rPr>
              <a:t> ALLA CONFERENZA DI COPIANIFICAZIONE</a:t>
            </a:r>
          </a:p>
        </p:txBody>
      </p:sp>
      <p:sp>
        <p:nvSpPr>
          <p:cNvPr id="36" name="CasellaDiTesto 35">
            <a:extLst>
              <a:ext uri="{FF2B5EF4-FFF2-40B4-BE49-F238E27FC236}">
                <a16:creationId xmlns:a16="http://schemas.microsoft.com/office/drawing/2014/main" id="{B48EF209-1BE6-4451-8B19-E000B4BDEB0C}"/>
              </a:ext>
            </a:extLst>
          </p:cNvPr>
          <p:cNvSpPr txBox="1"/>
          <p:nvPr/>
        </p:nvSpPr>
        <p:spPr>
          <a:xfrm>
            <a:off x="903924" y="2150653"/>
            <a:ext cx="3428379" cy="1754326"/>
          </a:xfrm>
          <a:prstGeom prst="rect">
            <a:avLst/>
          </a:prstGeom>
          <a:noFill/>
        </p:spPr>
        <p:txBody>
          <a:bodyPr wrap="square" rtlCol="0">
            <a:spAutoFit/>
          </a:bodyPr>
          <a:lstStyle/>
          <a:p>
            <a:pPr algn="just"/>
            <a:r>
              <a:rPr lang="it-IT" sz="1200" dirty="0">
                <a:latin typeface="Arial Narrow" panose="020B0606020202030204" pitchFamily="34" charset="0"/>
              </a:rPr>
              <a:t>Previsioni che comportano l’impegno di suolo non edificato al di fuori del territorio urbanizzato.</a:t>
            </a:r>
          </a:p>
          <a:p>
            <a:pPr algn="just"/>
            <a:r>
              <a:rPr lang="it-IT" sz="1200" dirty="0">
                <a:latin typeface="Arial Narrow" panose="020B0606020202030204" pitchFamily="34" charset="0"/>
              </a:rPr>
              <a:t>In esse rientrano anche i seguenti casi:</a:t>
            </a:r>
          </a:p>
          <a:p>
            <a:pPr marL="285750" indent="-285750" algn="just">
              <a:buFontTx/>
              <a:buChar char="-"/>
            </a:pPr>
            <a:r>
              <a:rPr lang="it-IT" sz="1200" dirty="0">
                <a:latin typeface="Arial Narrow" panose="020B0606020202030204" pitchFamily="34" charset="0"/>
              </a:rPr>
              <a:t>Previsioni in aree che, pur ospitando  funzioni non agricole, non sono assimilabili al territorio urbanizzato (art. 64 </a:t>
            </a:r>
            <a:r>
              <a:rPr lang="it-IT" sz="1200" dirty="0" err="1">
                <a:latin typeface="Arial Narrow" panose="020B0606020202030204" pitchFamily="34" charset="0"/>
              </a:rPr>
              <a:t>comb</a:t>
            </a:r>
            <a:r>
              <a:rPr lang="it-IT" sz="1200" dirty="0">
                <a:latin typeface="Arial Narrow" panose="020B0606020202030204" pitchFamily="34" charset="0"/>
              </a:rPr>
              <a:t>. disp. commi 1 e 6)</a:t>
            </a:r>
          </a:p>
          <a:p>
            <a:pPr marL="285750" indent="-285750" algn="just">
              <a:buFontTx/>
              <a:buChar char="-"/>
            </a:pPr>
            <a:r>
              <a:rPr lang="it-IT" sz="1200" dirty="0">
                <a:latin typeface="Arial Narrow" panose="020B0606020202030204" pitchFamily="34" charset="0"/>
              </a:rPr>
              <a:t>Interventi di ristrutturazione urbanistica  che comportano la perdita di destinazione agricola dei fabbricati per nuove destinazioni (art. 64 comma 8).</a:t>
            </a:r>
          </a:p>
        </p:txBody>
      </p:sp>
      <p:sp>
        <p:nvSpPr>
          <p:cNvPr id="37" name="CasellaDiTesto 36">
            <a:extLst>
              <a:ext uri="{FF2B5EF4-FFF2-40B4-BE49-F238E27FC236}">
                <a16:creationId xmlns:a16="http://schemas.microsoft.com/office/drawing/2014/main" id="{8B5D9580-104B-4586-8933-596B47172D5B}"/>
              </a:ext>
            </a:extLst>
          </p:cNvPr>
          <p:cNvSpPr txBox="1"/>
          <p:nvPr/>
        </p:nvSpPr>
        <p:spPr>
          <a:xfrm>
            <a:off x="5515230" y="1211737"/>
            <a:ext cx="2965621" cy="523220"/>
          </a:xfrm>
          <a:prstGeom prst="rect">
            <a:avLst/>
          </a:prstGeom>
          <a:noFill/>
        </p:spPr>
        <p:txBody>
          <a:bodyPr wrap="square" rtlCol="0">
            <a:spAutoFit/>
          </a:bodyPr>
          <a:lstStyle/>
          <a:p>
            <a:pPr algn="ctr"/>
            <a:r>
              <a:rPr lang="it-IT" sz="1400" dirty="0">
                <a:solidFill>
                  <a:schemeClr val="bg1">
                    <a:lumMod val="50000"/>
                  </a:schemeClr>
                </a:solidFill>
                <a:latin typeface="Arial Narrow" panose="020B0606020202030204" pitchFamily="34" charset="0"/>
              </a:rPr>
              <a:t>INTERVENTI </a:t>
            </a:r>
            <a:r>
              <a:rPr lang="it-IT" sz="1400" b="1" dirty="0">
                <a:solidFill>
                  <a:srgbClr val="C00000"/>
                </a:solidFill>
                <a:latin typeface="Arial Narrow" panose="020B0606020202030204" pitchFamily="34" charset="0"/>
              </a:rPr>
              <a:t>ESCLUSI</a:t>
            </a:r>
            <a:r>
              <a:rPr lang="it-IT" sz="1400" dirty="0">
                <a:solidFill>
                  <a:srgbClr val="C00000"/>
                </a:solidFill>
                <a:latin typeface="Arial Narrow" panose="020B0606020202030204" pitchFamily="34" charset="0"/>
              </a:rPr>
              <a:t> </a:t>
            </a:r>
            <a:r>
              <a:rPr lang="it-IT" sz="1400" dirty="0">
                <a:solidFill>
                  <a:schemeClr val="bg1">
                    <a:lumMod val="50000"/>
                  </a:schemeClr>
                </a:solidFill>
                <a:latin typeface="Arial Narrow" panose="020B0606020202030204" pitchFamily="34" charset="0"/>
              </a:rPr>
              <a:t>DALLA CONFERENZA DI COPIANIFICAZIONE</a:t>
            </a:r>
          </a:p>
        </p:txBody>
      </p:sp>
      <p:sp>
        <p:nvSpPr>
          <p:cNvPr id="38" name="CasellaDiTesto 37">
            <a:extLst>
              <a:ext uri="{FF2B5EF4-FFF2-40B4-BE49-F238E27FC236}">
                <a16:creationId xmlns:a16="http://schemas.microsoft.com/office/drawing/2014/main" id="{6EE170EA-9500-4328-8007-D70F122CFC9E}"/>
              </a:ext>
            </a:extLst>
          </p:cNvPr>
          <p:cNvSpPr txBox="1"/>
          <p:nvPr/>
        </p:nvSpPr>
        <p:spPr>
          <a:xfrm>
            <a:off x="5148645" y="1944495"/>
            <a:ext cx="3698793" cy="646331"/>
          </a:xfrm>
          <a:prstGeom prst="rect">
            <a:avLst/>
          </a:prstGeom>
          <a:noFill/>
        </p:spPr>
        <p:txBody>
          <a:bodyPr wrap="square" rtlCol="0">
            <a:spAutoFit/>
          </a:bodyPr>
          <a:lstStyle/>
          <a:p>
            <a:pPr algn="just"/>
            <a:r>
              <a:rPr lang="it-IT" sz="1200" dirty="0">
                <a:solidFill>
                  <a:schemeClr val="tx1">
                    <a:lumMod val="65000"/>
                    <a:lumOff val="35000"/>
                  </a:schemeClr>
                </a:solidFill>
                <a:latin typeface="Arial Narrow" panose="020B0606020202030204" pitchFamily="34" charset="0"/>
              </a:rPr>
              <a:t>Previsioni localizzative di competenza regionale (art. 88 c. 7 </a:t>
            </a:r>
            <a:r>
              <a:rPr lang="it-IT" sz="1200" dirty="0" err="1">
                <a:solidFill>
                  <a:schemeClr val="tx1">
                    <a:lumMod val="65000"/>
                    <a:lumOff val="35000"/>
                  </a:schemeClr>
                </a:solidFill>
                <a:latin typeface="Arial Narrow" panose="020B0606020202030204" pitchFamily="34" charset="0"/>
              </a:rPr>
              <a:t>lett</a:t>
            </a:r>
            <a:r>
              <a:rPr lang="it-IT" sz="1200" dirty="0">
                <a:solidFill>
                  <a:schemeClr val="tx1">
                    <a:lumMod val="65000"/>
                    <a:lumOff val="35000"/>
                  </a:schemeClr>
                </a:solidFill>
                <a:latin typeface="Arial Narrow" panose="020B0606020202030204" pitchFamily="34" charset="0"/>
              </a:rPr>
              <a:t> c), provinciale (art. 90 c. 7 </a:t>
            </a:r>
            <a:r>
              <a:rPr lang="it-IT" sz="1200" dirty="0" err="1">
                <a:solidFill>
                  <a:schemeClr val="tx1">
                    <a:lumMod val="65000"/>
                    <a:lumOff val="35000"/>
                  </a:schemeClr>
                </a:solidFill>
                <a:latin typeface="Arial Narrow" panose="020B0606020202030204" pitchFamily="34" charset="0"/>
              </a:rPr>
              <a:t>lett</a:t>
            </a:r>
            <a:r>
              <a:rPr lang="it-IT" sz="1200" dirty="0">
                <a:solidFill>
                  <a:schemeClr val="tx1">
                    <a:lumMod val="65000"/>
                    <a:lumOff val="35000"/>
                  </a:schemeClr>
                </a:solidFill>
                <a:latin typeface="Arial Narrow" panose="020B0606020202030204" pitchFamily="34" charset="0"/>
              </a:rPr>
              <a:t> b) e della città metropolitana (art. 91 c. 7 </a:t>
            </a:r>
            <a:r>
              <a:rPr lang="it-IT" sz="1200" dirty="0" err="1">
                <a:solidFill>
                  <a:schemeClr val="tx1">
                    <a:lumMod val="65000"/>
                    <a:lumOff val="35000"/>
                  </a:schemeClr>
                </a:solidFill>
                <a:latin typeface="Arial Narrow" panose="020B0606020202030204" pitchFamily="34" charset="0"/>
              </a:rPr>
              <a:t>lett</a:t>
            </a:r>
            <a:r>
              <a:rPr lang="it-IT" sz="1200" dirty="0">
                <a:solidFill>
                  <a:schemeClr val="tx1">
                    <a:lumMod val="65000"/>
                    <a:lumOff val="35000"/>
                  </a:schemeClr>
                </a:solidFill>
                <a:latin typeface="Arial Narrow" panose="020B0606020202030204" pitchFamily="34" charset="0"/>
              </a:rPr>
              <a:t> b).</a:t>
            </a:r>
          </a:p>
        </p:txBody>
      </p:sp>
      <p:sp>
        <p:nvSpPr>
          <p:cNvPr id="39" name="CasellaDiTesto 38">
            <a:extLst>
              <a:ext uri="{FF2B5EF4-FFF2-40B4-BE49-F238E27FC236}">
                <a16:creationId xmlns:a16="http://schemas.microsoft.com/office/drawing/2014/main" id="{D354F52F-E700-4FAC-931C-1729F5F663A9}"/>
              </a:ext>
            </a:extLst>
          </p:cNvPr>
          <p:cNvSpPr txBox="1"/>
          <p:nvPr/>
        </p:nvSpPr>
        <p:spPr>
          <a:xfrm>
            <a:off x="5148645" y="2648434"/>
            <a:ext cx="3698793" cy="2492990"/>
          </a:xfrm>
          <a:prstGeom prst="rect">
            <a:avLst/>
          </a:prstGeom>
          <a:noFill/>
        </p:spPr>
        <p:txBody>
          <a:bodyPr wrap="square" rtlCol="0">
            <a:spAutoFit/>
          </a:bodyPr>
          <a:lstStyle/>
          <a:p>
            <a:pPr algn="just"/>
            <a:r>
              <a:rPr lang="it-IT" sz="1200" dirty="0">
                <a:solidFill>
                  <a:schemeClr val="tx1">
                    <a:lumMod val="65000"/>
                    <a:lumOff val="35000"/>
                  </a:schemeClr>
                </a:solidFill>
                <a:latin typeface="Arial Narrow" panose="020B0606020202030204" pitchFamily="34" charset="0"/>
              </a:rPr>
              <a:t>Le previsioni esterne al territorio urbanizzato nei seguenti casi:</a:t>
            </a:r>
          </a:p>
          <a:p>
            <a:pPr marL="171450" indent="-171450" algn="just">
              <a:buFontTx/>
              <a:buChar char="-"/>
            </a:pPr>
            <a:r>
              <a:rPr lang="it-IT" sz="1200" dirty="0">
                <a:solidFill>
                  <a:schemeClr val="tx1">
                    <a:lumMod val="65000"/>
                    <a:lumOff val="35000"/>
                  </a:schemeClr>
                </a:solidFill>
                <a:latin typeface="Arial Narrow" panose="020B0606020202030204" pitchFamily="34" charset="0"/>
              </a:rPr>
              <a:t>Adeguamento delle infrastrutture esistenti;</a:t>
            </a:r>
          </a:p>
          <a:p>
            <a:pPr marL="171450" indent="-171450" algn="just">
              <a:buFontTx/>
              <a:buChar char="-"/>
            </a:pPr>
            <a:r>
              <a:rPr lang="it-IT" sz="1200" dirty="0">
                <a:solidFill>
                  <a:schemeClr val="tx1">
                    <a:lumMod val="65000"/>
                    <a:lumOff val="35000"/>
                  </a:schemeClr>
                </a:solidFill>
                <a:latin typeface="Arial Narrow" panose="020B0606020202030204" pitchFamily="34" charset="0"/>
              </a:rPr>
              <a:t>Interventi funzionali alla sicurezza, pronto soccorso, difesa del suolo;</a:t>
            </a:r>
          </a:p>
          <a:p>
            <a:pPr marL="171450" indent="-171450" algn="just">
              <a:buFontTx/>
              <a:buChar char="-"/>
            </a:pPr>
            <a:r>
              <a:rPr lang="it-IT" sz="1200" dirty="0">
                <a:solidFill>
                  <a:schemeClr val="tx1">
                    <a:lumMod val="65000"/>
                    <a:lumOff val="35000"/>
                  </a:schemeClr>
                </a:solidFill>
                <a:latin typeface="Arial Narrow" panose="020B0606020202030204" pitchFamily="34" charset="0"/>
              </a:rPr>
              <a:t>Ampliamenti di strutture produttive esistenti , (industriali, artigianali, beni e servizi) finalizzati al mantenimento in loco dell’attività;</a:t>
            </a:r>
          </a:p>
          <a:p>
            <a:pPr marL="171450" indent="-171450" algn="just">
              <a:buFontTx/>
              <a:buChar char="-"/>
            </a:pPr>
            <a:r>
              <a:rPr lang="it-IT" sz="1200" dirty="0">
                <a:solidFill>
                  <a:schemeClr val="tx1">
                    <a:lumMod val="65000"/>
                    <a:lumOff val="35000"/>
                  </a:schemeClr>
                </a:solidFill>
                <a:latin typeface="Arial Narrow" panose="020B0606020202030204" pitchFamily="34" charset="0"/>
              </a:rPr>
              <a:t>Ampliamento opere pubbliche esistenti;</a:t>
            </a:r>
          </a:p>
          <a:p>
            <a:pPr marL="171450" indent="-171450" algn="just">
              <a:buFontTx/>
              <a:buChar char="-"/>
            </a:pPr>
            <a:r>
              <a:rPr lang="it-IT" sz="1200" dirty="0">
                <a:solidFill>
                  <a:schemeClr val="tx1">
                    <a:lumMod val="65000"/>
                    <a:lumOff val="35000"/>
                  </a:schemeClr>
                </a:solidFill>
                <a:latin typeface="Arial Narrow" panose="020B0606020202030204" pitchFamily="34" charset="0"/>
              </a:rPr>
              <a:t>Varianti al PS in adeguamento dei piani settoriali regionali, provinciali o della città metropolitana;</a:t>
            </a:r>
          </a:p>
          <a:p>
            <a:pPr marL="171450" indent="-171450" algn="just">
              <a:buFontTx/>
              <a:buChar char="-"/>
            </a:pPr>
            <a:r>
              <a:rPr lang="it-IT" sz="1200" dirty="0">
                <a:solidFill>
                  <a:schemeClr val="tx1">
                    <a:lumMod val="65000"/>
                    <a:lumOff val="35000"/>
                  </a:schemeClr>
                </a:solidFill>
                <a:latin typeface="Arial Narrow" panose="020B0606020202030204" pitchFamily="34" charset="0"/>
              </a:rPr>
              <a:t>Varianti al PS che non contengono previsioni localizzative;</a:t>
            </a:r>
          </a:p>
          <a:p>
            <a:pPr marL="171450" indent="-171450" algn="just">
              <a:buFontTx/>
              <a:buChar char="-"/>
            </a:pPr>
            <a:r>
              <a:rPr lang="it-IT" sz="1200" dirty="0">
                <a:solidFill>
                  <a:schemeClr val="tx1">
                    <a:lumMod val="65000"/>
                    <a:lumOff val="35000"/>
                  </a:schemeClr>
                </a:solidFill>
                <a:latin typeface="Arial Narrow" panose="020B0606020202030204" pitchFamily="34" charset="0"/>
              </a:rPr>
              <a:t>Interventi urbanistico-edilizi in territorio rurale diversi da quelli di cui all’art. 64 comma 8</a:t>
            </a:r>
          </a:p>
        </p:txBody>
      </p:sp>
      <p:sp>
        <p:nvSpPr>
          <p:cNvPr id="40" name="CasellaDiTesto 39">
            <a:extLst>
              <a:ext uri="{FF2B5EF4-FFF2-40B4-BE49-F238E27FC236}">
                <a16:creationId xmlns:a16="http://schemas.microsoft.com/office/drawing/2014/main" id="{5ACC34DB-C8D7-462B-A694-9ABDE4FAD37A}"/>
              </a:ext>
            </a:extLst>
          </p:cNvPr>
          <p:cNvSpPr txBox="1"/>
          <p:nvPr/>
        </p:nvSpPr>
        <p:spPr>
          <a:xfrm>
            <a:off x="975826" y="5771386"/>
            <a:ext cx="3428379" cy="646331"/>
          </a:xfrm>
          <a:prstGeom prst="rect">
            <a:avLst/>
          </a:prstGeom>
          <a:noFill/>
        </p:spPr>
        <p:txBody>
          <a:bodyPr wrap="square" rtlCol="0">
            <a:spAutoFit/>
          </a:bodyPr>
          <a:lstStyle/>
          <a:p>
            <a:pPr algn="just"/>
            <a:r>
              <a:rPr lang="it-IT" sz="1200" dirty="0">
                <a:latin typeface="Arial Narrow" panose="020B0606020202030204" pitchFamily="34" charset="0"/>
              </a:rPr>
              <a:t>Previsioni di medie strutture di vendita che comportano impegno di suolo non edificato al di fuori del territorio urbanizzato.</a:t>
            </a:r>
          </a:p>
        </p:txBody>
      </p:sp>
      <p:sp>
        <p:nvSpPr>
          <p:cNvPr id="41" name="CasellaDiTesto 40">
            <a:extLst>
              <a:ext uri="{FF2B5EF4-FFF2-40B4-BE49-F238E27FC236}">
                <a16:creationId xmlns:a16="http://schemas.microsoft.com/office/drawing/2014/main" id="{079DC9FD-C005-497D-9796-1E8C3D025425}"/>
              </a:ext>
            </a:extLst>
          </p:cNvPr>
          <p:cNvSpPr txBox="1"/>
          <p:nvPr/>
        </p:nvSpPr>
        <p:spPr>
          <a:xfrm>
            <a:off x="5288454" y="5625972"/>
            <a:ext cx="3620009" cy="461665"/>
          </a:xfrm>
          <a:prstGeom prst="rect">
            <a:avLst/>
          </a:prstGeom>
          <a:noFill/>
        </p:spPr>
        <p:txBody>
          <a:bodyPr wrap="square" rtlCol="0">
            <a:spAutoFit/>
          </a:bodyPr>
          <a:lstStyle/>
          <a:p>
            <a:pPr algn="just"/>
            <a:r>
              <a:rPr lang="it-IT" sz="1200" dirty="0">
                <a:solidFill>
                  <a:schemeClr val="tx1">
                    <a:lumMod val="65000"/>
                    <a:lumOff val="35000"/>
                  </a:schemeClr>
                </a:solidFill>
                <a:latin typeface="Arial Narrow" panose="020B0606020202030204" pitchFamily="34" charset="0"/>
              </a:rPr>
              <a:t>Previsioni di medie strutture di vendita per comuni con popolazione residente pari o superiore a 50 mila abitanti</a:t>
            </a:r>
          </a:p>
        </p:txBody>
      </p:sp>
      <p:sp>
        <p:nvSpPr>
          <p:cNvPr id="42" name="CasellaDiTesto 41">
            <a:extLst>
              <a:ext uri="{FF2B5EF4-FFF2-40B4-BE49-F238E27FC236}">
                <a16:creationId xmlns:a16="http://schemas.microsoft.com/office/drawing/2014/main" id="{CE46AF82-C2F7-4373-B5A4-304728DD4AB8}"/>
              </a:ext>
            </a:extLst>
          </p:cNvPr>
          <p:cNvSpPr txBox="1"/>
          <p:nvPr/>
        </p:nvSpPr>
        <p:spPr>
          <a:xfrm>
            <a:off x="975825" y="4250022"/>
            <a:ext cx="3428379" cy="1200329"/>
          </a:xfrm>
          <a:prstGeom prst="rect">
            <a:avLst/>
          </a:prstGeom>
          <a:noFill/>
        </p:spPr>
        <p:txBody>
          <a:bodyPr wrap="square" rtlCol="0">
            <a:spAutoFit/>
          </a:bodyPr>
          <a:lstStyle/>
          <a:p>
            <a:pPr algn="just"/>
            <a:r>
              <a:rPr lang="it-IT" sz="1200" dirty="0">
                <a:latin typeface="Arial Narrow" panose="020B0606020202030204" pitchFamily="34" charset="0"/>
              </a:rPr>
              <a:t>Previsioni di grandi strutture di vendita o aggregazione di medie:</a:t>
            </a:r>
          </a:p>
          <a:p>
            <a:pPr marL="171450" indent="-171450" algn="just">
              <a:buFontTx/>
              <a:buChar char="-"/>
            </a:pPr>
            <a:r>
              <a:rPr lang="it-IT" sz="1200" dirty="0">
                <a:latin typeface="Arial Narrow" panose="020B0606020202030204" pitchFamily="34" charset="0"/>
              </a:rPr>
              <a:t>che comportano impegno di suolo non edificato al di fuori del territorio urbanizzato;</a:t>
            </a:r>
          </a:p>
          <a:p>
            <a:pPr marL="171450" indent="-171450" algn="just">
              <a:buFontTx/>
              <a:buChar char="-"/>
            </a:pPr>
            <a:r>
              <a:rPr lang="it-IT" sz="1200" dirty="0">
                <a:latin typeface="Arial Narrow" panose="020B0606020202030204" pitchFamily="34" charset="0"/>
              </a:rPr>
              <a:t>che configurano interventi di riutilizzo del patrimonio edilizio all’interno del territorio urbanizzato </a:t>
            </a:r>
          </a:p>
        </p:txBody>
      </p:sp>
      <p:cxnSp>
        <p:nvCxnSpPr>
          <p:cNvPr id="43" name="Connettore diritto 42">
            <a:extLst>
              <a:ext uri="{FF2B5EF4-FFF2-40B4-BE49-F238E27FC236}">
                <a16:creationId xmlns:a16="http://schemas.microsoft.com/office/drawing/2014/main" id="{04233A33-4748-4BB8-BD74-7518B67AC664}"/>
              </a:ext>
            </a:extLst>
          </p:cNvPr>
          <p:cNvCxnSpPr/>
          <p:nvPr/>
        </p:nvCxnSpPr>
        <p:spPr>
          <a:xfrm>
            <a:off x="4846329" y="1369180"/>
            <a:ext cx="0" cy="5048537"/>
          </a:xfrm>
          <a:prstGeom prst="line">
            <a:avLst/>
          </a:prstGeom>
          <a:ln>
            <a:solidFill>
              <a:srgbClr val="009900"/>
            </a:solidFill>
          </a:ln>
        </p:spPr>
        <p:style>
          <a:lnRef idx="2">
            <a:schemeClr val="accent1"/>
          </a:lnRef>
          <a:fillRef idx="0">
            <a:schemeClr val="accent1"/>
          </a:fillRef>
          <a:effectRef idx="1">
            <a:schemeClr val="accent1"/>
          </a:effectRef>
          <a:fontRef idx="minor">
            <a:schemeClr val="tx1"/>
          </a:fontRef>
        </p:style>
      </p:cxnSp>
      <p:cxnSp>
        <p:nvCxnSpPr>
          <p:cNvPr id="44" name="Connettore a gomito 43">
            <a:extLst>
              <a:ext uri="{FF2B5EF4-FFF2-40B4-BE49-F238E27FC236}">
                <a16:creationId xmlns:a16="http://schemas.microsoft.com/office/drawing/2014/main" id="{4F8D9496-1523-42A1-866D-8A9615E9D33B}"/>
              </a:ext>
            </a:extLst>
          </p:cNvPr>
          <p:cNvCxnSpPr>
            <a:cxnSpLocks/>
          </p:cNvCxnSpPr>
          <p:nvPr/>
        </p:nvCxnSpPr>
        <p:spPr>
          <a:xfrm rot="5400000" flipH="1">
            <a:off x="4660908" y="3091151"/>
            <a:ext cx="1973896" cy="2700370"/>
          </a:xfrm>
          <a:prstGeom prst="bentConnector4">
            <a:avLst>
              <a:gd name="adj1" fmla="val -7083"/>
              <a:gd name="adj2" fmla="val 69449"/>
            </a:avLst>
          </a:prstGeom>
          <a:ln w="15875">
            <a:solidFill>
              <a:srgbClr val="CC0000"/>
            </a:solidFill>
            <a:prstDash val="dash"/>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893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ccia a pentagono 11">
            <a:extLst>
              <a:ext uri="{FF2B5EF4-FFF2-40B4-BE49-F238E27FC236}">
                <a16:creationId xmlns:a16="http://schemas.microsoft.com/office/drawing/2014/main" id="{9A0B5415-CED0-4525-A591-73560DB13164}"/>
              </a:ext>
            </a:extLst>
          </p:cNvPr>
          <p:cNvSpPr/>
          <p:nvPr/>
        </p:nvSpPr>
        <p:spPr>
          <a:xfrm>
            <a:off x="887891" y="504202"/>
            <a:ext cx="7963728" cy="692204"/>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6" name="Picture 4" descr="Risultati immagini per logo comune di pisa">
            <a:extLst>
              <a:ext uri="{FF2B5EF4-FFF2-40B4-BE49-F238E27FC236}">
                <a16:creationId xmlns:a16="http://schemas.microsoft.com/office/drawing/2014/main" id="{B7A1FFD9-1DE0-4486-BF8C-E9090C0461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128" y="586616"/>
            <a:ext cx="388935" cy="47401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2857C2AD-CF8E-487A-9C8F-72D6D1478328}"/>
              </a:ext>
            </a:extLst>
          </p:cNvPr>
          <p:cNvSpPr>
            <a:spLocks noChangeArrowheads="1"/>
          </p:cNvSpPr>
          <p:nvPr/>
        </p:nvSpPr>
        <p:spPr bwMode="auto">
          <a:xfrm>
            <a:off x="292381" y="401652"/>
            <a:ext cx="510893" cy="6456348"/>
          </a:xfrm>
          <a:prstGeom prst="rect">
            <a:avLst/>
          </a:prstGeom>
          <a:solidFill>
            <a:srgbClr val="006666"/>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sp>
        <p:nvSpPr>
          <p:cNvPr id="8" name="Line 3">
            <a:extLst>
              <a:ext uri="{FF2B5EF4-FFF2-40B4-BE49-F238E27FC236}">
                <a16:creationId xmlns:a16="http://schemas.microsoft.com/office/drawing/2014/main" id="{E04CFED1-5D57-4212-BA34-267A0D8796F1}"/>
              </a:ext>
            </a:extLst>
          </p:cNvPr>
          <p:cNvSpPr>
            <a:spLocks noChangeShapeType="1"/>
          </p:cNvSpPr>
          <p:nvPr/>
        </p:nvSpPr>
        <p:spPr bwMode="auto">
          <a:xfrm>
            <a:off x="6488113" y="3175"/>
            <a:ext cx="13679487" cy="0"/>
          </a:xfrm>
          <a:prstGeom prst="line">
            <a:avLst/>
          </a:prstGeom>
          <a:noFill/>
          <a:ln w="9525">
            <a:solidFill>
              <a:srgbClr val="00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cxnSp>
        <p:nvCxnSpPr>
          <p:cNvPr id="11" name="Connettore diritto 10">
            <a:extLst>
              <a:ext uri="{FF2B5EF4-FFF2-40B4-BE49-F238E27FC236}">
                <a16:creationId xmlns:a16="http://schemas.microsoft.com/office/drawing/2014/main" id="{A0BAD8C5-ED37-4789-837D-1B66FAFD4C42}"/>
              </a:ext>
            </a:extLst>
          </p:cNvPr>
          <p:cNvCxnSpPr>
            <a:cxnSpLocks/>
          </p:cNvCxnSpPr>
          <p:nvPr/>
        </p:nvCxnSpPr>
        <p:spPr>
          <a:xfrm>
            <a:off x="547828" y="410198"/>
            <a:ext cx="8303791" cy="0"/>
          </a:xfrm>
          <a:prstGeom prst="line">
            <a:avLst/>
          </a:prstGeom>
          <a:ln w="28575">
            <a:solidFill>
              <a:srgbClr val="006666"/>
            </a:solidFill>
          </a:ln>
        </p:spPr>
        <p:style>
          <a:lnRef idx="1">
            <a:schemeClr val="accent1"/>
          </a:lnRef>
          <a:fillRef idx="0">
            <a:schemeClr val="accent1"/>
          </a:fillRef>
          <a:effectRef idx="0">
            <a:schemeClr val="accent1"/>
          </a:effectRef>
          <a:fontRef idx="minor">
            <a:schemeClr val="tx1"/>
          </a:fontRef>
        </p:style>
      </p:cxnSp>
      <p:pic>
        <p:nvPicPr>
          <p:cNvPr id="1029" name="Picture 5">
            <a:extLst>
              <a:ext uri="{FF2B5EF4-FFF2-40B4-BE49-F238E27FC236}">
                <a16:creationId xmlns:a16="http://schemas.microsoft.com/office/drawing/2014/main" id="{FB82E8C2-FA0A-4585-B894-6DC153092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783" y="599313"/>
            <a:ext cx="376602" cy="4743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3" name="Text Box 6">
            <a:extLst>
              <a:ext uri="{FF2B5EF4-FFF2-40B4-BE49-F238E27FC236}">
                <a16:creationId xmlns:a16="http://schemas.microsoft.com/office/drawing/2014/main" id="{477C208B-DB02-4E0A-8C41-DEFD72BC0E70}"/>
              </a:ext>
            </a:extLst>
          </p:cNvPr>
          <p:cNvSpPr txBox="1">
            <a:spLocks noChangeArrowheads="1"/>
          </p:cNvSpPr>
          <p:nvPr/>
        </p:nvSpPr>
        <p:spPr bwMode="auto">
          <a:xfrm>
            <a:off x="1686400" y="666664"/>
            <a:ext cx="7290435" cy="474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altLang="it-IT" sz="1400" b="1" dirty="0">
                <a:solidFill>
                  <a:srgbClr val="3F3F3F"/>
                </a:solidFill>
                <a:latin typeface="Arial Narrow" panose="020B0606020202030204" pitchFamily="34" charset="0"/>
              </a:rPr>
              <a:t>Attività di informazione partecipazione ai sensi del titolo II capo V della L.R. 65/2014 </a:t>
            </a:r>
            <a:endParaRPr kumimoji="0" lang="it-IT" altLang="it-IT" sz="1400" b="1" i="0" u="none" strike="noStrike" cap="none" normalizeH="0" baseline="0" dirty="0">
              <a:ln>
                <a:noFill/>
              </a:ln>
              <a:solidFill>
                <a:srgbClr val="3F3F3F"/>
              </a:solidFill>
              <a:effectLst/>
              <a:latin typeface="Arial Narrow" panose="020B0606020202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2" name="Rettangolo 1">
            <a:extLst>
              <a:ext uri="{FF2B5EF4-FFF2-40B4-BE49-F238E27FC236}">
                <a16:creationId xmlns:a16="http://schemas.microsoft.com/office/drawing/2014/main" id="{2A2B27F4-4E4C-4257-A77D-5DCD96F8CCAF}"/>
              </a:ext>
            </a:extLst>
          </p:cNvPr>
          <p:cNvSpPr/>
          <p:nvPr/>
        </p:nvSpPr>
        <p:spPr>
          <a:xfrm>
            <a:off x="1780308" y="796136"/>
            <a:ext cx="6620066" cy="553998"/>
          </a:xfrm>
          <a:prstGeom prst="rect">
            <a:avLst/>
          </a:prstGeom>
        </p:spPr>
        <p:txBody>
          <a:bodyPr wrap="square">
            <a:spAutoFit/>
          </a:bodyPr>
          <a:lstStyle/>
          <a:p>
            <a:pPr algn="r">
              <a:lnSpc>
                <a:spcPts val="2400"/>
              </a:lnSpc>
            </a:pPr>
            <a:r>
              <a:rPr lang="it-IT" sz="1000" kern="1400" dirty="0">
                <a:solidFill>
                  <a:schemeClr val="bg2">
                    <a:lumMod val="50000"/>
                  </a:schemeClr>
                </a:solidFill>
                <a:latin typeface="Arial Narrow" panose="020B0606020202030204" pitchFamily="34" charset="0"/>
              </a:rPr>
              <a:t>Fase di AVVIO DEL PROCEDIMENTO AI SENSI DELL’ART. 17 L.R. 65/2014 </a:t>
            </a:r>
            <a:endParaRPr lang="it-IT" sz="1000" kern="1400" dirty="0">
              <a:solidFill>
                <a:schemeClr val="bg2">
                  <a:lumMod val="50000"/>
                </a:schemeClr>
              </a:solidFill>
              <a:latin typeface="Times New Roman" panose="02020603050405020304" pitchFamily="18" charset="0"/>
            </a:endParaRPr>
          </a:p>
          <a:p>
            <a:r>
              <a:rPr lang="it-IT" sz="1000" kern="1400" dirty="0">
                <a:solidFill>
                  <a:schemeClr val="bg1"/>
                </a:solidFill>
                <a:latin typeface="Times New Roman" panose="02020603050405020304" pitchFamily="18" charset="0"/>
              </a:rPr>
              <a:t> </a:t>
            </a:r>
            <a:endParaRPr lang="it-IT" sz="1000" kern="1400" dirty="0">
              <a:ln>
                <a:noFill/>
              </a:ln>
              <a:solidFill>
                <a:schemeClr val="bg1"/>
              </a:solidFill>
              <a:effectLst/>
              <a:latin typeface="Times New Roman" panose="02020603050405020304" pitchFamily="18" charset="0"/>
            </a:endParaRPr>
          </a:p>
        </p:txBody>
      </p:sp>
      <p:sp>
        <p:nvSpPr>
          <p:cNvPr id="27" name="Text Box 4">
            <a:extLst>
              <a:ext uri="{FF2B5EF4-FFF2-40B4-BE49-F238E27FC236}">
                <a16:creationId xmlns:a16="http://schemas.microsoft.com/office/drawing/2014/main" id="{ECB90FC0-2D15-4F4A-B3BB-2D0A786B5335}"/>
              </a:ext>
            </a:extLst>
          </p:cNvPr>
          <p:cNvSpPr txBox="1">
            <a:spLocks noChangeArrowheads="1"/>
          </p:cNvSpPr>
          <p:nvPr/>
        </p:nvSpPr>
        <p:spPr bwMode="auto">
          <a:xfrm rot="16200000">
            <a:off x="-1273074" y="2690987"/>
            <a:ext cx="3384626"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it-IT" altLang="it-IT" sz="4200" b="1" i="0" u="none" strike="noStrike" cap="none" normalizeH="0" baseline="0" dirty="0">
                <a:ln>
                  <a:noFill/>
                </a:ln>
                <a:solidFill>
                  <a:schemeClr val="bg1"/>
                </a:solidFill>
                <a:effectLst/>
                <a:latin typeface="Arial Narrow" panose="020B0606020202030204" pitchFamily="34" charset="0"/>
              </a:rPr>
              <a:t> </a:t>
            </a:r>
            <a:r>
              <a:rPr kumimoji="0" lang="it-IT" altLang="it-IT" sz="1400" b="1" i="0" u="none" strike="noStrike" cap="none" normalizeH="0" baseline="0" dirty="0">
                <a:ln>
                  <a:noFill/>
                </a:ln>
                <a:solidFill>
                  <a:schemeClr val="bg1"/>
                </a:solidFill>
                <a:effectLst/>
                <a:latin typeface="Arial Narrow" panose="020B0606020202030204" pitchFamily="34" charset="0"/>
              </a:rPr>
              <a:t>I CONTENUTI STRATEGICI DEL PIANO</a:t>
            </a:r>
            <a:endParaRPr kumimoji="0" lang="it-IT" altLang="it-IT" sz="1400" b="0" i="0" u="none" strike="noStrike" cap="none" normalizeH="0" baseline="0" dirty="0">
              <a:ln>
                <a:noFill/>
              </a:ln>
              <a:solidFill>
                <a:schemeClr val="bg1"/>
              </a:solidFill>
              <a:effectLst/>
              <a:latin typeface="Arial" panose="020B0604020202020204" pitchFamily="34" charset="0"/>
            </a:endParaRPr>
          </a:p>
        </p:txBody>
      </p:sp>
      <p:pic>
        <p:nvPicPr>
          <p:cNvPr id="28" name="Immagine 27">
            <a:extLst>
              <a:ext uri="{FF2B5EF4-FFF2-40B4-BE49-F238E27FC236}">
                <a16:creationId xmlns:a16="http://schemas.microsoft.com/office/drawing/2014/main" id="{560F3BEA-54F4-431E-B0C7-974509A5A11C}"/>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4023296">
            <a:off x="360938" y="4215879"/>
            <a:ext cx="336235" cy="336235"/>
          </a:xfrm>
          <a:prstGeom prst="rect">
            <a:avLst/>
          </a:prstGeom>
        </p:spPr>
      </p:pic>
      <p:sp>
        <p:nvSpPr>
          <p:cNvPr id="22" name="CasellaDiTesto 21">
            <a:extLst>
              <a:ext uri="{FF2B5EF4-FFF2-40B4-BE49-F238E27FC236}">
                <a16:creationId xmlns:a16="http://schemas.microsoft.com/office/drawing/2014/main" id="{4B3D3B14-1032-4B3A-BCF7-6FF864C42222}"/>
              </a:ext>
            </a:extLst>
          </p:cNvPr>
          <p:cNvSpPr txBox="1"/>
          <p:nvPr/>
        </p:nvSpPr>
        <p:spPr>
          <a:xfrm>
            <a:off x="1779306" y="1188857"/>
            <a:ext cx="2044169" cy="338554"/>
          </a:xfrm>
          <a:prstGeom prst="rect">
            <a:avLst/>
          </a:prstGeom>
          <a:noFill/>
        </p:spPr>
        <p:txBody>
          <a:bodyPr wrap="square" rtlCol="0">
            <a:spAutoFit/>
          </a:bodyPr>
          <a:lstStyle/>
          <a:p>
            <a:pPr algn="just"/>
            <a:r>
              <a:rPr lang="it-IT" sz="1600" b="1" dirty="0">
                <a:solidFill>
                  <a:srgbClr val="006666"/>
                </a:solidFill>
                <a:latin typeface="Arial Narrow" panose="020B0606020202030204" pitchFamily="34" charset="0"/>
              </a:rPr>
              <a:t>3 OBIETTIVI GENERALI</a:t>
            </a:r>
          </a:p>
        </p:txBody>
      </p:sp>
      <p:grpSp>
        <p:nvGrpSpPr>
          <p:cNvPr id="23" name="Gruppo 22">
            <a:extLst>
              <a:ext uri="{FF2B5EF4-FFF2-40B4-BE49-F238E27FC236}">
                <a16:creationId xmlns:a16="http://schemas.microsoft.com/office/drawing/2014/main" id="{5D35462F-9E9A-4403-A673-B92823AF49D9}"/>
              </a:ext>
            </a:extLst>
          </p:cNvPr>
          <p:cNvGrpSpPr/>
          <p:nvPr/>
        </p:nvGrpSpPr>
        <p:grpSpPr>
          <a:xfrm>
            <a:off x="983934" y="1639251"/>
            <a:ext cx="3514973" cy="1169551"/>
            <a:chOff x="983934" y="1861677"/>
            <a:chExt cx="3514973" cy="1169551"/>
          </a:xfrm>
        </p:grpSpPr>
        <p:sp>
          <p:nvSpPr>
            <p:cNvPr id="24" name="CasellaDiTesto 23">
              <a:extLst>
                <a:ext uri="{FF2B5EF4-FFF2-40B4-BE49-F238E27FC236}">
                  <a16:creationId xmlns:a16="http://schemas.microsoft.com/office/drawing/2014/main" id="{F56C6466-0F4D-4C70-A000-E1089F8B9EE7}"/>
                </a:ext>
              </a:extLst>
            </p:cNvPr>
            <p:cNvSpPr txBox="1"/>
            <p:nvPr/>
          </p:nvSpPr>
          <p:spPr>
            <a:xfrm>
              <a:off x="1433379" y="1861677"/>
              <a:ext cx="3065528" cy="1169551"/>
            </a:xfrm>
            <a:prstGeom prst="rect">
              <a:avLst/>
            </a:prstGeom>
            <a:noFill/>
          </p:spPr>
          <p:txBody>
            <a:bodyPr wrap="square" rtlCol="0">
              <a:spAutoFit/>
            </a:bodyPr>
            <a:lstStyle/>
            <a:p>
              <a:pPr algn="just"/>
              <a:r>
                <a:rPr lang="it-IT" sz="1400" dirty="0">
                  <a:solidFill>
                    <a:schemeClr val="tx1">
                      <a:lumMod val="65000"/>
                      <a:lumOff val="35000"/>
                    </a:schemeClr>
                  </a:solidFill>
                  <a:latin typeface="Arial Narrow" panose="020B0606020202030204" pitchFamily="34" charset="0"/>
                </a:rPr>
                <a:t>Valorizzare la risorse di rango e le capacità dei due territori per rafforzarne la competitività in una dimensione di sviluppo internazionale in un quadro sostenibilità ambientale ed economica.</a:t>
              </a:r>
            </a:p>
          </p:txBody>
        </p:sp>
        <p:grpSp>
          <p:nvGrpSpPr>
            <p:cNvPr id="25" name="Gruppo 24">
              <a:extLst>
                <a:ext uri="{FF2B5EF4-FFF2-40B4-BE49-F238E27FC236}">
                  <a16:creationId xmlns:a16="http://schemas.microsoft.com/office/drawing/2014/main" id="{3FA84EF4-5DF8-42CC-9F0E-9A1BFB2D747A}"/>
                </a:ext>
              </a:extLst>
            </p:cNvPr>
            <p:cNvGrpSpPr/>
            <p:nvPr/>
          </p:nvGrpSpPr>
          <p:grpSpPr>
            <a:xfrm>
              <a:off x="983934" y="2069362"/>
              <a:ext cx="384594" cy="401112"/>
              <a:chOff x="1197071" y="1921958"/>
              <a:chExt cx="384594" cy="401112"/>
            </a:xfrm>
          </p:grpSpPr>
          <p:sp>
            <p:nvSpPr>
              <p:cNvPr id="26" name="Ovale 25">
                <a:extLst>
                  <a:ext uri="{FF2B5EF4-FFF2-40B4-BE49-F238E27FC236}">
                    <a16:creationId xmlns:a16="http://schemas.microsoft.com/office/drawing/2014/main" id="{FF3C22BB-B027-4121-B91F-0AABBF2E1279}"/>
                  </a:ext>
                </a:extLst>
              </p:cNvPr>
              <p:cNvSpPr/>
              <p:nvPr/>
            </p:nvSpPr>
            <p:spPr>
              <a:xfrm>
                <a:off x="1197071" y="1921958"/>
                <a:ext cx="384594" cy="401112"/>
              </a:xfrm>
              <a:prstGeom prst="ellipse">
                <a:avLst/>
              </a:prstGeom>
              <a:noFill/>
              <a:ln w="12700">
                <a:solidFill>
                  <a:srgbClr val="00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latin typeface="Arial Narrow" panose="020B0606020202030204" pitchFamily="34" charset="0"/>
                </a:endParaRPr>
              </a:p>
            </p:txBody>
          </p:sp>
          <p:sp>
            <p:nvSpPr>
              <p:cNvPr id="29" name="CasellaDiTesto 28">
                <a:extLst>
                  <a:ext uri="{FF2B5EF4-FFF2-40B4-BE49-F238E27FC236}">
                    <a16:creationId xmlns:a16="http://schemas.microsoft.com/office/drawing/2014/main" id="{CAC8D835-DA63-490A-BEF9-25C90C90D127}"/>
                  </a:ext>
                </a:extLst>
              </p:cNvPr>
              <p:cNvSpPr txBox="1"/>
              <p:nvPr/>
            </p:nvSpPr>
            <p:spPr>
              <a:xfrm>
                <a:off x="1261921" y="1953237"/>
                <a:ext cx="273382" cy="338554"/>
              </a:xfrm>
              <a:prstGeom prst="rect">
                <a:avLst/>
              </a:prstGeom>
              <a:noFill/>
            </p:spPr>
            <p:txBody>
              <a:bodyPr wrap="square" rtlCol="0">
                <a:spAutoFit/>
              </a:bodyPr>
              <a:lstStyle/>
              <a:p>
                <a:pPr algn="just"/>
                <a:r>
                  <a:rPr lang="it-IT" sz="1600" dirty="0">
                    <a:solidFill>
                      <a:srgbClr val="009900"/>
                    </a:solidFill>
                    <a:latin typeface="Arial Narrow" panose="020B0606020202030204" pitchFamily="34" charset="0"/>
                  </a:rPr>
                  <a:t>1</a:t>
                </a:r>
              </a:p>
            </p:txBody>
          </p:sp>
        </p:grpSp>
      </p:grpSp>
      <p:grpSp>
        <p:nvGrpSpPr>
          <p:cNvPr id="30" name="Gruppo 29">
            <a:extLst>
              <a:ext uri="{FF2B5EF4-FFF2-40B4-BE49-F238E27FC236}">
                <a16:creationId xmlns:a16="http://schemas.microsoft.com/office/drawing/2014/main" id="{63698CCE-64B0-41AC-B284-BA40E0CA29D9}"/>
              </a:ext>
            </a:extLst>
          </p:cNvPr>
          <p:cNvGrpSpPr/>
          <p:nvPr/>
        </p:nvGrpSpPr>
        <p:grpSpPr>
          <a:xfrm>
            <a:off x="1048785" y="3311211"/>
            <a:ext cx="3514973" cy="954107"/>
            <a:chOff x="1048785" y="3311207"/>
            <a:chExt cx="3514973" cy="954107"/>
          </a:xfrm>
        </p:grpSpPr>
        <p:sp>
          <p:nvSpPr>
            <p:cNvPr id="31" name="CasellaDiTesto 30">
              <a:extLst>
                <a:ext uri="{FF2B5EF4-FFF2-40B4-BE49-F238E27FC236}">
                  <a16:creationId xmlns:a16="http://schemas.microsoft.com/office/drawing/2014/main" id="{0BA962BE-AF41-4D19-AEAC-21E9B6DC531F}"/>
                </a:ext>
              </a:extLst>
            </p:cNvPr>
            <p:cNvSpPr txBox="1"/>
            <p:nvPr/>
          </p:nvSpPr>
          <p:spPr>
            <a:xfrm>
              <a:off x="1498230" y="3311207"/>
              <a:ext cx="3065528" cy="954107"/>
            </a:xfrm>
            <a:prstGeom prst="rect">
              <a:avLst/>
            </a:prstGeom>
            <a:noFill/>
          </p:spPr>
          <p:txBody>
            <a:bodyPr wrap="square" rtlCol="0">
              <a:spAutoFit/>
            </a:bodyPr>
            <a:lstStyle/>
            <a:p>
              <a:pPr algn="just"/>
              <a:r>
                <a:rPr lang="it-IT" sz="1400" dirty="0">
                  <a:solidFill>
                    <a:schemeClr val="tx1">
                      <a:lumMod val="65000"/>
                      <a:lumOff val="35000"/>
                    </a:schemeClr>
                  </a:solidFill>
                  <a:latin typeface="Arial Narrow" panose="020B0606020202030204" pitchFamily="34" charset="0"/>
                </a:rPr>
                <a:t>Mettere a sistema i valori, le eccellenze e le opportunità presenti sul territorio in un quadro sostenibilità ambientale ed economica.</a:t>
              </a:r>
            </a:p>
          </p:txBody>
        </p:sp>
        <p:grpSp>
          <p:nvGrpSpPr>
            <p:cNvPr id="32" name="Gruppo 31">
              <a:extLst>
                <a:ext uri="{FF2B5EF4-FFF2-40B4-BE49-F238E27FC236}">
                  <a16:creationId xmlns:a16="http://schemas.microsoft.com/office/drawing/2014/main" id="{A5D36821-DF32-4B8D-B77D-CC659634C52E}"/>
                </a:ext>
              </a:extLst>
            </p:cNvPr>
            <p:cNvGrpSpPr/>
            <p:nvPr/>
          </p:nvGrpSpPr>
          <p:grpSpPr>
            <a:xfrm>
              <a:off x="1048785" y="3444750"/>
              <a:ext cx="384594" cy="401112"/>
              <a:chOff x="1197071" y="1921958"/>
              <a:chExt cx="384594" cy="401112"/>
            </a:xfrm>
          </p:grpSpPr>
          <p:sp>
            <p:nvSpPr>
              <p:cNvPr id="33" name="Ovale 32">
                <a:extLst>
                  <a:ext uri="{FF2B5EF4-FFF2-40B4-BE49-F238E27FC236}">
                    <a16:creationId xmlns:a16="http://schemas.microsoft.com/office/drawing/2014/main" id="{6A9C83F4-6C7E-4189-BD10-55145837459E}"/>
                  </a:ext>
                </a:extLst>
              </p:cNvPr>
              <p:cNvSpPr/>
              <p:nvPr/>
            </p:nvSpPr>
            <p:spPr>
              <a:xfrm>
                <a:off x="1197071" y="1921958"/>
                <a:ext cx="384594" cy="401112"/>
              </a:xfrm>
              <a:prstGeom prst="ellipse">
                <a:avLst/>
              </a:prstGeom>
              <a:noFill/>
              <a:ln w="12700">
                <a:solidFill>
                  <a:srgbClr val="00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latin typeface="Arial Narrow" panose="020B0606020202030204" pitchFamily="34" charset="0"/>
                </a:endParaRPr>
              </a:p>
            </p:txBody>
          </p:sp>
          <p:sp>
            <p:nvSpPr>
              <p:cNvPr id="34" name="CasellaDiTesto 33">
                <a:extLst>
                  <a:ext uri="{FF2B5EF4-FFF2-40B4-BE49-F238E27FC236}">
                    <a16:creationId xmlns:a16="http://schemas.microsoft.com/office/drawing/2014/main" id="{C954AD27-E868-4ACC-A5F4-15957DA52BB0}"/>
                  </a:ext>
                </a:extLst>
              </p:cNvPr>
              <p:cNvSpPr txBox="1"/>
              <p:nvPr/>
            </p:nvSpPr>
            <p:spPr>
              <a:xfrm>
                <a:off x="1261921" y="1953237"/>
                <a:ext cx="273382" cy="338554"/>
              </a:xfrm>
              <a:prstGeom prst="rect">
                <a:avLst/>
              </a:prstGeom>
              <a:noFill/>
            </p:spPr>
            <p:txBody>
              <a:bodyPr wrap="square" rtlCol="0">
                <a:spAutoFit/>
              </a:bodyPr>
              <a:lstStyle/>
              <a:p>
                <a:pPr algn="just"/>
                <a:r>
                  <a:rPr lang="it-IT" sz="1600" dirty="0">
                    <a:solidFill>
                      <a:srgbClr val="009900"/>
                    </a:solidFill>
                    <a:latin typeface="Arial Narrow" panose="020B0606020202030204" pitchFamily="34" charset="0"/>
                  </a:rPr>
                  <a:t>2</a:t>
                </a:r>
              </a:p>
            </p:txBody>
          </p:sp>
        </p:grpSp>
      </p:grpSp>
      <p:grpSp>
        <p:nvGrpSpPr>
          <p:cNvPr id="45" name="Gruppo 44">
            <a:extLst>
              <a:ext uri="{FF2B5EF4-FFF2-40B4-BE49-F238E27FC236}">
                <a16:creationId xmlns:a16="http://schemas.microsoft.com/office/drawing/2014/main" id="{1C0DB269-9B4B-46B9-BD47-906C7E76F98E}"/>
              </a:ext>
            </a:extLst>
          </p:cNvPr>
          <p:cNvGrpSpPr/>
          <p:nvPr/>
        </p:nvGrpSpPr>
        <p:grpSpPr>
          <a:xfrm>
            <a:off x="1057624" y="4820269"/>
            <a:ext cx="3506134" cy="1169551"/>
            <a:chOff x="1205910" y="3751240"/>
            <a:chExt cx="3506134" cy="1169551"/>
          </a:xfrm>
        </p:grpSpPr>
        <p:sp>
          <p:nvSpPr>
            <p:cNvPr id="46" name="CasellaDiTesto 45">
              <a:extLst>
                <a:ext uri="{FF2B5EF4-FFF2-40B4-BE49-F238E27FC236}">
                  <a16:creationId xmlns:a16="http://schemas.microsoft.com/office/drawing/2014/main" id="{B6EE01F8-7132-4113-A760-6E9A4114E6E0}"/>
                </a:ext>
              </a:extLst>
            </p:cNvPr>
            <p:cNvSpPr txBox="1"/>
            <p:nvPr/>
          </p:nvSpPr>
          <p:spPr>
            <a:xfrm>
              <a:off x="1646516" y="3751240"/>
              <a:ext cx="3065528" cy="1169551"/>
            </a:xfrm>
            <a:prstGeom prst="rect">
              <a:avLst/>
            </a:prstGeom>
            <a:noFill/>
          </p:spPr>
          <p:txBody>
            <a:bodyPr wrap="square" rtlCol="0">
              <a:spAutoFit/>
            </a:bodyPr>
            <a:lstStyle/>
            <a:p>
              <a:pPr algn="just"/>
              <a:r>
                <a:rPr lang="it-IT" sz="1400" dirty="0">
                  <a:solidFill>
                    <a:schemeClr val="tx1">
                      <a:lumMod val="65000"/>
                      <a:lumOff val="35000"/>
                    </a:schemeClr>
                  </a:solidFill>
                  <a:latin typeface="Arial Narrow" panose="020B0606020202030204" pitchFamily="34" charset="0"/>
                </a:rPr>
                <a:t>Attuare una programmazione territoriale ed urbanistica coordinata fondata sul riequilibrio, la tutela del paesaggio e delle risorse ambientali, il contenimento del consumo di suolo e il governo dei rischi.</a:t>
              </a:r>
            </a:p>
          </p:txBody>
        </p:sp>
        <p:grpSp>
          <p:nvGrpSpPr>
            <p:cNvPr id="47" name="Gruppo 46">
              <a:extLst>
                <a:ext uri="{FF2B5EF4-FFF2-40B4-BE49-F238E27FC236}">
                  <a16:creationId xmlns:a16="http://schemas.microsoft.com/office/drawing/2014/main" id="{626C163D-CDD3-44F4-8034-437645CD5AF4}"/>
                </a:ext>
              </a:extLst>
            </p:cNvPr>
            <p:cNvGrpSpPr/>
            <p:nvPr/>
          </p:nvGrpSpPr>
          <p:grpSpPr>
            <a:xfrm>
              <a:off x="1205910" y="4068863"/>
              <a:ext cx="384594" cy="401112"/>
              <a:chOff x="1197071" y="1921958"/>
              <a:chExt cx="384594" cy="401112"/>
            </a:xfrm>
          </p:grpSpPr>
          <p:sp>
            <p:nvSpPr>
              <p:cNvPr id="48" name="Ovale 47">
                <a:extLst>
                  <a:ext uri="{FF2B5EF4-FFF2-40B4-BE49-F238E27FC236}">
                    <a16:creationId xmlns:a16="http://schemas.microsoft.com/office/drawing/2014/main" id="{AD65CD5A-D1C9-4BFF-ABB3-E7A5927EE34B}"/>
                  </a:ext>
                </a:extLst>
              </p:cNvPr>
              <p:cNvSpPr/>
              <p:nvPr/>
            </p:nvSpPr>
            <p:spPr>
              <a:xfrm>
                <a:off x="1197071" y="1921958"/>
                <a:ext cx="384594" cy="401112"/>
              </a:xfrm>
              <a:prstGeom prst="ellipse">
                <a:avLst/>
              </a:prstGeom>
              <a:noFill/>
              <a:ln w="12700">
                <a:solidFill>
                  <a:srgbClr val="00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latin typeface="Arial Narrow" panose="020B0606020202030204" pitchFamily="34" charset="0"/>
                </a:endParaRPr>
              </a:p>
            </p:txBody>
          </p:sp>
          <p:sp>
            <p:nvSpPr>
              <p:cNvPr id="49" name="CasellaDiTesto 48">
                <a:extLst>
                  <a:ext uri="{FF2B5EF4-FFF2-40B4-BE49-F238E27FC236}">
                    <a16:creationId xmlns:a16="http://schemas.microsoft.com/office/drawing/2014/main" id="{CBB24026-8860-49CD-B74F-5B48784859E6}"/>
                  </a:ext>
                </a:extLst>
              </p:cNvPr>
              <p:cNvSpPr txBox="1"/>
              <p:nvPr/>
            </p:nvSpPr>
            <p:spPr>
              <a:xfrm>
                <a:off x="1261921" y="1953237"/>
                <a:ext cx="273382" cy="338554"/>
              </a:xfrm>
              <a:prstGeom prst="rect">
                <a:avLst/>
              </a:prstGeom>
              <a:noFill/>
            </p:spPr>
            <p:txBody>
              <a:bodyPr wrap="square" rtlCol="0">
                <a:spAutoFit/>
              </a:bodyPr>
              <a:lstStyle/>
              <a:p>
                <a:pPr algn="just"/>
                <a:r>
                  <a:rPr lang="it-IT" sz="1600" dirty="0">
                    <a:solidFill>
                      <a:srgbClr val="009900"/>
                    </a:solidFill>
                    <a:latin typeface="Arial Narrow" panose="020B0606020202030204" pitchFamily="34" charset="0"/>
                  </a:rPr>
                  <a:t>3</a:t>
                </a:r>
              </a:p>
            </p:txBody>
          </p:sp>
        </p:grpSp>
      </p:grpSp>
      <p:grpSp>
        <p:nvGrpSpPr>
          <p:cNvPr id="50" name="Gruppo 49">
            <a:extLst>
              <a:ext uri="{FF2B5EF4-FFF2-40B4-BE49-F238E27FC236}">
                <a16:creationId xmlns:a16="http://schemas.microsoft.com/office/drawing/2014/main" id="{20DE401B-47D2-4FA2-8E83-CA0C344C84C9}"/>
              </a:ext>
            </a:extLst>
          </p:cNvPr>
          <p:cNvGrpSpPr/>
          <p:nvPr/>
        </p:nvGrpSpPr>
        <p:grpSpPr>
          <a:xfrm>
            <a:off x="4770759" y="1299150"/>
            <a:ext cx="3448957" cy="1452282"/>
            <a:chOff x="4498907" y="1299150"/>
            <a:chExt cx="3448957" cy="1452282"/>
          </a:xfrm>
        </p:grpSpPr>
        <p:sp>
          <p:nvSpPr>
            <p:cNvPr id="51" name="CasellaDiTesto 50">
              <a:extLst>
                <a:ext uri="{FF2B5EF4-FFF2-40B4-BE49-F238E27FC236}">
                  <a16:creationId xmlns:a16="http://schemas.microsoft.com/office/drawing/2014/main" id="{00E2BEBA-AF21-465C-9D6A-EEBCB3F01D04}"/>
                </a:ext>
              </a:extLst>
            </p:cNvPr>
            <p:cNvSpPr txBox="1"/>
            <p:nvPr/>
          </p:nvSpPr>
          <p:spPr>
            <a:xfrm>
              <a:off x="4557574" y="1453002"/>
              <a:ext cx="931898" cy="646331"/>
            </a:xfrm>
            <a:prstGeom prst="rect">
              <a:avLst/>
            </a:prstGeom>
            <a:noFill/>
          </p:spPr>
          <p:txBody>
            <a:bodyPr wrap="square" rtlCol="0">
              <a:spAutoFit/>
            </a:bodyPr>
            <a:lstStyle/>
            <a:p>
              <a:pPr algn="ctr"/>
              <a:r>
                <a:rPr lang="it-IT" sz="1200" b="1" dirty="0">
                  <a:solidFill>
                    <a:srgbClr val="006666"/>
                  </a:solidFill>
                  <a:latin typeface="Arial Narrow" panose="020B0606020202030204" pitchFamily="34" charset="0"/>
                </a:rPr>
                <a:t>3</a:t>
              </a:r>
            </a:p>
            <a:p>
              <a:pPr algn="ctr"/>
              <a:r>
                <a:rPr lang="it-IT" sz="1200" dirty="0">
                  <a:solidFill>
                    <a:srgbClr val="006666"/>
                  </a:solidFill>
                  <a:latin typeface="Arial Narrow" panose="020B0606020202030204" pitchFamily="34" charset="0"/>
                </a:rPr>
                <a:t>OBIETTIVI SPECIFICI</a:t>
              </a:r>
            </a:p>
          </p:txBody>
        </p:sp>
        <p:sp>
          <p:nvSpPr>
            <p:cNvPr id="52" name="CasellaDiTesto 51">
              <a:extLst>
                <a:ext uri="{FF2B5EF4-FFF2-40B4-BE49-F238E27FC236}">
                  <a16:creationId xmlns:a16="http://schemas.microsoft.com/office/drawing/2014/main" id="{F5647FCF-123A-4404-A3A6-C5090E9EA297}"/>
                </a:ext>
              </a:extLst>
            </p:cNvPr>
            <p:cNvSpPr txBox="1"/>
            <p:nvPr/>
          </p:nvSpPr>
          <p:spPr>
            <a:xfrm>
              <a:off x="5410162" y="1340340"/>
              <a:ext cx="384594" cy="307777"/>
            </a:xfrm>
            <a:prstGeom prst="rect">
              <a:avLst/>
            </a:prstGeom>
            <a:noFill/>
          </p:spPr>
          <p:txBody>
            <a:bodyPr wrap="square" rtlCol="0">
              <a:spAutoFit/>
            </a:bodyPr>
            <a:lstStyle/>
            <a:p>
              <a:pPr algn="just"/>
              <a:r>
                <a:rPr lang="it-IT" sz="1400" dirty="0">
                  <a:latin typeface="Arial Narrow" panose="020B0606020202030204" pitchFamily="34" charset="0"/>
                </a:rPr>
                <a:t>1a</a:t>
              </a:r>
            </a:p>
          </p:txBody>
        </p:sp>
        <p:sp>
          <p:nvSpPr>
            <p:cNvPr id="53" name="CasellaDiTesto 52">
              <a:extLst>
                <a:ext uri="{FF2B5EF4-FFF2-40B4-BE49-F238E27FC236}">
                  <a16:creationId xmlns:a16="http://schemas.microsoft.com/office/drawing/2014/main" id="{FB3177E5-B432-4E2D-9511-0F0A2C2DA83A}"/>
                </a:ext>
              </a:extLst>
            </p:cNvPr>
            <p:cNvSpPr txBox="1"/>
            <p:nvPr/>
          </p:nvSpPr>
          <p:spPr>
            <a:xfrm>
              <a:off x="5410162" y="1738160"/>
              <a:ext cx="384594" cy="307777"/>
            </a:xfrm>
            <a:prstGeom prst="rect">
              <a:avLst/>
            </a:prstGeom>
            <a:noFill/>
          </p:spPr>
          <p:txBody>
            <a:bodyPr wrap="square" rtlCol="0">
              <a:spAutoFit/>
            </a:bodyPr>
            <a:lstStyle/>
            <a:p>
              <a:pPr algn="just"/>
              <a:r>
                <a:rPr lang="it-IT" sz="1400" dirty="0">
                  <a:latin typeface="Arial Narrow" panose="020B0606020202030204" pitchFamily="34" charset="0"/>
                </a:rPr>
                <a:t>1b</a:t>
              </a:r>
            </a:p>
          </p:txBody>
        </p:sp>
        <p:sp>
          <p:nvSpPr>
            <p:cNvPr id="54" name="CasellaDiTesto 53">
              <a:extLst>
                <a:ext uri="{FF2B5EF4-FFF2-40B4-BE49-F238E27FC236}">
                  <a16:creationId xmlns:a16="http://schemas.microsoft.com/office/drawing/2014/main" id="{FC290F58-1155-4B49-8D94-F6EDC83D36ED}"/>
                </a:ext>
              </a:extLst>
            </p:cNvPr>
            <p:cNvSpPr txBox="1"/>
            <p:nvPr/>
          </p:nvSpPr>
          <p:spPr>
            <a:xfrm>
              <a:off x="5422037" y="2168932"/>
              <a:ext cx="384594" cy="307777"/>
            </a:xfrm>
            <a:prstGeom prst="rect">
              <a:avLst/>
            </a:prstGeom>
            <a:noFill/>
          </p:spPr>
          <p:txBody>
            <a:bodyPr wrap="square" rtlCol="0">
              <a:spAutoFit/>
            </a:bodyPr>
            <a:lstStyle/>
            <a:p>
              <a:pPr algn="just"/>
              <a:r>
                <a:rPr lang="it-IT" sz="1400" dirty="0">
                  <a:latin typeface="Arial Narrow" panose="020B0606020202030204" pitchFamily="34" charset="0"/>
                </a:rPr>
                <a:t>1c</a:t>
              </a:r>
            </a:p>
          </p:txBody>
        </p:sp>
        <p:sp>
          <p:nvSpPr>
            <p:cNvPr id="55" name="Parentesi graffa aperta 54">
              <a:extLst>
                <a:ext uri="{FF2B5EF4-FFF2-40B4-BE49-F238E27FC236}">
                  <a16:creationId xmlns:a16="http://schemas.microsoft.com/office/drawing/2014/main" id="{8AA6005C-17FB-47C3-9781-9E431CE52F81}"/>
                </a:ext>
              </a:extLst>
            </p:cNvPr>
            <p:cNvSpPr/>
            <p:nvPr/>
          </p:nvSpPr>
          <p:spPr>
            <a:xfrm>
              <a:off x="4498907" y="1299150"/>
              <a:ext cx="246089" cy="1452282"/>
            </a:xfrm>
            <a:prstGeom prst="leftBrace">
              <a:avLst/>
            </a:prstGeom>
            <a:ln w="12700">
              <a:solidFill>
                <a:schemeClr val="tx1">
                  <a:lumMod val="50000"/>
                  <a:lumOff val="50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solidFill>
                  <a:schemeClr val="tx1">
                    <a:lumMod val="65000"/>
                    <a:lumOff val="35000"/>
                  </a:schemeClr>
                </a:solidFill>
                <a:latin typeface="Arial Narrow" panose="020B0606020202030204" pitchFamily="34" charset="0"/>
              </a:endParaRPr>
            </a:p>
          </p:txBody>
        </p:sp>
        <p:cxnSp>
          <p:nvCxnSpPr>
            <p:cNvPr id="56" name="Connettore 2 55">
              <a:extLst>
                <a:ext uri="{FF2B5EF4-FFF2-40B4-BE49-F238E27FC236}">
                  <a16:creationId xmlns:a16="http://schemas.microsoft.com/office/drawing/2014/main" id="{A44619CC-8A8F-4EE2-A450-394C12CEA52D}"/>
                </a:ext>
              </a:extLst>
            </p:cNvPr>
            <p:cNvCxnSpPr>
              <a:cxnSpLocks/>
            </p:cNvCxnSpPr>
            <p:nvPr/>
          </p:nvCxnSpPr>
          <p:spPr>
            <a:xfrm flipV="1">
              <a:off x="5495657" y="1622065"/>
              <a:ext cx="822765" cy="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7" name="CasellaDiTesto 56">
              <a:extLst>
                <a:ext uri="{FF2B5EF4-FFF2-40B4-BE49-F238E27FC236}">
                  <a16:creationId xmlns:a16="http://schemas.microsoft.com/office/drawing/2014/main" id="{AD2B90E2-4C8C-4673-A9A2-05867D7EE9B9}"/>
                </a:ext>
              </a:extLst>
            </p:cNvPr>
            <p:cNvSpPr txBox="1"/>
            <p:nvPr/>
          </p:nvSpPr>
          <p:spPr>
            <a:xfrm>
              <a:off x="6114733" y="1377721"/>
              <a:ext cx="1833131" cy="338554"/>
            </a:xfrm>
            <a:prstGeom prst="rect">
              <a:avLst/>
            </a:prstGeom>
            <a:noFill/>
          </p:spPr>
          <p:txBody>
            <a:bodyPr wrap="square" rtlCol="0">
              <a:spAutoFit/>
            </a:bodyPr>
            <a:lstStyle/>
            <a:p>
              <a:pPr algn="ctr"/>
              <a:r>
                <a:rPr lang="it-IT" sz="1600" dirty="0">
                  <a:solidFill>
                    <a:schemeClr val="tx1">
                      <a:lumMod val="50000"/>
                      <a:lumOff val="50000"/>
                    </a:schemeClr>
                  </a:solidFill>
                  <a:latin typeface="Arial Narrow" panose="020B0606020202030204" pitchFamily="34" charset="0"/>
                </a:rPr>
                <a:t>3 </a:t>
              </a:r>
              <a:r>
                <a:rPr lang="it-IT" sz="1400" dirty="0">
                  <a:solidFill>
                    <a:schemeClr val="tx1">
                      <a:lumMod val="50000"/>
                      <a:lumOff val="50000"/>
                    </a:schemeClr>
                  </a:solidFill>
                  <a:latin typeface="Arial Narrow" panose="020B0606020202030204" pitchFamily="34" charset="0"/>
                </a:rPr>
                <a:t>Strategie/azioni</a:t>
              </a:r>
            </a:p>
          </p:txBody>
        </p:sp>
        <p:cxnSp>
          <p:nvCxnSpPr>
            <p:cNvPr id="58" name="Connettore 2 57">
              <a:extLst>
                <a:ext uri="{FF2B5EF4-FFF2-40B4-BE49-F238E27FC236}">
                  <a16:creationId xmlns:a16="http://schemas.microsoft.com/office/drawing/2014/main" id="{1B405F91-FA5C-4F1F-8401-6BE637E43A80}"/>
                </a:ext>
              </a:extLst>
            </p:cNvPr>
            <p:cNvCxnSpPr>
              <a:cxnSpLocks/>
            </p:cNvCxnSpPr>
            <p:nvPr/>
          </p:nvCxnSpPr>
          <p:spPr>
            <a:xfrm flipV="1">
              <a:off x="5495657" y="2054571"/>
              <a:ext cx="822765" cy="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9" name="Connettore 2 58">
              <a:extLst>
                <a:ext uri="{FF2B5EF4-FFF2-40B4-BE49-F238E27FC236}">
                  <a16:creationId xmlns:a16="http://schemas.microsoft.com/office/drawing/2014/main" id="{495D12F5-44C0-40DA-A31D-315C3B927C2E}"/>
                </a:ext>
              </a:extLst>
            </p:cNvPr>
            <p:cNvCxnSpPr>
              <a:cxnSpLocks/>
            </p:cNvCxnSpPr>
            <p:nvPr/>
          </p:nvCxnSpPr>
          <p:spPr>
            <a:xfrm flipV="1">
              <a:off x="5495656" y="2501474"/>
              <a:ext cx="822765" cy="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0" name="CasellaDiTesto 59">
              <a:extLst>
                <a:ext uri="{FF2B5EF4-FFF2-40B4-BE49-F238E27FC236}">
                  <a16:creationId xmlns:a16="http://schemas.microsoft.com/office/drawing/2014/main" id="{50DB6939-859E-4764-B652-BC191BFCFBB2}"/>
                </a:ext>
              </a:extLst>
            </p:cNvPr>
            <p:cNvSpPr txBox="1"/>
            <p:nvPr/>
          </p:nvSpPr>
          <p:spPr>
            <a:xfrm>
              <a:off x="6114732" y="1845622"/>
              <a:ext cx="1833131" cy="338554"/>
            </a:xfrm>
            <a:prstGeom prst="rect">
              <a:avLst/>
            </a:prstGeom>
            <a:noFill/>
          </p:spPr>
          <p:txBody>
            <a:bodyPr wrap="square" rtlCol="0">
              <a:spAutoFit/>
            </a:bodyPr>
            <a:lstStyle/>
            <a:p>
              <a:pPr algn="ctr"/>
              <a:r>
                <a:rPr lang="it-IT" sz="1600" dirty="0">
                  <a:solidFill>
                    <a:schemeClr val="tx1">
                      <a:lumMod val="50000"/>
                      <a:lumOff val="50000"/>
                    </a:schemeClr>
                  </a:solidFill>
                  <a:latin typeface="Arial Narrow" panose="020B0606020202030204" pitchFamily="34" charset="0"/>
                </a:rPr>
                <a:t>5 </a:t>
              </a:r>
              <a:r>
                <a:rPr lang="it-IT" sz="1400" dirty="0">
                  <a:solidFill>
                    <a:schemeClr val="tx1">
                      <a:lumMod val="50000"/>
                      <a:lumOff val="50000"/>
                    </a:schemeClr>
                  </a:solidFill>
                  <a:latin typeface="Arial Narrow" panose="020B0606020202030204" pitchFamily="34" charset="0"/>
                </a:rPr>
                <a:t>Strategie/azioni</a:t>
              </a:r>
            </a:p>
          </p:txBody>
        </p:sp>
        <p:sp>
          <p:nvSpPr>
            <p:cNvPr id="61" name="CasellaDiTesto 60">
              <a:extLst>
                <a:ext uri="{FF2B5EF4-FFF2-40B4-BE49-F238E27FC236}">
                  <a16:creationId xmlns:a16="http://schemas.microsoft.com/office/drawing/2014/main" id="{B0C3421C-C7EC-43D5-AA4F-85828B810CB7}"/>
                </a:ext>
              </a:extLst>
            </p:cNvPr>
            <p:cNvSpPr txBox="1"/>
            <p:nvPr/>
          </p:nvSpPr>
          <p:spPr>
            <a:xfrm>
              <a:off x="6114733" y="2304775"/>
              <a:ext cx="1833131" cy="338554"/>
            </a:xfrm>
            <a:prstGeom prst="rect">
              <a:avLst/>
            </a:prstGeom>
            <a:noFill/>
          </p:spPr>
          <p:txBody>
            <a:bodyPr wrap="square" rtlCol="0">
              <a:spAutoFit/>
            </a:bodyPr>
            <a:lstStyle/>
            <a:p>
              <a:pPr algn="ctr"/>
              <a:r>
                <a:rPr lang="it-IT" sz="1600" dirty="0">
                  <a:solidFill>
                    <a:schemeClr val="tx1">
                      <a:lumMod val="50000"/>
                      <a:lumOff val="50000"/>
                    </a:schemeClr>
                  </a:solidFill>
                  <a:latin typeface="Arial Narrow" panose="020B0606020202030204" pitchFamily="34" charset="0"/>
                </a:rPr>
                <a:t>3 </a:t>
              </a:r>
              <a:r>
                <a:rPr lang="it-IT" sz="1400" dirty="0">
                  <a:solidFill>
                    <a:schemeClr val="tx1">
                      <a:lumMod val="50000"/>
                      <a:lumOff val="50000"/>
                    </a:schemeClr>
                  </a:solidFill>
                  <a:latin typeface="Arial Narrow" panose="020B0606020202030204" pitchFamily="34" charset="0"/>
                </a:rPr>
                <a:t>Strategie/azioni</a:t>
              </a:r>
            </a:p>
          </p:txBody>
        </p:sp>
      </p:grpSp>
      <p:grpSp>
        <p:nvGrpSpPr>
          <p:cNvPr id="62" name="Gruppo 61">
            <a:extLst>
              <a:ext uri="{FF2B5EF4-FFF2-40B4-BE49-F238E27FC236}">
                <a16:creationId xmlns:a16="http://schemas.microsoft.com/office/drawing/2014/main" id="{91558735-E785-4233-B596-45AC9304740A}"/>
              </a:ext>
            </a:extLst>
          </p:cNvPr>
          <p:cNvGrpSpPr/>
          <p:nvPr/>
        </p:nvGrpSpPr>
        <p:grpSpPr>
          <a:xfrm>
            <a:off x="4770759" y="2879537"/>
            <a:ext cx="3448957" cy="1482588"/>
            <a:chOff x="4498907" y="2879537"/>
            <a:chExt cx="3448957" cy="1482588"/>
          </a:xfrm>
        </p:grpSpPr>
        <p:sp>
          <p:nvSpPr>
            <p:cNvPr id="63" name="CasellaDiTesto 62">
              <a:extLst>
                <a:ext uri="{FF2B5EF4-FFF2-40B4-BE49-F238E27FC236}">
                  <a16:creationId xmlns:a16="http://schemas.microsoft.com/office/drawing/2014/main" id="{BE0D1D60-EB05-44B6-A2B3-761BF3F49D0D}"/>
                </a:ext>
              </a:extLst>
            </p:cNvPr>
            <p:cNvSpPr txBox="1"/>
            <p:nvPr/>
          </p:nvSpPr>
          <p:spPr>
            <a:xfrm>
              <a:off x="4557574" y="3063695"/>
              <a:ext cx="931898" cy="646331"/>
            </a:xfrm>
            <a:prstGeom prst="rect">
              <a:avLst/>
            </a:prstGeom>
            <a:noFill/>
          </p:spPr>
          <p:txBody>
            <a:bodyPr wrap="square" rtlCol="0">
              <a:spAutoFit/>
            </a:bodyPr>
            <a:lstStyle/>
            <a:p>
              <a:pPr algn="ctr"/>
              <a:r>
                <a:rPr lang="it-IT" sz="1200" b="1" dirty="0">
                  <a:solidFill>
                    <a:srgbClr val="006666"/>
                  </a:solidFill>
                  <a:latin typeface="Arial Narrow" panose="020B0606020202030204" pitchFamily="34" charset="0"/>
                </a:rPr>
                <a:t>3</a:t>
              </a:r>
            </a:p>
            <a:p>
              <a:pPr algn="ctr"/>
              <a:r>
                <a:rPr lang="it-IT" sz="1200" dirty="0">
                  <a:solidFill>
                    <a:srgbClr val="006666"/>
                  </a:solidFill>
                  <a:latin typeface="Arial Narrow" panose="020B0606020202030204" pitchFamily="34" charset="0"/>
                </a:rPr>
                <a:t>OBIETTIVI SPECIFICI</a:t>
              </a:r>
            </a:p>
          </p:txBody>
        </p:sp>
        <p:sp>
          <p:nvSpPr>
            <p:cNvPr id="64" name="Parentesi graffa aperta 63">
              <a:extLst>
                <a:ext uri="{FF2B5EF4-FFF2-40B4-BE49-F238E27FC236}">
                  <a16:creationId xmlns:a16="http://schemas.microsoft.com/office/drawing/2014/main" id="{2B9D3809-7E16-48A5-B0D8-876EEB112B8C}"/>
                </a:ext>
              </a:extLst>
            </p:cNvPr>
            <p:cNvSpPr/>
            <p:nvPr/>
          </p:nvSpPr>
          <p:spPr>
            <a:xfrm>
              <a:off x="4498907" y="2909843"/>
              <a:ext cx="246089" cy="1452282"/>
            </a:xfrm>
            <a:prstGeom prst="leftBrace">
              <a:avLst/>
            </a:prstGeom>
            <a:ln w="12700">
              <a:solidFill>
                <a:schemeClr val="tx1">
                  <a:lumMod val="50000"/>
                  <a:lumOff val="50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solidFill>
                  <a:schemeClr val="tx1">
                    <a:lumMod val="65000"/>
                    <a:lumOff val="35000"/>
                  </a:schemeClr>
                </a:solidFill>
                <a:latin typeface="Arial Narrow" panose="020B0606020202030204" pitchFamily="34" charset="0"/>
              </a:endParaRPr>
            </a:p>
          </p:txBody>
        </p:sp>
        <p:sp>
          <p:nvSpPr>
            <p:cNvPr id="65" name="CasellaDiTesto 64">
              <a:extLst>
                <a:ext uri="{FF2B5EF4-FFF2-40B4-BE49-F238E27FC236}">
                  <a16:creationId xmlns:a16="http://schemas.microsoft.com/office/drawing/2014/main" id="{111EB7C5-E56E-4B5F-875A-A24F820EFDEC}"/>
                </a:ext>
              </a:extLst>
            </p:cNvPr>
            <p:cNvSpPr txBox="1"/>
            <p:nvPr/>
          </p:nvSpPr>
          <p:spPr>
            <a:xfrm>
              <a:off x="5410161" y="2879537"/>
              <a:ext cx="384594" cy="307777"/>
            </a:xfrm>
            <a:prstGeom prst="rect">
              <a:avLst/>
            </a:prstGeom>
            <a:noFill/>
          </p:spPr>
          <p:txBody>
            <a:bodyPr wrap="square" rtlCol="0">
              <a:spAutoFit/>
            </a:bodyPr>
            <a:lstStyle/>
            <a:p>
              <a:pPr algn="just"/>
              <a:r>
                <a:rPr lang="it-IT" sz="1400" dirty="0">
                  <a:latin typeface="Arial Narrow" panose="020B0606020202030204" pitchFamily="34" charset="0"/>
                </a:rPr>
                <a:t>2a</a:t>
              </a:r>
            </a:p>
          </p:txBody>
        </p:sp>
        <p:sp>
          <p:nvSpPr>
            <p:cNvPr id="66" name="CasellaDiTesto 65">
              <a:extLst>
                <a:ext uri="{FF2B5EF4-FFF2-40B4-BE49-F238E27FC236}">
                  <a16:creationId xmlns:a16="http://schemas.microsoft.com/office/drawing/2014/main" id="{EAF4AFC5-FA9F-4C6E-8D93-E68D01C5E050}"/>
                </a:ext>
              </a:extLst>
            </p:cNvPr>
            <p:cNvSpPr txBox="1"/>
            <p:nvPr/>
          </p:nvSpPr>
          <p:spPr>
            <a:xfrm>
              <a:off x="5410161" y="3302071"/>
              <a:ext cx="384594" cy="307777"/>
            </a:xfrm>
            <a:prstGeom prst="rect">
              <a:avLst/>
            </a:prstGeom>
            <a:noFill/>
          </p:spPr>
          <p:txBody>
            <a:bodyPr wrap="square" rtlCol="0">
              <a:spAutoFit/>
            </a:bodyPr>
            <a:lstStyle/>
            <a:p>
              <a:pPr algn="just"/>
              <a:r>
                <a:rPr lang="it-IT" sz="1400" dirty="0">
                  <a:latin typeface="Arial Narrow" panose="020B0606020202030204" pitchFamily="34" charset="0"/>
                </a:rPr>
                <a:t>2b</a:t>
              </a:r>
            </a:p>
          </p:txBody>
        </p:sp>
        <p:sp>
          <p:nvSpPr>
            <p:cNvPr id="67" name="CasellaDiTesto 66">
              <a:extLst>
                <a:ext uri="{FF2B5EF4-FFF2-40B4-BE49-F238E27FC236}">
                  <a16:creationId xmlns:a16="http://schemas.microsoft.com/office/drawing/2014/main" id="{A529DD63-9E0F-417B-9BFC-45856995CCCD}"/>
                </a:ext>
              </a:extLst>
            </p:cNvPr>
            <p:cNvSpPr txBox="1"/>
            <p:nvPr/>
          </p:nvSpPr>
          <p:spPr>
            <a:xfrm>
              <a:off x="5422036" y="3749319"/>
              <a:ext cx="384594" cy="307777"/>
            </a:xfrm>
            <a:prstGeom prst="rect">
              <a:avLst/>
            </a:prstGeom>
            <a:noFill/>
          </p:spPr>
          <p:txBody>
            <a:bodyPr wrap="square" rtlCol="0">
              <a:spAutoFit/>
            </a:bodyPr>
            <a:lstStyle/>
            <a:p>
              <a:pPr algn="just"/>
              <a:r>
                <a:rPr lang="it-IT" sz="1400" dirty="0">
                  <a:latin typeface="Arial Narrow" panose="020B0606020202030204" pitchFamily="34" charset="0"/>
                </a:rPr>
                <a:t>2c</a:t>
              </a:r>
            </a:p>
          </p:txBody>
        </p:sp>
        <p:cxnSp>
          <p:nvCxnSpPr>
            <p:cNvPr id="68" name="Connettore 2 67">
              <a:extLst>
                <a:ext uri="{FF2B5EF4-FFF2-40B4-BE49-F238E27FC236}">
                  <a16:creationId xmlns:a16="http://schemas.microsoft.com/office/drawing/2014/main" id="{CD4BA203-0D01-4DDE-8C07-439FA0737F43}"/>
                </a:ext>
              </a:extLst>
            </p:cNvPr>
            <p:cNvCxnSpPr>
              <a:cxnSpLocks/>
            </p:cNvCxnSpPr>
            <p:nvPr/>
          </p:nvCxnSpPr>
          <p:spPr>
            <a:xfrm flipV="1">
              <a:off x="5495656" y="3161262"/>
              <a:ext cx="822765" cy="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9" name="Connettore 2 68">
              <a:extLst>
                <a:ext uri="{FF2B5EF4-FFF2-40B4-BE49-F238E27FC236}">
                  <a16:creationId xmlns:a16="http://schemas.microsoft.com/office/drawing/2014/main" id="{C4CAE084-7B2A-4153-8A07-FE4937F97490}"/>
                </a:ext>
              </a:extLst>
            </p:cNvPr>
            <p:cNvCxnSpPr>
              <a:cxnSpLocks/>
            </p:cNvCxnSpPr>
            <p:nvPr/>
          </p:nvCxnSpPr>
          <p:spPr>
            <a:xfrm flipV="1">
              <a:off x="5495656" y="3618482"/>
              <a:ext cx="822765" cy="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0" name="Connettore 2 69">
              <a:extLst>
                <a:ext uri="{FF2B5EF4-FFF2-40B4-BE49-F238E27FC236}">
                  <a16:creationId xmlns:a16="http://schemas.microsoft.com/office/drawing/2014/main" id="{1AC1C579-91B3-4E39-AD44-560141CACCF8}"/>
                </a:ext>
              </a:extLst>
            </p:cNvPr>
            <p:cNvCxnSpPr>
              <a:cxnSpLocks/>
            </p:cNvCxnSpPr>
            <p:nvPr/>
          </p:nvCxnSpPr>
          <p:spPr>
            <a:xfrm flipV="1">
              <a:off x="5495655" y="4081861"/>
              <a:ext cx="822765" cy="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71" name="CasellaDiTesto 70">
              <a:extLst>
                <a:ext uri="{FF2B5EF4-FFF2-40B4-BE49-F238E27FC236}">
                  <a16:creationId xmlns:a16="http://schemas.microsoft.com/office/drawing/2014/main" id="{04F8BB83-7AD3-4A4C-A48F-2822040F32DF}"/>
                </a:ext>
              </a:extLst>
            </p:cNvPr>
            <p:cNvSpPr txBox="1"/>
            <p:nvPr/>
          </p:nvSpPr>
          <p:spPr>
            <a:xfrm>
              <a:off x="6114733" y="2944465"/>
              <a:ext cx="1833131" cy="338554"/>
            </a:xfrm>
            <a:prstGeom prst="rect">
              <a:avLst/>
            </a:prstGeom>
            <a:noFill/>
          </p:spPr>
          <p:txBody>
            <a:bodyPr wrap="square" rtlCol="0">
              <a:spAutoFit/>
            </a:bodyPr>
            <a:lstStyle/>
            <a:p>
              <a:pPr algn="ctr"/>
              <a:r>
                <a:rPr lang="it-IT" sz="1600" dirty="0">
                  <a:solidFill>
                    <a:schemeClr val="tx1">
                      <a:lumMod val="50000"/>
                      <a:lumOff val="50000"/>
                    </a:schemeClr>
                  </a:solidFill>
                  <a:latin typeface="Arial Narrow" panose="020B0606020202030204" pitchFamily="34" charset="0"/>
                </a:rPr>
                <a:t>3 </a:t>
              </a:r>
              <a:r>
                <a:rPr lang="it-IT" sz="1400" dirty="0">
                  <a:solidFill>
                    <a:schemeClr val="tx1">
                      <a:lumMod val="50000"/>
                      <a:lumOff val="50000"/>
                    </a:schemeClr>
                  </a:solidFill>
                  <a:latin typeface="Arial Narrow" panose="020B0606020202030204" pitchFamily="34" charset="0"/>
                </a:rPr>
                <a:t>Strategie/azioni</a:t>
              </a:r>
            </a:p>
          </p:txBody>
        </p:sp>
        <p:sp>
          <p:nvSpPr>
            <p:cNvPr id="72" name="CasellaDiTesto 71">
              <a:extLst>
                <a:ext uri="{FF2B5EF4-FFF2-40B4-BE49-F238E27FC236}">
                  <a16:creationId xmlns:a16="http://schemas.microsoft.com/office/drawing/2014/main" id="{812B341E-4B73-4F3A-A074-B09E9A8E4838}"/>
                </a:ext>
              </a:extLst>
            </p:cNvPr>
            <p:cNvSpPr txBox="1"/>
            <p:nvPr/>
          </p:nvSpPr>
          <p:spPr>
            <a:xfrm>
              <a:off x="6114733" y="3416521"/>
              <a:ext cx="1833131" cy="338554"/>
            </a:xfrm>
            <a:prstGeom prst="rect">
              <a:avLst/>
            </a:prstGeom>
            <a:noFill/>
          </p:spPr>
          <p:txBody>
            <a:bodyPr wrap="square" rtlCol="0">
              <a:spAutoFit/>
            </a:bodyPr>
            <a:lstStyle/>
            <a:p>
              <a:pPr algn="ctr"/>
              <a:r>
                <a:rPr lang="it-IT" sz="1600" dirty="0">
                  <a:solidFill>
                    <a:schemeClr val="tx1">
                      <a:lumMod val="50000"/>
                      <a:lumOff val="50000"/>
                    </a:schemeClr>
                  </a:solidFill>
                  <a:latin typeface="Arial Narrow" panose="020B0606020202030204" pitchFamily="34" charset="0"/>
                </a:rPr>
                <a:t>10 </a:t>
              </a:r>
              <a:r>
                <a:rPr lang="it-IT" sz="1400" dirty="0">
                  <a:solidFill>
                    <a:schemeClr val="tx1">
                      <a:lumMod val="50000"/>
                      <a:lumOff val="50000"/>
                    </a:schemeClr>
                  </a:solidFill>
                  <a:latin typeface="Arial Narrow" panose="020B0606020202030204" pitchFamily="34" charset="0"/>
                </a:rPr>
                <a:t>Strategie/azioni</a:t>
              </a:r>
            </a:p>
          </p:txBody>
        </p:sp>
        <p:sp>
          <p:nvSpPr>
            <p:cNvPr id="73" name="CasellaDiTesto 72">
              <a:extLst>
                <a:ext uri="{FF2B5EF4-FFF2-40B4-BE49-F238E27FC236}">
                  <a16:creationId xmlns:a16="http://schemas.microsoft.com/office/drawing/2014/main" id="{1766E8D6-3C04-4889-94A5-C78B58BDD016}"/>
                </a:ext>
              </a:extLst>
            </p:cNvPr>
            <p:cNvSpPr txBox="1"/>
            <p:nvPr/>
          </p:nvSpPr>
          <p:spPr>
            <a:xfrm>
              <a:off x="6114733" y="3882089"/>
              <a:ext cx="1833131" cy="338554"/>
            </a:xfrm>
            <a:prstGeom prst="rect">
              <a:avLst/>
            </a:prstGeom>
            <a:noFill/>
          </p:spPr>
          <p:txBody>
            <a:bodyPr wrap="square" rtlCol="0">
              <a:spAutoFit/>
            </a:bodyPr>
            <a:lstStyle/>
            <a:p>
              <a:pPr algn="ctr"/>
              <a:r>
                <a:rPr lang="it-IT" sz="1600" dirty="0">
                  <a:solidFill>
                    <a:schemeClr val="tx1">
                      <a:lumMod val="50000"/>
                      <a:lumOff val="50000"/>
                    </a:schemeClr>
                  </a:solidFill>
                  <a:latin typeface="Arial Narrow" panose="020B0606020202030204" pitchFamily="34" charset="0"/>
                </a:rPr>
                <a:t>7 </a:t>
              </a:r>
              <a:r>
                <a:rPr lang="it-IT" sz="1400" dirty="0">
                  <a:solidFill>
                    <a:schemeClr val="tx1">
                      <a:lumMod val="50000"/>
                      <a:lumOff val="50000"/>
                    </a:schemeClr>
                  </a:solidFill>
                  <a:latin typeface="Arial Narrow" panose="020B0606020202030204" pitchFamily="34" charset="0"/>
                </a:rPr>
                <a:t>Strategie/azioni</a:t>
              </a:r>
            </a:p>
          </p:txBody>
        </p:sp>
      </p:grpSp>
      <p:grpSp>
        <p:nvGrpSpPr>
          <p:cNvPr id="74" name="Gruppo 73">
            <a:extLst>
              <a:ext uri="{FF2B5EF4-FFF2-40B4-BE49-F238E27FC236}">
                <a16:creationId xmlns:a16="http://schemas.microsoft.com/office/drawing/2014/main" id="{4CED73AB-5D5E-479F-B4E9-5BECE5E09CD9}"/>
              </a:ext>
            </a:extLst>
          </p:cNvPr>
          <p:cNvGrpSpPr/>
          <p:nvPr/>
        </p:nvGrpSpPr>
        <p:grpSpPr>
          <a:xfrm>
            <a:off x="4776942" y="4479944"/>
            <a:ext cx="3442774" cy="2255560"/>
            <a:chOff x="4505090" y="4479944"/>
            <a:chExt cx="3442774" cy="2255560"/>
          </a:xfrm>
        </p:grpSpPr>
        <p:sp>
          <p:nvSpPr>
            <p:cNvPr id="75" name="CasellaDiTesto 74">
              <a:extLst>
                <a:ext uri="{FF2B5EF4-FFF2-40B4-BE49-F238E27FC236}">
                  <a16:creationId xmlns:a16="http://schemas.microsoft.com/office/drawing/2014/main" id="{ED36E184-9633-4866-BCC8-FA3DFE1EFEDE}"/>
                </a:ext>
              </a:extLst>
            </p:cNvPr>
            <p:cNvSpPr txBox="1"/>
            <p:nvPr/>
          </p:nvSpPr>
          <p:spPr>
            <a:xfrm>
              <a:off x="4563757" y="5020652"/>
              <a:ext cx="925715" cy="646331"/>
            </a:xfrm>
            <a:prstGeom prst="rect">
              <a:avLst/>
            </a:prstGeom>
            <a:noFill/>
          </p:spPr>
          <p:txBody>
            <a:bodyPr wrap="square" rtlCol="0">
              <a:spAutoFit/>
            </a:bodyPr>
            <a:lstStyle/>
            <a:p>
              <a:pPr algn="ctr"/>
              <a:r>
                <a:rPr lang="it-IT" sz="1200" b="1" dirty="0">
                  <a:solidFill>
                    <a:srgbClr val="006666"/>
                  </a:solidFill>
                  <a:latin typeface="Arial Narrow" panose="020B0606020202030204" pitchFamily="34" charset="0"/>
                </a:rPr>
                <a:t>5</a:t>
              </a:r>
            </a:p>
            <a:p>
              <a:pPr algn="ctr"/>
              <a:r>
                <a:rPr lang="it-IT" sz="1200" dirty="0">
                  <a:solidFill>
                    <a:srgbClr val="006666"/>
                  </a:solidFill>
                  <a:latin typeface="Arial Narrow" panose="020B0606020202030204" pitchFamily="34" charset="0"/>
                </a:rPr>
                <a:t>OBIETTIVI SPECIFICI</a:t>
              </a:r>
            </a:p>
          </p:txBody>
        </p:sp>
        <p:sp>
          <p:nvSpPr>
            <p:cNvPr id="76" name="Parentesi graffa aperta 75">
              <a:extLst>
                <a:ext uri="{FF2B5EF4-FFF2-40B4-BE49-F238E27FC236}">
                  <a16:creationId xmlns:a16="http://schemas.microsoft.com/office/drawing/2014/main" id="{0B2588F5-86AC-4410-8E80-E46F37138886}"/>
                </a:ext>
              </a:extLst>
            </p:cNvPr>
            <p:cNvSpPr/>
            <p:nvPr/>
          </p:nvSpPr>
          <p:spPr>
            <a:xfrm>
              <a:off x="4505090" y="4547256"/>
              <a:ext cx="246089" cy="2188248"/>
            </a:xfrm>
            <a:prstGeom prst="leftBrace">
              <a:avLst/>
            </a:prstGeom>
            <a:ln w="12700">
              <a:solidFill>
                <a:schemeClr val="tx1">
                  <a:lumMod val="50000"/>
                  <a:lumOff val="50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solidFill>
                  <a:schemeClr val="tx1">
                    <a:lumMod val="65000"/>
                    <a:lumOff val="35000"/>
                  </a:schemeClr>
                </a:solidFill>
                <a:latin typeface="Arial Narrow" panose="020B0606020202030204" pitchFamily="34" charset="0"/>
              </a:endParaRPr>
            </a:p>
          </p:txBody>
        </p:sp>
        <p:sp>
          <p:nvSpPr>
            <p:cNvPr id="77" name="CasellaDiTesto 76">
              <a:extLst>
                <a:ext uri="{FF2B5EF4-FFF2-40B4-BE49-F238E27FC236}">
                  <a16:creationId xmlns:a16="http://schemas.microsoft.com/office/drawing/2014/main" id="{224F986A-B3F0-4319-8A15-0F9E2716FD9F}"/>
                </a:ext>
              </a:extLst>
            </p:cNvPr>
            <p:cNvSpPr txBox="1"/>
            <p:nvPr/>
          </p:nvSpPr>
          <p:spPr>
            <a:xfrm>
              <a:off x="5403979" y="4479944"/>
              <a:ext cx="384594" cy="307777"/>
            </a:xfrm>
            <a:prstGeom prst="rect">
              <a:avLst/>
            </a:prstGeom>
            <a:noFill/>
          </p:spPr>
          <p:txBody>
            <a:bodyPr wrap="square" rtlCol="0">
              <a:spAutoFit/>
            </a:bodyPr>
            <a:lstStyle/>
            <a:p>
              <a:pPr algn="just"/>
              <a:r>
                <a:rPr lang="it-IT" sz="1400" dirty="0">
                  <a:latin typeface="Arial Narrow" panose="020B0606020202030204" pitchFamily="34" charset="0"/>
                </a:rPr>
                <a:t>3a</a:t>
              </a:r>
            </a:p>
          </p:txBody>
        </p:sp>
        <p:sp>
          <p:nvSpPr>
            <p:cNvPr id="78" name="CasellaDiTesto 77">
              <a:extLst>
                <a:ext uri="{FF2B5EF4-FFF2-40B4-BE49-F238E27FC236}">
                  <a16:creationId xmlns:a16="http://schemas.microsoft.com/office/drawing/2014/main" id="{62EB3448-4D10-424B-9649-C9CEBA8CF5AF}"/>
                </a:ext>
              </a:extLst>
            </p:cNvPr>
            <p:cNvSpPr txBox="1"/>
            <p:nvPr/>
          </p:nvSpPr>
          <p:spPr>
            <a:xfrm>
              <a:off x="5403979" y="4918954"/>
              <a:ext cx="384594" cy="307777"/>
            </a:xfrm>
            <a:prstGeom prst="rect">
              <a:avLst/>
            </a:prstGeom>
            <a:noFill/>
          </p:spPr>
          <p:txBody>
            <a:bodyPr wrap="square" rtlCol="0">
              <a:spAutoFit/>
            </a:bodyPr>
            <a:lstStyle/>
            <a:p>
              <a:pPr algn="just"/>
              <a:r>
                <a:rPr lang="it-IT" sz="1400" dirty="0">
                  <a:latin typeface="Arial Narrow" panose="020B0606020202030204" pitchFamily="34" charset="0"/>
                </a:rPr>
                <a:t>3b</a:t>
              </a:r>
            </a:p>
          </p:txBody>
        </p:sp>
        <p:sp>
          <p:nvSpPr>
            <p:cNvPr id="79" name="CasellaDiTesto 78">
              <a:extLst>
                <a:ext uri="{FF2B5EF4-FFF2-40B4-BE49-F238E27FC236}">
                  <a16:creationId xmlns:a16="http://schemas.microsoft.com/office/drawing/2014/main" id="{13776681-6FE0-42F1-BA0B-D13E4DDBB76E}"/>
                </a:ext>
              </a:extLst>
            </p:cNvPr>
            <p:cNvSpPr txBox="1"/>
            <p:nvPr/>
          </p:nvSpPr>
          <p:spPr>
            <a:xfrm>
              <a:off x="5415854" y="5341488"/>
              <a:ext cx="384594" cy="307777"/>
            </a:xfrm>
            <a:prstGeom prst="rect">
              <a:avLst/>
            </a:prstGeom>
            <a:noFill/>
          </p:spPr>
          <p:txBody>
            <a:bodyPr wrap="square" rtlCol="0">
              <a:spAutoFit/>
            </a:bodyPr>
            <a:lstStyle/>
            <a:p>
              <a:pPr algn="just"/>
              <a:r>
                <a:rPr lang="it-IT" sz="1400" dirty="0">
                  <a:latin typeface="Arial Narrow" panose="020B0606020202030204" pitchFamily="34" charset="0"/>
                </a:rPr>
                <a:t>3c</a:t>
              </a:r>
            </a:p>
          </p:txBody>
        </p:sp>
        <p:cxnSp>
          <p:nvCxnSpPr>
            <p:cNvPr id="80" name="Connettore 2 79">
              <a:extLst>
                <a:ext uri="{FF2B5EF4-FFF2-40B4-BE49-F238E27FC236}">
                  <a16:creationId xmlns:a16="http://schemas.microsoft.com/office/drawing/2014/main" id="{78ECBBF0-903A-4CF8-B697-DFC753ED3A3A}"/>
                </a:ext>
              </a:extLst>
            </p:cNvPr>
            <p:cNvCxnSpPr>
              <a:cxnSpLocks/>
            </p:cNvCxnSpPr>
            <p:nvPr/>
          </p:nvCxnSpPr>
          <p:spPr>
            <a:xfrm flipV="1">
              <a:off x="5489474" y="4761669"/>
              <a:ext cx="822765" cy="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1" name="Connettore 2 80">
              <a:extLst>
                <a:ext uri="{FF2B5EF4-FFF2-40B4-BE49-F238E27FC236}">
                  <a16:creationId xmlns:a16="http://schemas.microsoft.com/office/drawing/2014/main" id="{53E976C1-7A66-4421-A397-5CDAEA196FF5}"/>
                </a:ext>
              </a:extLst>
            </p:cNvPr>
            <p:cNvCxnSpPr>
              <a:cxnSpLocks/>
            </p:cNvCxnSpPr>
            <p:nvPr/>
          </p:nvCxnSpPr>
          <p:spPr>
            <a:xfrm flipV="1">
              <a:off x="5489474" y="5235365"/>
              <a:ext cx="822765" cy="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2" name="Connettore 2 81">
              <a:extLst>
                <a:ext uri="{FF2B5EF4-FFF2-40B4-BE49-F238E27FC236}">
                  <a16:creationId xmlns:a16="http://schemas.microsoft.com/office/drawing/2014/main" id="{BB7DB1E3-9F05-4D46-809A-BD4103EC40B9}"/>
                </a:ext>
              </a:extLst>
            </p:cNvPr>
            <p:cNvCxnSpPr>
              <a:cxnSpLocks/>
            </p:cNvCxnSpPr>
            <p:nvPr/>
          </p:nvCxnSpPr>
          <p:spPr>
            <a:xfrm flipV="1">
              <a:off x="5489473" y="5674030"/>
              <a:ext cx="822765" cy="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3" name="CasellaDiTesto 82">
              <a:extLst>
                <a:ext uri="{FF2B5EF4-FFF2-40B4-BE49-F238E27FC236}">
                  <a16:creationId xmlns:a16="http://schemas.microsoft.com/office/drawing/2014/main" id="{60EA2678-DFAC-4E1B-B5BB-110F4F4661F9}"/>
                </a:ext>
              </a:extLst>
            </p:cNvPr>
            <p:cNvSpPr txBox="1"/>
            <p:nvPr/>
          </p:nvSpPr>
          <p:spPr>
            <a:xfrm>
              <a:off x="5403978" y="5790092"/>
              <a:ext cx="384594" cy="307777"/>
            </a:xfrm>
            <a:prstGeom prst="rect">
              <a:avLst/>
            </a:prstGeom>
            <a:noFill/>
          </p:spPr>
          <p:txBody>
            <a:bodyPr wrap="square" rtlCol="0">
              <a:spAutoFit/>
            </a:bodyPr>
            <a:lstStyle/>
            <a:p>
              <a:pPr algn="just"/>
              <a:r>
                <a:rPr lang="it-IT" sz="1400" dirty="0">
                  <a:latin typeface="Arial Narrow" panose="020B0606020202030204" pitchFamily="34" charset="0"/>
                </a:rPr>
                <a:t>3d</a:t>
              </a:r>
            </a:p>
          </p:txBody>
        </p:sp>
        <p:sp>
          <p:nvSpPr>
            <p:cNvPr id="84" name="CasellaDiTesto 83">
              <a:extLst>
                <a:ext uri="{FF2B5EF4-FFF2-40B4-BE49-F238E27FC236}">
                  <a16:creationId xmlns:a16="http://schemas.microsoft.com/office/drawing/2014/main" id="{FAEC2FA7-85F9-4594-BFFB-274CA6442C07}"/>
                </a:ext>
              </a:extLst>
            </p:cNvPr>
            <p:cNvSpPr txBox="1"/>
            <p:nvPr/>
          </p:nvSpPr>
          <p:spPr>
            <a:xfrm>
              <a:off x="5415853" y="6245578"/>
              <a:ext cx="384594" cy="307777"/>
            </a:xfrm>
            <a:prstGeom prst="rect">
              <a:avLst/>
            </a:prstGeom>
            <a:noFill/>
          </p:spPr>
          <p:txBody>
            <a:bodyPr wrap="square" rtlCol="0">
              <a:spAutoFit/>
            </a:bodyPr>
            <a:lstStyle/>
            <a:p>
              <a:pPr algn="just"/>
              <a:r>
                <a:rPr lang="it-IT" sz="1400" dirty="0">
                  <a:latin typeface="Arial Narrow" panose="020B0606020202030204" pitchFamily="34" charset="0"/>
                </a:rPr>
                <a:t>3e</a:t>
              </a:r>
            </a:p>
          </p:txBody>
        </p:sp>
        <p:cxnSp>
          <p:nvCxnSpPr>
            <p:cNvPr id="85" name="Connettore 2 84">
              <a:extLst>
                <a:ext uri="{FF2B5EF4-FFF2-40B4-BE49-F238E27FC236}">
                  <a16:creationId xmlns:a16="http://schemas.microsoft.com/office/drawing/2014/main" id="{AEC299AB-1B65-4135-9A56-EB680CE7CB60}"/>
                </a:ext>
              </a:extLst>
            </p:cNvPr>
            <p:cNvCxnSpPr>
              <a:cxnSpLocks/>
            </p:cNvCxnSpPr>
            <p:nvPr/>
          </p:nvCxnSpPr>
          <p:spPr>
            <a:xfrm flipV="1">
              <a:off x="5489473" y="6106503"/>
              <a:ext cx="822765" cy="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6" name="Connettore 2 85">
              <a:extLst>
                <a:ext uri="{FF2B5EF4-FFF2-40B4-BE49-F238E27FC236}">
                  <a16:creationId xmlns:a16="http://schemas.microsoft.com/office/drawing/2014/main" id="{D0D63B8C-4192-432F-9C2A-5B8B011F90C0}"/>
                </a:ext>
              </a:extLst>
            </p:cNvPr>
            <p:cNvCxnSpPr>
              <a:cxnSpLocks/>
            </p:cNvCxnSpPr>
            <p:nvPr/>
          </p:nvCxnSpPr>
          <p:spPr>
            <a:xfrm flipV="1">
              <a:off x="5489472" y="6578120"/>
              <a:ext cx="822765" cy="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7" name="CasellaDiTesto 86">
              <a:extLst>
                <a:ext uri="{FF2B5EF4-FFF2-40B4-BE49-F238E27FC236}">
                  <a16:creationId xmlns:a16="http://schemas.microsoft.com/office/drawing/2014/main" id="{F646391F-AD10-4552-B564-EF74D7C43345}"/>
                </a:ext>
              </a:extLst>
            </p:cNvPr>
            <p:cNvSpPr txBox="1"/>
            <p:nvPr/>
          </p:nvSpPr>
          <p:spPr>
            <a:xfrm>
              <a:off x="6114733" y="4561263"/>
              <a:ext cx="1833131" cy="338554"/>
            </a:xfrm>
            <a:prstGeom prst="rect">
              <a:avLst/>
            </a:prstGeom>
            <a:noFill/>
          </p:spPr>
          <p:txBody>
            <a:bodyPr wrap="square" rtlCol="0">
              <a:spAutoFit/>
            </a:bodyPr>
            <a:lstStyle/>
            <a:p>
              <a:pPr algn="ctr"/>
              <a:r>
                <a:rPr lang="it-IT" sz="1600" dirty="0">
                  <a:solidFill>
                    <a:schemeClr val="tx1">
                      <a:lumMod val="50000"/>
                      <a:lumOff val="50000"/>
                    </a:schemeClr>
                  </a:solidFill>
                  <a:latin typeface="Arial Narrow" panose="020B0606020202030204" pitchFamily="34" charset="0"/>
                </a:rPr>
                <a:t>4 </a:t>
              </a:r>
              <a:r>
                <a:rPr lang="it-IT" sz="1400" dirty="0">
                  <a:solidFill>
                    <a:schemeClr val="tx1">
                      <a:lumMod val="50000"/>
                      <a:lumOff val="50000"/>
                    </a:schemeClr>
                  </a:solidFill>
                  <a:latin typeface="Arial Narrow" panose="020B0606020202030204" pitchFamily="34" charset="0"/>
                </a:rPr>
                <a:t>Strategie/azioni</a:t>
              </a:r>
            </a:p>
          </p:txBody>
        </p:sp>
        <p:sp>
          <p:nvSpPr>
            <p:cNvPr id="88" name="CasellaDiTesto 87">
              <a:extLst>
                <a:ext uri="{FF2B5EF4-FFF2-40B4-BE49-F238E27FC236}">
                  <a16:creationId xmlns:a16="http://schemas.microsoft.com/office/drawing/2014/main" id="{CDAA7F6C-E9CB-430B-A63B-569DD5E5F883}"/>
                </a:ext>
              </a:extLst>
            </p:cNvPr>
            <p:cNvSpPr txBox="1"/>
            <p:nvPr/>
          </p:nvSpPr>
          <p:spPr>
            <a:xfrm>
              <a:off x="6114731" y="5048362"/>
              <a:ext cx="1833131" cy="338554"/>
            </a:xfrm>
            <a:prstGeom prst="rect">
              <a:avLst/>
            </a:prstGeom>
            <a:noFill/>
          </p:spPr>
          <p:txBody>
            <a:bodyPr wrap="square" rtlCol="0">
              <a:spAutoFit/>
            </a:bodyPr>
            <a:lstStyle/>
            <a:p>
              <a:pPr algn="ctr"/>
              <a:r>
                <a:rPr lang="it-IT" sz="1600" dirty="0">
                  <a:solidFill>
                    <a:schemeClr val="tx1">
                      <a:lumMod val="50000"/>
                      <a:lumOff val="50000"/>
                    </a:schemeClr>
                  </a:solidFill>
                  <a:latin typeface="Arial Narrow" panose="020B0606020202030204" pitchFamily="34" charset="0"/>
                </a:rPr>
                <a:t>5 </a:t>
              </a:r>
              <a:r>
                <a:rPr lang="it-IT" sz="1400" dirty="0">
                  <a:solidFill>
                    <a:schemeClr val="tx1">
                      <a:lumMod val="50000"/>
                      <a:lumOff val="50000"/>
                    </a:schemeClr>
                  </a:solidFill>
                  <a:latin typeface="Arial Narrow" panose="020B0606020202030204" pitchFamily="34" charset="0"/>
                </a:rPr>
                <a:t>Strategie/azioni</a:t>
              </a:r>
            </a:p>
          </p:txBody>
        </p:sp>
        <p:sp>
          <p:nvSpPr>
            <p:cNvPr id="89" name="CasellaDiTesto 88">
              <a:extLst>
                <a:ext uri="{FF2B5EF4-FFF2-40B4-BE49-F238E27FC236}">
                  <a16:creationId xmlns:a16="http://schemas.microsoft.com/office/drawing/2014/main" id="{CBBCB1EF-20D3-4E51-AC62-770FB969ECEF}"/>
                </a:ext>
              </a:extLst>
            </p:cNvPr>
            <p:cNvSpPr txBox="1"/>
            <p:nvPr/>
          </p:nvSpPr>
          <p:spPr>
            <a:xfrm>
              <a:off x="6114730" y="5480279"/>
              <a:ext cx="1833131" cy="338554"/>
            </a:xfrm>
            <a:prstGeom prst="rect">
              <a:avLst/>
            </a:prstGeom>
            <a:noFill/>
          </p:spPr>
          <p:txBody>
            <a:bodyPr wrap="square" rtlCol="0">
              <a:spAutoFit/>
            </a:bodyPr>
            <a:lstStyle/>
            <a:p>
              <a:pPr algn="ctr"/>
              <a:r>
                <a:rPr lang="it-IT" sz="1600" dirty="0">
                  <a:solidFill>
                    <a:schemeClr val="tx1">
                      <a:lumMod val="50000"/>
                      <a:lumOff val="50000"/>
                    </a:schemeClr>
                  </a:solidFill>
                  <a:latin typeface="Arial Narrow" panose="020B0606020202030204" pitchFamily="34" charset="0"/>
                </a:rPr>
                <a:t>3 </a:t>
              </a:r>
              <a:r>
                <a:rPr lang="it-IT" sz="1400" dirty="0">
                  <a:solidFill>
                    <a:schemeClr val="tx1">
                      <a:lumMod val="50000"/>
                      <a:lumOff val="50000"/>
                    </a:schemeClr>
                  </a:solidFill>
                  <a:latin typeface="Arial Narrow" panose="020B0606020202030204" pitchFamily="34" charset="0"/>
                </a:rPr>
                <a:t>Strategie/azioni</a:t>
              </a:r>
            </a:p>
          </p:txBody>
        </p:sp>
        <p:sp>
          <p:nvSpPr>
            <p:cNvPr id="90" name="CasellaDiTesto 89">
              <a:extLst>
                <a:ext uri="{FF2B5EF4-FFF2-40B4-BE49-F238E27FC236}">
                  <a16:creationId xmlns:a16="http://schemas.microsoft.com/office/drawing/2014/main" id="{A24B72B8-9FD0-4052-B590-7F5C2CB1AA35}"/>
                </a:ext>
              </a:extLst>
            </p:cNvPr>
            <p:cNvSpPr txBox="1"/>
            <p:nvPr/>
          </p:nvSpPr>
          <p:spPr>
            <a:xfrm>
              <a:off x="6114728" y="5894469"/>
              <a:ext cx="1833131" cy="338554"/>
            </a:xfrm>
            <a:prstGeom prst="rect">
              <a:avLst/>
            </a:prstGeom>
            <a:noFill/>
          </p:spPr>
          <p:txBody>
            <a:bodyPr wrap="square" rtlCol="0">
              <a:spAutoFit/>
            </a:bodyPr>
            <a:lstStyle/>
            <a:p>
              <a:pPr algn="ctr"/>
              <a:r>
                <a:rPr lang="it-IT" sz="1600" dirty="0">
                  <a:solidFill>
                    <a:schemeClr val="tx1">
                      <a:lumMod val="50000"/>
                      <a:lumOff val="50000"/>
                    </a:schemeClr>
                  </a:solidFill>
                  <a:latin typeface="Arial Narrow" panose="020B0606020202030204" pitchFamily="34" charset="0"/>
                </a:rPr>
                <a:t>4 </a:t>
              </a:r>
              <a:r>
                <a:rPr lang="it-IT" sz="1400" dirty="0">
                  <a:solidFill>
                    <a:schemeClr val="tx1">
                      <a:lumMod val="50000"/>
                      <a:lumOff val="50000"/>
                    </a:schemeClr>
                  </a:solidFill>
                  <a:latin typeface="Arial Narrow" panose="020B0606020202030204" pitchFamily="34" charset="0"/>
                </a:rPr>
                <a:t>Strategie/azioni</a:t>
              </a:r>
            </a:p>
          </p:txBody>
        </p:sp>
        <p:sp>
          <p:nvSpPr>
            <p:cNvPr id="91" name="CasellaDiTesto 90">
              <a:extLst>
                <a:ext uri="{FF2B5EF4-FFF2-40B4-BE49-F238E27FC236}">
                  <a16:creationId xmlns:a16="http://schemas.microsoft.com/office/drawing/2014/main" id="{63852BD6-C0B2-49A4-9B60-15ECD1C9780E}"/>
                </a:ext>
              </a:extLst>
            </p:cNvPr>
            <p:cNvSpPr txBox="1"/>
            <p:nvPr/>
          </p:nvSpPr>
          <p:spPr>
            <a:xfrm>
              <a:off x="6114729" y="6382418"/>
              <a:ext cx="1833131" cy="338554"/>
            </a:xfrm>
            <a:prstGeom prst="rect">
              <a:avLst/>
            </a:prstGeom>
            <a:noFill/>
          </p:spPr>
          <p:txBody>
            <a:bodyPr wrap="square" rtlCol="0">
              <a:spAutoFit/>
            </a:bodyPr>
            <a:lstStyle/>
            <a:p>
              <a:pPr algn="ctr"/>
              <a:r>
                <a:rPr lang="it-IT" sz="1600" dirty="0">
                  <a:solidFill>
                    <a:schemeClr val="tx1">
                      <a:lumMod val="50000"/>
                      <a:lumOff val="50000"/>
                    </a:schemeClr>
                  </a:solidFill>
                  <a:latin typeface="Arial Narrow" panose="020B0606020202030204" pitchFamily="34" charset="0"/>
                </a:rPr>
                <a:t>6 </a:t>
              </a:r>
              <a:r>
                <a:rPr lang="it-IT" sz="1400" dirty="0">
                  <a:solidFill>
                    <a:schemeClr val="tx1">
                      <a:lumMod val="50000"/>
                      <a:lumOff val="50000"/>
                    </a:schemeClr>
                  </a:solidFill>
                  <a:latin typeface="Arial Narrow" panose="020B0606020202030204" pitchFamily="34" charset="0"/>
                </a:rPr>
                <a:t>Strategie/azioni</a:t>
              </a:r>
            </a:p>
          </p:txBody>
        </p:sp>
      </p:grpSp>
    </p:spTree>
    <p:extLst>
      <p:ext uri="{BB962C8B-B14F-4D97-AF65-F5344CB8AC3E}">
        <p14:creationId xmlns:p14="http://schemas.microsoft.com/office/powerpoint/2010/main" val="23276406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ccia a pentagono 11">
            <a:extLst>
              <a:ext uri="{FF2B5EF4-FFF2-40B4-BE49-F238E27FC236}">
                <a16:creationId xmlns:a16="http://schemas.microsoft.com/office/drawing/2014/main" id="{9A0B5415-CED0-4525-A591-73560DB13164}"/>
              </a:ext>
            </a:extLst>
          </p:cNvPr>
          <p:cNvSpPr/>
          <p:nvPr/>
        </p:nvSpPr>
        <p:spPr>
          <a:xfrm>
            <a:off x="887891" y="504202"/>
            <a:ext cx="7963728" cy="692204"/>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6" name="Picture 4" descr="Risultati immagini per logo comune di pisa">
            <a:extLst>
              <a:ext uri="{FF2B5EF4-FFF2-40B4-BE49-F238E27FC236}">
                <a16:creationId xmlns:a16="http://schemas.microsoft.com/office/drawing/2014/main" id="{B7A1FFD9-1DE0-4486-BF8C-E9090C0461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128" y="586616"/>
            <a:ext cx="388935" cy="47401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2857C2AD-CF8E-487A-9C8F-72D6D1478328}"/>
              </a:ext>
            </a:extLst>
          </p:cNvPr>
          <p:cNvSpPr>
            <a:spLocks noChangeArrowheads="1"/>
          </p:cNvSpPr>
          <p:nvPr/>
        </p:nvSpPr>
        <p:spPr bwMode="auto">
          <a:xfrm>
            <a:off x="292381" y="401652"/>
            <a:ext cx="510893" cy="6456348"/>
          </a:xfrm>
          <a:prstGeom prst="rect">
            <a:avLst/>
          </a:prstGeom>
          <a:solidFill>
            <a:srgbClr val="006666"/>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sp>
        <p:nvSpPr>
          <p:cNvPr id="8" name="Line 3">
            <a:extLst>
              <a:ext uri="{FF2B5EF4-FFF2-40B4-BE49-F238E27FC236}">
                <a16:creationId xmlns:a16="http://schemas.microsoft.com/office/drawing/2014/main" id="{E04CFED1-5D57-4212-BA34-267A0D8796F1}"/>
              </a:ext>
            </a:extLst>
          </p:cNvPr>
          <p:cNvSpPr>
            <a:spLocks noChangeShapeType="1"/>
          </p:cNvSpPr>
          <p:nvPr/>
        </p:nvSpPr>
        <p:spPr bwMode="auto">
          <a:xfrm>
            <a:off x="6488113" y="3175"/>
            <a:ext cx="13679487" cy="0"/>
          </a:xfrm>
          <a:prstGeom prst="line">
            <a:avLst/>
          </a:prstGeom>
          <a:noFill/>
          <a:ln w="9525">
            <a:solidFill>
              <a:srgbClr val="00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cxnSp>
        <p:nvCxnSpPr>
          <p:cNvPr id="11" name="Connettore diritto 10">
            <a:extLst>
              <a:ext uri="{FF2B5EF4-FFF2-40B4-BE49-F238E27FC236}">
                <a16:creationId xmlns:a16="http://schemas.microsoft.com/office/drawing/2014/main" id="{A0BAD8C5-ED37-4789-837D-1B66FAFD4C42}"/>
              </a:ext>
            </a:extLst>
          </p:cNvPr>
          <p:cNvCxnSpPr>
            <a:cxnSpLocks/>
          </p:cNvCxnSpPr>
          <p:nvPr/>
        </p:nvCxnSpPr>
        <p:spPr>
          <a:xfrm>
            <a:off x="547828" y="410198"/>
            <a:ext cx="8303791" cy="0"/>
          </a:xfrm>
          <a:prstGeom prst="line">
            <a:avLst/>
          </a:prstGeom>
          <a:ln w="28575">
            <a:solidFill>
              <a:srgbClr val="006666"/>
            </a:solidFill>
          </a:ln>
        </p:spPr>
        <p:style>
          <a:lnRef idx="1">
            <a:schemeClr val="accent1"/>
          </a:lnRef>
          <a:fillRef idx="0">
            <a:schemeClr val="accent1"/>
          </a:fillRef>
          <a:effectRef idx="0">
            <a:schemeClr val="accent1"/>
          </a:effectRef>
          <a:fontRef idx="minor">
            <a:schemeClr val="tx1"/>
          </a:fontRef>
        </p:style>
      </p:cxnSp>
      <p:pic>
        <p:nvPicPr>
          <p:cNvPr id="1029" name="Picture 5">
            <a:extLst>
              <a:ext uri="{FF2B5EF4-FFF2-40B4-BE49-F238E27FC236}">
                <a16:creationId xmlns:a16="http://schemas.microsoft.com/office/drawing/2014/main" id="{FB82E8C2-FA0A-4585-B894-6DC153092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783" y="599313"/>
            <a:ext cx="376602" cy="4743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3" name="Text Box 6">
            <a:extLst>
              <a:ext uri="{FF2B5EF4-FFF2-40B4-BE49-F238E27FC236}">
                <a16:creationId xmlns:a16="http://schemas.microsoft.com/office/drawing/2014/main" id="{477C208B-DB02-4E0A-8C41-DEFD72BC0E70}"/>
              </a:ext>
            </a:extLst>
          </p:cNvPr>
          <p:cNvSpPr txBox="1">
            <a:spLocks noChangeArrowheads="1"/>
          </p:cNvSpPr>
          <p:nvPr/>
        </p:nvSpPr>
        <p:spPr bwMode="auto">
          <a:xfrm>
            <a:off x="1686400" y="666664"/>
            <a:ext cx="7290435" cy="474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altLang="it-IT" sz="1400" b="1" dirty="0">
                <a:solidFill>
                  <a:srgbClr val="3F3F3F"/>
                </a:solidFill>
                <a:latin typeface="Arial Narrow" panose="020B0606020202030204" pitchFamily="34" charset="0"/>
              </a:rPr>
              <a:t>Attività di informazione partecipazione ai sensi del titolo II capo V della L.R. 65/2014 </a:t>
            </a:r>
            <a:endParaRPr kumimoji="0" lang="it-IT" altLang="it-IT" sz="1400" b="1" i="0" u="none" strike="noStrike" cap="none" normalizeH="0" baseline="0" dirty="0">
              <a:ln>
                <a:noFill/>
              </a:ln>
              <a:solidFill>
                <a:srgbClr val="3F3F3F"/>
              </a:solidFill>
              <a:effectLst/>
              <a:latin typeface="Arial Narrow" panose="020B0606020202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2" name="Rettangolo 1">
            <a:extLst>
              <a:ext uri="{FF2B5EF4-FFF2-40B4-BE49-F238E27FC236}">
                <a16:creationId xmlns:a16="http://schemas.microsoft.com/office/drawing/2014/main" id="{2A2B27F4-4E4C-4257-A77D-5DCD96F8CCAF}"/>
              </a:ext>
            </a:extLst>
          </p:cNvPr>
          <p:cNvSpPr/>
          <p:nvPr/>
        </p:nvSpPr>
        <p:spPr>
          <a:xfrm>
            <a:off x="1780308" y="796136"/>
            <a:ext cx="6620066" cy="553998"/>
          </a:xfrm>
          <a:prstGeom prst="rect">
            <a:avLst/>
          </a:prstGeom>
        </p:spPr>
        <p:txBody>
          <a:bodyPr wrap="square">
            <a:spAutoFit/>
          </a:bodyPr>
          <a:lstStyle/>
          <a:p>
            <a:pPr algn="r">
              <a:lnSpc>
                <a:spcPts val="2400"/>
              </a:lnSpc>
            </a:pPr>
            <a:r>
              <a:rPr lang="it-IT" sz="1000" kern="1400" dirty="0">
                <a:solidFill>
                  <a:schemeClr val="bg2">
                    <a:lumMod val="50000"/>
                  </a:schemeClr>
                </a:solidFill>
                <a:latin typeface="Arial Narrow" panose="020B0606020202030204" pitchFamily="34" charset="0"/>
              </a:rPr>
              <a:t>Fase di AVVIO DEL PROCEDIMENTO AI SENSI DELL’ART. 17 L.R. 65/2014 </a:t>
            </a:r>
            <a:endParaRPr lang="it-IT" sz="1000" kern="1400" dirty="0">
              <a:solidFill>
                <a:schemeClr val="bg2">
                  <a:lumMod val="50000"/>
                </a:schemeClr>
              </a:solidFill>
              <a:latin typeface="Times New Roman" panose="02020603050405020304" pitchFamily="18" charset="0"/>
            </a:endParaRPr>
          </a:p>
          <a:p>
            <a:r>
              <a:rPr lang="it-IT" sz="1000" kern="1400" dirty="0">
                <a:solidFill>
                  <a:schemeClr val="bg1"/>
                </a:solidFill>
                <a:latin typeface="Times New Roman" panose="02020603050405020304" pitchFamily="18" charset="0"/>
              </a:rPr>
              <a:t> </a:t>
            </a:r>
            <a:endParaRPr lang="it-IT" sz="1000" kern="1400" dirty="0">
              <a:ln>
                <a:noFill/>
              </a:ln>
              <a:solidFill>
                <a:schemeClr val="bg1"/>
              </a:solidFill>
              <a:effectLst/>
              <a:latin typeface="Times New Roman" panose="02020603050405020304" pitchFamily="18" charset="0"/>
            </a:endParaRPr>
          </a:p>
        </p:txBody>
      </p:sp>
      <p:sp>
        <p:nvSpPr>
          <p:cNvPr id="27" name="Text Box 4">
            <a:extLst>
              <a:ext uri="{FF2B5EF4-FFF2-40B4-BE49-F238E27FC236}">
                <a16:creationId xmlns:a16="http://schemas.microsoft.com/office/drawing/2014/main" id="{ECB90FC0-2D15-4F4A-B3BB-2D0A786B5335}"/>
              </a:ext>
            </a:extLst>
          </p:cNvPr>
          <p:cNvSpPr txBox="1">
            <a:spLocks noChangeArrowheads="1"/>
          </p:cNvSpPr>
          <p:nvPr/>
        </p:nvSpPr>
        <p:spPr bwMode="auto">
          <a:xfrm rot="16200000">
            <a:off x="-1273074" y="2690987"/>
            <a:ext cx="3384626"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it-IT" altLang="it-IT" sz="4200" b="1" i="0" u="none" strike="noStrike" cap="none" normalizeH="0" baseline="0" dirty="0">
                <a:ln>
                  <a:noFill/>
                </a:ln>
                <a:solidFill>
                  <a:schemeClr val="bg1"/>
                </a:solidFill>
                <a:effectLst/>
                <a:latin typeface="Arial Narrow" panose="020B0606020202030204" pitchFamily="34" charset="0"/>
              </a:rPr>
              <a:t> </a:t>
            </a:r>
            <a:r>
              <a:rPr kumimoji="0" lang="it-IT" altLang="it-IT" sz="1400" b="1" i="0" u="none" strike="noStrike" cap="none" normalizeH="0" baseline="0" dirty="0">
                <a:ln>
                  <a:noFill/>
                </a:ln>
                <a:solidFill>
                  <a:schemeClr val="bg1"/>
                </a:solidFill>
                <a:effectLst/>
                <a:latin typeface="Arial Narrow" panose="020B0606020202030204" pitchFamily="34" charset="0"/>
              </a:rPr>
              <a:t>I CONTENUTI STRATEGICI DEL PIANO</a:t>
            </a:r>
            <a:endParaRPr kumimoji="0" lang="it-IT" altLang="it-IT" sz="1400" b="0" i="0" u="none" strike="noStrike" cap="none" normalizeH="0" baseline="0" dirty="0">
              <a:ln>
                <a:noFill/>
              </a:ln>
              <a:solidFill>
                <a:schemeClr val="bg1"/>
              </a:solidFill>
              <a:effectLst/>
              <a:latin typeface="Arial" panose="020B0604020202020204" pitchFamily="34" charset="0"/>
            </a:endParaRPr>
          </a:p>
        </p:txBody>
      </p:sp>
      <p:pic>
        <p:nvPicPr>
          <p:cNvPr id="28" name="Immagine 27">
            <a:extLst>
              <a:ext uri="{FF2B5EF4-FFF2-40B4-BE49-F238E27FC236}">
                <a16:creationId xmlns:a16="http://schemas.microsoft.com/office/drawing/2014/main" id="{560F3BEA-54F4-431E-B0C7-974509A5A11C}"/>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4023296">
            <a:off x="360938" y="4215879"/>
            <a:ext cx="336235" cy="336235"/>
          </a:xfrm>
          <a:prstGeom prst="rect">
            <a:avLst/>
          </a:prstGeom>
        </p:spPr>
      </p:pic>
      <p:sp>
        <p:nvSpPr>
          <p:cNvPr id="14" name="CasellaDiTesto 13">
            <a:extLst>
              <a:ext uri="{FF2B5EF4-FFF2-40B4-BE49-F238E27FC236}">
                <a16:creationId xmlns:a16="http://schemas.microsoft.com/office/drawing/2014/main" id="{7A3D73D8-B42E-4EA0-ACD3-279DAFC0C6C8}"/>
              </a:ext>
            </a:extLst>
          </p:cNvPr>
          <p:cNvSpPr txBox="1"/>
          <p:nvPr/>
        </p:nvSpPr>
        <p:spPr>
          <a:xfrm>
            <a:off x="1368528" y="1195189"/>
            <a:ext cx="2135905" cy="338554"/>
          </a:xfrm>
          <a:prstGeom prst="rect">
            <a:avLst/>
          </a:prstGeom>
          <a:noFill/>
        </p:spPr>
        <p:txBody>
          <a:bodyPr wrap="square" rtlCol="0">
            <a:spAutoFit/>
          </a:bodyPr>
          <a:lstStyle/>
          <a:p>
            <a:pPr algn="just"/>
            <a:r>
              <a:rPr lang="it-IT" sz="1600" dirty="0">
                <a:solidFill>
                  <a:srgbClr val="006666"/>
                </a:solidFill>
                <a:latin typeface="Arial Narrow" panose="020B0606020202030204" pitchFamily="34" charset="0"/>
              </a:rPr>
              <a:t>3 OBIETTIVI SPECIFICI</a:t>
            </a:r>
          </a:p>
        </p:txBody>
      </p:sp>
      <p:sp>
        <p:nvSpPr>
          <p:cNvPr id="15" name="CasellaDiTesto 14">
            <a:extLst>
              <a:ext uri="{FF2B5EF4-FFF2-40B4-BE49-F238E27FC236}">
                <a16:creationId xmlns:a16="http://schemas.microsoft.com/office/drawing/2014/main" id="{E842A956-63AB-463D-923A-0CA8C87C4FA7}"/>
              </a:ext>
            </a:extLst>
          </p:cNvPr>
          <p:cNvSpPr txBox="1"/>
          <p:nvPr/>
        </p:nvSpPr>
        <p:spPr>
          <a:xfrm>
            <a:off x="1433379" y="1639251"/>
            <a:ext cx="1967643" cy="1015663"/>
          </a:xfrm>
          <a:prstGeom prst="rect">
            <a:avLst/>
          </a:prstGeom>
          <a:solidFill>
            <a:schemeClr val="accent4">
              <a:lumMod val="20000"/>
              <a:lumOff val="80000"/>
              <a:alpha val="48000"/>
            </a:schemeClr>
          </a:solidFill>
        </p:spPr>
        <p:txBody>
          <a:bodyPr wrap="square" rtlCol="0">
            <a:spAutoFit/>
          </a:bodyPr>
          <a:lstStyle/>
          <a:p>
            <a:pPr algn="just"/>
            <a:r>
              <a:rPr lang="it-IT" sz="1200" b="1" dirty="0">
                <a:solidFill>
                  <a:srgbClr val="006666"/>
                </a:solidFill>
                <a:latin typeface="Arial Narrow" panose="020B0606020202030204" pitchFamily="34" charset="0"/>
              </a:rPr>
              <a:t>Contribuire a sviluppare la piattaforma logistica costiera in rapporto con l'area fiorentina e con l'alta capacità</a:t>
            </a:r>
            <a:r>
              <a:rPr lang="it-IT" sz="1200" dirty="0">
                <a:solidFill>
                  <a:srgbClr val="006666"/>
                </a:solidFill>
                <a:latin typeface="Arial Narrow" panose="020B0606020202030204" pitchFamily="34" charset="0"/>
              </a:rPr>
              <a:t>;</a:t>
            </a:r>
          </a:p>
        </p:txBody>
      </p:sp>
      <p:grpSp>
        <p:nvGrpSpPr>
          <p:cNvPr id="16" name="Gruppo 15">
            <a:extLst>
              <a:ext uri="{FF2B5EF4-FFF2-40B4-BE49-F238E27FC236}">
                <a16:creationId xmlns:a16="http://schemas.microsoft.com/office/drawing/2014/main" id="{3436002E-EB38-4B2A-A8AD-BA8B8E25E7C4}"/>
              </a:ext>
            </a:extLst>
          </p:cNvPr>
          <p:cNvGrpSpPr/>
          <p:nvPr/>
        </p:nvGrpSpPr>
        <p:grpSpPr>
          <a:xfrm>
            <a:off x="983934" y="1846936"/>
            <a:ext cx="417020" cy="401112"/>
            <a:chOff x="983934" y="1846936"/>
            <a:chExt cx="417020" cy="401112"/>
          </a:xfrm>
        </p:grpSpPr>
        <p:sp>
          <p:nvSpPr>
            <p:cNvPr id="17" name="Ovale 16">
              <a:extLst>
                <a:ext uri="{FF2B5EF4-FFF2-40B4-BE49-F238E27FC236}">
                  <a16:creationId xmlns:a16="http://schemas.microsoft.com/office/drawing/2014/main" id="{C2448A60-B1BE-4069-96FD-C601C9D92F1F}"/>
                </a:ext>
              </a:extLst>
            </p:cNvPr>
            <p:cNvSpPr/>
            <p:nvPr/>
          </p:nvSpPr>
          <p:spPr>
            <a:xfrm>
              <a:off x="983934" y="1846936"/>
              <a:ext cx="384594" cy="401112"/>
            </a:xfrm>
            <a:prstGeom prst="ellipse">
              <a:avLst/>
            </a:prstGeom>
            <a:noFill/>
            <a:ln w="12700">
              <a:solidFill>
                <a:srgbClr val="00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latin typeface="Arial Narrow" panose="020B0606020202030204" pitchFamily="34" charset="0"/>
              </a:endParaRPr>
            </a:p>
          </p:txBody>
        </p:sp>
        <p:sp>
          <p:nvSpPr>
            <p:cNvPr id="18" name="CasellaDiTesto 17">
              <a:extLst>
                <a:ext uri="{FF2B5EF4-FFF2-40B4-BE49-F238E27FC236}">
                  <a16:creationId xmlns:a16="http://schemas.microsoft.com/office/drawing/2014/main" id="{396D006F-C294-4046-9502-655CD6163CBE}"/>
                </a:ext>
              </a:extLst>
            </p:cNvPr>
            <p:cNvSpPr txBox="1"/>
            <p:nvPr/>
          </p:nvSpPr>
          <p:spPr>
            <a:xfrm>
              <a:off x="1016360" y="1882093"/>
              <a:ext cx="384594" cy="307777"/>
            </a:xfrm>
            <a:prstGeom prst="rect">
              <a:avLst/>
            </a:prstGeom>
            <a:noFill/>
          </p:spPr>
          <p:txBody>
            <a:bodyPr wrap="square" rtlCol="0">
              <a:spAutoFit/>
            </a:bodyPr>
            <a:lstStyle/>
            <a:p>
              <a:pPr algn="just"/>
              <a:r>
                <a:rPr lang="it-IT" sz="1400" dirty="0">
                  <a:solidFill>
                    <a:srgbClr val="009900"/>
                  </a:solidFill>
                  <a:latin typeface="Arial Narrow" panose="020B0606020202030204" pitchFamily="34" charset="0"/>
                </a:rPr>
                <a:t>1a</a:t>
              </a:r>
            </a:p>
          </p:txBody>
        </p:sp>
      </p:grpSp>
      <p:sp>
        <p:nvSpPr>
          <p:cNvPr id="19" name="CasellaDiTesto 18">
            <a:extLst>
              <a:ext uri="{FF2B5EF4-FFF2-40B4-BE49-F238E27FC236}">
                <a16:creationId xmlns:a16="http://schemas.microsoft.com/office/drawing/2014/main" id="{28664400-4E93-49CC-A7EF-317D5BE41CE3}"/>
              </a:ext>
            </a:extLst>
          </p:cNvPr>
          <p:cNvSpPr txBox="1"/>
          <p:nvPr/>
        </p:nvSpPr>
        <p:spPr>
          <a:xfrm>
            <a:off x="1498230" y="3257456"/>
            <a:ext cx="1902792" cy="1384995"/>
          </a:xfrm>
          <a:prstGeom prst="rect">
            <a:avLst/>
          </a:prstGeom>
          <a:solidFill>
            <a:schemeClr val="accent4">
              <a:lumMod val="20000"/>
              <a:lumOff val="80000"/>
              <a:alpha val="49000"/>
            </a:schemeClr>
          </a:solidFill>
        </p:spPr>
        <p:txBody>
          <a:bodyPr wrap="square" rtlCol="0">
            <a:spAutoFit/>
          </a:bodyPr>
          <a:lstStyle/>
          <a:p>
            <a:pPr algn="just"/>
            <a:r>
              <a:rPr lang="it-IT" sz="1200" b="1" dirty="0">
                <a:solidFill>
                  <a:srgbClr val="006666"/>
                </a:solidFill>
                <a:latin typeface="Arial Narrow" panose="020B0606020202030204" pitchFamily="34" charset="0"/>
              </a:rPr>
              <a:t>Sostenere il ruolo delle funzioni di eccellenza e dei servizi di rango (Università, alta formazione, ricerca applicata, ospedale, aeroporto) in un'ottica di integrazione regionale</a:t>
            </a:r>
          </a:p>
        </p:txBody>
      </p:sp>
      <p:grpSp>
        <p:nvGrpSpPr>
          <p:cNvPr id="20" name="Gruppo 19">
            <a:extLst>
              <a:ext uri="{FF2B5EF4-FFF2-40B4-BE49-F238E27FC236}">
                <a16:creationId xmlns:a16="http://schemas.microsoft.com/office/drawing/2014/main" id="{797B6EB7-04E4-444D-93AB-B72E21A069D5}"/>
              </a:ext>
            </a:extLst>
          </p:cNvPr>
          <p:cNvGrpSpPr/>
          <p:nvPr/>
        </p:nvGrpSpPr>
        <p:grpSpPr>
          <a:xfrm>
            <a:off x="1048785" y="3667175"/>
            <a:ext cx="470155" cy="401112"/>
            <a:chOff x="1048785" y="3667175"/>
            <a:chExt cx="470155" cy="401112"/>
          </a:xfrm>
        </p:grpSpPr>
        <p:sp>
          <p:nvSpPr>
            <p:cNvPr id="21" name="Ovale 20">
              <a:extLst>
                <a:ext uri="{FF2B5EF4-FFF2-40B4-BE49-F238E27FC236}">
                  <a16:creationId xmlns:a16="http://schemas.microsoft.com/office/drawing/2014/main" id="{ED91A02D-8C9B-4E5C-A4AD-FF82C281ED44}"/>
                </a:ext>
              </a:extLst>
            </p:cNvPr>
            <p:cNvSpPr/>
            <p:nvPr/>
          </p:nvSpPr>
          <p:spPr>
            <a:xfrm>
              <a:off x="1048785" y="3667175"/>
              <a:ext cx="384594" cy="401112"/>
            </a:xfrm>
            <a:prstGeom prst="ellipse">
              <a:avLst/>
            </a:prstGeom>
            <a:noFill/>
            <a:ln w="12700">
              <a:solidFill>
                <a:srgbClr val="00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latin typeface="Arial Narrow" panose="020B0606020202030204" pitchFamily="34" charset="0"/>
              </a:endParaRPr>
            </a:p>
          </p:txBody>
        </p:sp>
        <p:sp>
          <p:nvSpPr>
            <p:cNvPr id="22" name="CasellaDiTesto 21">
              <a:extLst>
                <a:ext uri="{FF2B5EF4-FFF2-40B4-BE49-F238E27FC236}">
                  <a16:creationId xmlns:a16="http://schemas.microsoft.com/office/drawing/2014/main" id="{46C79260-92F0-467D-92AC-94ACFAC999D2}"/>
                </a:ext>
              </a:extLst>
            </p:cNvPr>
            <p:cNvSpPr txBox="1"/>
            <p:nvPr/>
          </p:nvSpPr>
          <p:spPr>
            <a:xfrm>
              <a:off x="1059679" y="3698454"/>
              <a:ext cx="459261" cy="307777"/>
            </a:xfrm>
            <a:prstGeom prst="rect">
              <a:avLst/>
            </a:prstGeom>
            <a:noFill/>
          </p:spPr>
          <p:txBody>
            <a:bodyPr wrap="square" rtlCol="0">
              <a:spAutoFit/>
            </a:bodyPr>
            <a:lstStyle/>
            <a:p>
              <a:pPr algn="just"/>
              <a:r>
                <a:rPr lang="it-IT" sz="1400" dirty="0">
                  <a:solidFill>
                    <a:srgbClr val="009900"/>
                  </a:solidFill>
                  <a:latin typeface="Arial Narrow" panose="020B0606020202030204" pitchFamily="34" charset="0"/>
                </a:rPr>
                <a:t>1b</a:t>
              </a:r>
            </a:p>
          </p:txBody>
        </p:sp>
      </p:grpSp>
      <p:sp>
        <p:nvSpPr>
          <p:cNvPr id="23" name="CasellaDiTesto 22">
            <a:extLst>
              <a:ext uri="{FF2B5EF4-FFF2-40B4-BE49-F238E27FC236}">
                <a16:creationId xmlns:a16="http://schemas.microsoft.com/office/drawing/2014/main" id="{70B0FA6D-3C19-45C7-95E4-647A2F6F8AB9}"/>
              </a:ext>
            </a:extLst>
          </p:cNvPr>
          <p:cNvSpPr txBox="1"/>
          <p:nvPr/>
        </p:nvSpPr>
        <p:spPr>
          <a:xfrm>
            <a:off x="1498230" y="4936788"/>
            <a:ext cx="2006203" cy="1815882"/>
          </a:xfrm>
          <a:prstGeom prst="rect">
            <a:avLst/>
          </a:prstGeom>
          <a:noFill/>
        </p:spPr>
        <p:txBody>
          <a:bodyPr wrap="square" rtlCol="0">
            <a:spAutoFit/>
          </a:bodyPr>
          <a:lstStyle/>
          <a:p>
            <a:pPr algn="just"/>
            <a:r>
              <a:rPr lang="it-IT" sz="1200" b="1" dirty="0">
                <a:solidFill>
                  <a:schemeClr val="tx1">
                    <a:lumMod val="65000"/>
                    <a:lumOff val="35000"/>
                  </a:schemeClr>
                </a:solidFill>
                <a:latin typeface="Arial Narrow" panose="020B0606020202030204" pitchFamily="34" charset="0"/>
              </a:rPr>
              <a:t>Definire politiche coordinate e condivise per la salvaguardia e la valorizzazione delle risorse ambientali e paesaggistiche con particolare riferimento a quelle espresse dai Parchi e dalle altre aree di valore ambientale</a:t>
            </a:r>
          </a:p>
        </p:txBody>
      </p:sp>
      <p:grpSp>
        <p:nvGrpSpPr>
          <p:cNvPr id="24" name="Gruppo 23">
            <a:extLst>
              <a:ext uri="{FF2B5EF4-FFF2-40B4-BE49-F238E27FC236}">
                <a16:creationId xmlns:a16="http://schemas.microsoft.com/office/drawing/2014/main" id="{C14E03D4-C983-41C1-8C88-62F8659F5A54}"/>
              </a:ext>
            </a:extLst>
          </p:cNvPr>
          <p:cNvGrpSpPr/>
          <p:nvPr/>
        </p:nvGrpSpPr>
        <p:grpSpPr>
          <a:xfrm>
            <a:off x="1057624" y="5648637"/>
            <a:ext cx="406750" cy="401112"/>
            <a:chOff x="1197071" y="1921958"/>
            <a:chExt cx="406750" cy="401112"/>
          </a:xfrm>
        </p:grpSpPr>
        <p:sp>
          <p:nvSpPr>
            <p:cNvPr id="25" name="Ovale 24">
              <a:extLst>
                <a:ext uri="{FF2B5EF4-FFF2-40B4-BE49-F238E27FC236}">
                  <a16:creationId xmlns:a16="http://schemas.microsoft.com/office/drawing/2014/main" id="{F88FFE0E-EC78-427C-9EDF-8FCB8E7E4810}"/>
                </a:ext>
              </a:extLst>
            </p:cNvPr>
            <p:cNvSpPr/>
            <p:nvPr/>
          </p:nvSpPr>
          <p:spPr>
            <a:xfrm>
              <a:off x="1197071" y="1921958"/>
              <a:ext cx="384594" cy="401112"/>
            </a:xfrm>
            <a:prstGeom prst="ellipse">
              <a:avLst/>
            </a:prstGeom>
            <a:noFill/>
            <a:ln w="12700">
              <a:solidFill>
                <a:srgbClr val="00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latin typeface="Arial Narrow" panose="020B0606020202030204" pitchFamily="34" charset="0"/>
              </a:endParaRPr>
            </a:p>
          </p:txBody>
        </p:sp>
        <p:sp>
          <p:nvSpPr>
            <p:cNvPr id="26" name="CasellaDiTesto 25">
              <a:extLst>
                <a:ext uri="{FF2B5EF4-FFF2-40B4-BE49-F238E27FC236}">
                  <a16:creationId xmlns:a16="http://schemas.microsoft.com/office/drawing/2014/main" id="{D40E5228-85FC-4FF4-8D77-2C307118A174}"/>
                </a:ext>
              </a:extLst>
            </p:cNvPr>
            <p:cNvSpPr txBox="1"/>
            <p:nvPr/>
          </p:nvSpPr>
          <p:spPr>
            <a:xfrm>
              <a:off x="1228064" y="1953237"/>
              <a:ext cx="375757" cy="307777"/>
            </a:xfrm>
            <a:prstGeom prst="rect">
              <a:avLst/>
            </a:prstGeom>
            <a:noFill/>
          </p:spPr>
          <p:txBody>
            <a:bodyPr wrap="square" rtlCol="0">
              <a:spAutoFit/>
            </a:bodyPr>
            <a:lstStyle/>
            <a:p>
              <a:pPr algn="just"/>
              <a:r>
                <a:rPr lang="it-IT" sz="1400" dirty="0">
                  <a:solidFill>
                    <a:srgbClr val="009900"/>
                  </a:solidFill>
                  <a:latin typeface="Arial Narrow" panose="020B0606020202030204" pitchFamily="34" charset="0"/>
                </a:rPr>
                <a:t>1c</a:t>
              </a:r>
            </a:p>
          </p:txBody>
        </p:sp>
      </p:grpSp>
      <p:sp>
        <p:nvSpPr>
          <p:cNvPr id="29" name="Parentesi graffa aperta 28">
            <a:extLst>
              <a:ext uri="{FF2B5EF4-FFF2-40B4-BE49-F238E27FC236}">
                <a16:creationId xmlns:a16="http://schemas.microsoft.com/office/drawing/2014/main" id="{4EBD6BBE-A13C-4D9D-A401-53DA4092FFA9}"/>
              </a:ext>
            </a:extLst>
          </p:cNvPr>
          <p:cNvSpPr/>
          <p:nvPr/>
        </p:nvSpPr>
        <p:spPr>
          <a:xfrm>
            <a:off x="3542790" y="1364466"/>
            <a:ext cx="246089" cy="1452282"/>
          </a:xfrm>
          <a:prstGeom prst="leftBrace">
            <a:avLst/>
          </a:prstGeom>
          <a:ln w="12700">
            <a:solidFill>
              <a:schemeClr val="tx1">
                <a:lumMod val="50000"/>
                <a:lumOff val="50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solidFill>
                <a:schemeClr val="tx1">
                  <a:lumMod val="65000"/>
                  <a:lumOff val="35000"/>
                </a:schemeClr>
              </a:solidFill>
              <a:latin typeface="Arial Narrow" panose="020B0606020202030204" pitchFamily="34" charset="0"/>
            </a:endParaRPr>
          </a:p>
        </p:txBody>
      </p:sp>
      <p:sp>
        <p:nvSpPr>
          <p:cNvPr id="30" name="CasellaDiTesto 29">
            <a:extLst>
              <a:ext uri="{FF2B5EF4-FFF2-40B4-BE49-F238E27FC236}">
                <a16:creationId xmlns:a16="http://schemas.microsoft.com/office/drawing/2014/main" id="{0446A2A5-E9EB-4CBD-AB08-802EC6B1E0F5}"/>
              </a:ext>
            </a:extLst>
          </p:cNvPr>
          <p:cNvSpPr txBox="1"/>
          <p:nvPr/>
        </p:nvSpPr>
        <p:spPr>
          <a:xfrm>
            <a:off x="3688002" y="1488005"/>
            <a:ext cx="5203210" cy="1169551"/>
          </a:xfrm>
          <a:prstGeom prst="rect">
            <a:avLst/>
          </a:prstGeom>
          <a:solidFill>
            <a:schemeClr val="accent4">
              <a:lumMod val="20000"/>
              <a:lumOff val="80000"/>
              <a:alpha val="52000"/>
            </a:schemeClr>
          </a:solidFill>
        </p:spPr>
        <p:txBody>
          <a:bodyPr wrap="square" rtlCol="0">
            <a:spAutoFit/>
          </a:bodyPr>
          <a:lstStyle/>
          <a:p>
            <a:pPr marL="171450" indent="-171450" algn="just">
              <a:buFont typeface="Wingdings" panose="05000000000000000000" pitchFamily="2" charset="2"/>
              <a:buChar char="§"/>
            </a:pPr>
            <a:r>
              <a:rPr lang="it-IT" sz="1000" dirty="0">
                <a:solidFill>
                  <a:srgbClr val="006666"/>
                </a:solidFill>
                <a:latin typeface="Arial Narrow" panose="020B0606020202030204" pitchFamily="34" charset="0"/>
              </a:rPr>
              <a:t>Attuare gli interventi definiti dal Piano Regionale Integrato delle Infrastrutture e della Mobilità (PRIIM) relativi ad adeguamenti e a potenziamenti delle infrastrutture stradali e ferroviarie nonché al consolidamento strutturale di infrastrutture strategiche (canale dei Navicelli)</a:t>
            </a:r>
          </a:p>
          <a:p>
            <a:pPr marL="171450" indent="-171450" algn="just">
              <a:buFont typeface="Wingdings" panose="05000000000000000000" pitchFamily="2" charset="2"/>
              <a:buChar char="§"/>
            </a:pPr>
            <a:r>
              <a:rPr lang="it-IT" sz="1000" dirty="0">
                <a:solidFill>
                  <a:srgbClr val="006666"/>
                </a:solidFill>
                <a:latin typeface="Arial Narrow" panose="020B0606020202030204" pitchFamily="34" charset="0"/>
              </a:rPr>
              <a:t>Individuare un ambito di tutela dell’area aeroportuale ai fini di un suo potenziale sviluppo.</a:t>
            </a:r>
          </a:p>
          <a:p>
            <a:pPr marL="171450" indent="-171450" algn="just">
              <a:buFont typeface="Wingdings" panose="05000000000000000000" pitchFamily="2" charset="2"/>
              <a:buChar char="§"/>
            </a:pPr>
            <a:r>
              <a:rPr lang="it-IT" sz="1000" dirty="0">
                <a:solidFill>
                  <a:srgbClr val="006666"/>
                </a:solidFill>
                <a:latin typeface="Arial Narrow" panose="020B0606020202030204" pitchFamily="34" charset="0"/>
              </a:rPr>
              <a:t>Prevedere, attraverso uno specifico studio di fattibilità, la possibilità di un raddoppio della linea ferroviaria Pisa-Firenze capace di rendere maggiormente efficienti i collegamenti con la rete ad Alta velocità della Toscana centrale e con la tratta tirrenica.</a:t>
            </a:r>
          </a:p>
        </p:txBody>
      </p:sp>
      <p:sp>
        <p:nvSpPr>
          <p:cNvPr id="31" name="Parentesi graffa aperta 30">
            <a:extLst>
              <a:ext uri="{FF2B5EF4-FFF2-40B4-BE49-F238E27FC236}">
                <a16:creationId xmlns:a16="http://schemas.microsoft.com/office/drawing/2014/main" id="{09814385-10DF-4CF5-8BFF-3ED606656A3F}"/>
              </a:ext>
            </a:extLst>
          </p:cNvPr>
          <p:cNvSpPr/>
          <p:nvPr/>
        </p:nvSpPr>
        <p:spPr>
          <a:xfrm>
            <a:off x="3572145" y="3086918"/>
            <a:ext cx="246089" cy="1785104"/>
          </a:xfrm>
          <a:prstGeom prst="leftBrace">
            <a:avLst/>
          </a:prstGeom>
          <a:ln w="12700">
            <a:solidFill>
              <a:schemeClr val="tx1">
                <a:lumMod val="50000"/>
                <a:lumOff val="50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solidFill>
                <a:schemeClr val="tx1">
                  <a:lumMod val="65000"/>
                  <a:lumOff val="35000"/>
                </a:schemeClr>
              </a:solidFill>
              <a:latin typeface="Arial Narrow" panose="020B0606020202030204" pitchFamily="34" charset="0"/>
            </a:endParaRPr>
          </a:p>
        </p:txBody>
      </p:sp>
      <p:sp>
        <p:nvSpPr>
          <p:cNvPr id="32" name="CasellaDiTesto 31">
            <a:extLst>
              <a:ext uri="{FF2B5EF4-FFF2-40B4-BE49-F238E27FC236}">
                <a16:creationId xmlns:a16="http://schemas.microsoft.com/office/drawing/2014/main" id="{2A89E1F2-D411-411D-B20F-08DE24082254}"/>
              </a:ext>
            </a:extLst>
          </p:cNvPr>
          <p:cNvSpPr txBox="1"/>
          <p:nvPr/>
        </p:nvSpPr>
        <p:spPr>
          <a:xfrm>
            <a:off x="3711662" y="3140186"/>
            <a:ext cx="5203210" cy="1631216"/>
          </a:xfrm>
          <a:prstGeom prst="rect">
            <a:avLst/>
          </a:prstGeom>
          <a:solidFill>
            <a:schemeClr val="accent4">
              <a:lumMod val="20000"/>
              <a:lumOff val="80000"/>
              <a:alpha val="49000"/>
            </a:schemeClr>
          </a:solidFill>
        </p:spPr>
        <p:txBody>
          <a:bodyPr wrap="square" rtlCol="0">
            <a:spAutoFit/>
          </a:bodyPr>
          <a:lstStyle/>
          <a:p>
            <a:pPr marL="171450" indent="-171450" algn="just">
              <a:buFont typeface="Wingdings" panose="05000000000000000000" pitchFamily="2" charset="2"/>
              <a:buChar char="§"/>
            </a:pPr>
            <a:r>
              <a:rPr lang="it-IT" sz="1000" dirty="0">
                <a:solidFill>
                  <a:srgbClr val="006666"/>
                </a:solidFill>
                <a:latin typeface="Arial Narrow" panose="020B0606020202030204" pitchFamily="34" charset="0"/>
              </a:rPr>
              <a:t>Prevedere un potenziale sviluppo della stazione di interferometria VIRGO, anche attraverso l’individuazione di aree destinate alla ricerca applicata in stretta connessione con l’impianto.</a:t>
            </a:r>
          </a:p>
          <a:p>
            <a:pPr marL="171450" indent="-171450" algn="just">
              <a:buFont typeface="Wingdings" panose="05000000000000000000" pitchFamily="2" charset="2"/>
              <a:buChar char="§"/>
            </a:pPr>
            <a:r>
              <a:rPr lang="it-IT" sz="1000" dirty="0">
                <a:solidFill>
                  <a:srgbClr val="006666"/>
                </a:solidFill>
                <a:latin typeface="Arial Narrow" panose="020B0606020202030204" pitchFamily="34" charset="0"/>
              </a:rPr>
              <a:t>Completamento del Polo scientifico di Navacchio e suo potenziamento.</a:t>
            </a:r>
          </a:p>
          <a:p>
            <a:pPr marL="171450" indent="-171450" algn="just">
              <a:buFont typeface="Wingdings" panose="05000000000000000000" pitchFamily="2" charset="2"/>
              <a:buChar char="§"/>
            </a:pPr>
            <a:r>
              <a:rPr lang="it-IT" sz="1000" dirty="0">
                <a:solidFill>
                  <a:srgbClr val="006666"/>
                </a:solidFill>
                <a:latin typeface="Arial Narrow" panose="020B0606020202030204" pitchFamily="34" charset="0"/>
              </a:rPr>
              <a:t>Consolidamento dell’asse della ricerca applicata e dell’Università lungo l’asse Ospedale-CNR condizionato alla risoluzione delle problematiche infrastrutturali legate all’accessibilità dell’area nel suo complesso.</a:t>
            </a:r>
          </a:p>
          <a:p>
            <a:pPr marL="171450" indent="-171450" algn="just">
              <a:buFont typeface="Wingdings" panose="05000000000000000000" pitchFamily="2" charset="2"/>
              <a:buChar char="§"/>
            </a:pPr>
            <a:r>
              <a:rPr lang="it-IT" sz="1000" dirty="0">
                <a:solidFill>
                  <a:srgbClr val="006666"/>
                </a:solidFill>
                <a:latin typeface="Arial Narrow" panose="020B0606020202030204" pitchFamily="34" charset="0"/>
              </a:rPr>
              <a:t>Completamento del polo ospedaliero di Cisanello e contemporanea valorizzazione dell’area dell’ex ospedale S. Chiara.</a:t>
            </a:r>
          </a:p>
          <a:p>
            <a:pPr marL="171450" indent="-171450" algn="just">
              <a:buFont typeface="Wingdings" panose="05000000000000000000" pitchFamily="2" charset="2"/>
              <a:buChar char="§"/>
            </a:pPr>
            <a:r>
              <a:rPr lang="it-IT" sz="1000" dirty="0">
                <a:solidFill>
                  <a:srgbClr val="006666"/>
                </a:solidFill>
                <a:latin typeface="Arial Narrow" panose="020B0606020202030204" pitchFamily="34" charset="0"/>
              </a:rPr>
              <a:t>Condivisione del progetto complessivo di riordino delle sedi universitarie definito dal Piano dell’Edilizia elaborato dall’Università e delle future scelte d’assetto</a:t>
            </a:r>
            <a:r>
              <a:rPr lang="it-IT" sz="1000" dirty="0">
                <a:solidFill>
                  <a:schemeClr val="tx1">
                    <a:lumMod val="65000"/>
                    <a:lumOff val="35000"/>
                  </a:schemeClr>
                </a:solidFill>
                <a:latin typeface="Arial Narrow" panose="020B0606020202030204" pitchFamily="34" charset="0"/>
              </a:rPr>
              <a:t>.</a:t>
            </a:r>
          </a:p>
        </p:txBody>
      </p:sp>
      <p:sp>
        <p:nvSpPr>
          <p:cNvPr id="33" name="Parentesi graffa aperta 32">
            <a:extLst>
              <a:ext uri="{FF2B5EF4-FFF2-40B4-BE49-F238E27FC236}">
                <a16:creationId xmlns:a16="http://schemas.microsoft.com/office/drawing/2014/main" id="{2CB17D97-AC05-4E9C-A18B-E51B920BACE2}"/>
              </a:ext>
            </a:extLst>
          </p:cNvPr>
          <p:cNvSpPr/>
          <p:nvPr/>
        </p:nvSpPr>
        <p:spPr>
          <a:xfrm>
            <a:off x="3572145" y="5024422"/>
            <a:ext cx="246089" cy="1785104"/>
          </a:xfrm>
          <a:prstGeom prst="leftBrace">
            <a:avLst/>
          </a:prstGeom>
          <a:ln w="12700">
            <a:solidFill>
              <a:schemeClr val="tx1">
                <a:lumMod val="50000"/>
                <a:lumOff val="50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solidFill>
                <a:schemeClr val="tx1">
                  <a:lumMod val="65000"/>
                  <a:lumOff val="35000"/>
                </a:schemeClr>
              </a:solidFill>
              <a:latin typeface="Arial Narrow" panose="020B0606020202030204" pitchFamily="34" charset="0"/>
            </a:endParaRPr>
          </a:p>
        </p:txBody>
      </p:sp>
      <p:sp>
        <p:nvSpPr>
          <p:cNvPr id="34" name="CasellaDiTesto 33">
            <a:extLst>
              <a:ext uri="{FF2B5EF4-FFF2-40B4-BE49-F238E27FC236}">
                <a16:creationId xmlns:a16="http://schemas.microsoft.com/office/drawing/2014/main" id="{92700A3C-978E-44C0-ADBA-55FF0CEF71E9}"/>
              </a:ext>
            </a:extLst>
          </p:cNvPr>
          <p:cNvSpPr txBox="1"/>
          <p:nvPr/>
        </p:nvSpPr>
        <p:spPr>
          <a:xfrm>
            <a:off x="3711662" y="5024422"/>
            <a:ext cx="5203210" cy="1477328"/>
          </a:xfrm>
          <a:prstGeom prst="rect">
            <a:avLst/>
          </a:prstGeom>
          <a:noFill/>
        </p:spPr>
        <p:txBody>
          <a:bodyPr wrap="square" rtlCol="0">
            <a:spAutoFit/>
          </a:bodyPr>
          <a:lstStyle/>
          <a:p>
            <a:pPr marL="171450" indent="-171450" algn="just">
              <a:buFont typeface="Wingdings" panose="05000000000000000000" pitchFamily="2" charset="2"/>
              <a:buChar char="§"/>
            </a:pPr>
            <a:r>
              <a:rPr lang="it-IT" sz="1000" dirty="0">
                <a:solidFill>
                  <a:schemeClr val="tx1">
                    <a:lumMod val="65000"/>
                    <a:lumOff val="35000"/>
                  </a:schemeClr>
                </a:solidFill>
                <a:latin typeface="Arial Narrow" panose="020B0606020202030204" pitchFamily="34" charset="0"/>
              </a:rPr>
              <a:t>Recupero delle connessioni tra i nodi primari e secondari della rete ambientale.</a:t>
            </a:r>
          </a:p>
          <a:p>
            <a:pPr marL="171450" indent="-171450" algn="just">
              <a:buFont typeface="Wingdings" panose="05000000000000000000" pitchFamily="2" charset="2"/>
              <a:buChar char="§"/>
            </a:pPr>
            <a:r>
              <a:rPr lang="it-IT" sz="1000" dirty="0">
                <a:solidFill>
                  <a:schemeClr val="tx1">
                    <a:lumMod val="65000"/>
                    <a:lumOff val="35000"/>
                  </a:schemeClr>
                </a:solidFill>
                <a:latin typeface="Arial Narrow" panose="020B0606020202030204" pitchFamily="34" charset="0"/>
              </a:rPr>
              <a:t>Individuazione di potenziali corridoi ecologici primari e di ambiti a forte valenza eco-sistemica</a:t>
            </a:r>
          </a:p>
          <a:p>
            <a:pPr marL="171450" indent="-171450" algn="just">
              <a:buFont typeface="Wingdings" panose="05000000000000000000" pitchFamily="2" charset="2"/>
              <a:buChar char="§"/>
            </a:pPr>
            <a:r>
              <a:rPr lang="it-IT" sz="1000" dirty="0">
                <a:solidFill>
                  <a:schemeClr val="tx1">
                    <a:lumMod val="65000"/>
                    <a:lumOff val="35000"/>
                  </a:schemeClr>
                </a:solidFill>
                <a:latin typeface="Arial Narrow" panose="020B0606020202030204" pitchFamily="34" charset="0"/>
              </a:rPr>
              <a:t>Contribuire alla creazione di un circuito di fruizione naturalistico ambientale tra il Parco Regionale SRMM le aree protette delle aree costiere, le aree fluviali e le altre vie d’acqua (canale dei Navicelli) nell’ottica di una piena valorizzazione del sito UNESCO Riserva della Biosfera, attivando le necessarie sinergie tra il presente strumento ed il redigendo Piano di Integrato del Parco sia sotto il profilo conoscitivo che della programmazione degli interventi con particolare riferimento a quelli infrastrutturali legati alla fruizione del lungomare alla piena valorizzazione del Canale dei Navicelli e alla gestione condivisa delle aree contigue.</a:t>
            </a:r>
          </a:p>
          <a:p>
            <a:pPr algn="just"/>
            <a:endParaRPr lang="it-IT" sz="1000" dirty="0">
              <a:solidFill>
                <a:schemeClr val="tx1">
                  <a:lumMod val="65000"/>
                  <a:lumOff val="35000"/>
                </a:schemeClr>
              </a:solidFill>
              <a:latin typeface="Arial Narrow" panose="020B0606020202030204" pitchFamily="34" charset="0"/>
            </a:endParaRPr>
          </a:p>
        </p:txBody>
      </p:sp>
    </p:spTree>
    <p:extLst>
      <p:ext uri="{BB962C8B-B14F-4D97-AF65-F5344CB8AC3E}">
        <p14:creationId xmlns:p14="http://schemas.microsoft.com/office/powerpoint/2010/main" val="33830835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F5D57141-0B75-49C4-B60C-85E30ACD3EC3}"/>
              </a:ext>
            </a:extLst>
          </p:cNvPr>
          <p:cNvSpPr/>
          <p:nvPr/>
        </p:nvSpPr>
        <p:spPr>
          <a:xfrm>
            <a:off x="3805355" y="4769374"/>
            <a:ext cx="5109517" cy="369833"/>
          </a:xfrm>
          <a:prstGeom prst="rect">
            <a:avLst/>
          </a:prstGeom>
          <a:solidFill>
            <a:schemeClr val="accent4">
              <a:lumMod val="20000"/>
              <a:lumOff val="8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0E1DB18E-0775-41F4-A66D-B16615A6A005}"/>
              </a:ext>
            </a:extLst>
          </p:cNvPr>
          <p:cNvSpPr/>
          <p:nvPr/>
        </p:nvSpPr>
        <p:spPr>
          <a:xfrm>
            <a:off x="3805355" y="4038600"/>
            <a:ext cx="5109517" cy="495300"/>
          </a:xfrm>
          <a:prstGeom prst="rect">
            <a:avLst/>
          </a:prstGeom>
          <a:solidFill>
            <a:schemeClr val="accent4">
              <a:lumMod val="20000"/>
              <a:lumOff val="8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Freccia a pentagono 11">
            <a:extLst>
              <a:ext uri="{FF2B5EF4-FFF2-40B4-BE49-F238E27FC236}">
                <a16:creationId xmlns:a16="http://schemas.microsoft.com/office/drawing/2014/main" id="{9A0B5415-CED0-4525-A591-73560DB13164}"/>
              </a:ext>
            </a:extLst>
          </p:cNvPr>
          <p:cNvSpPr/>
          <p:nvPr/>
        </p:nvSpPr>
        <p:spPr>
          <a:xfrm>
            <a:off x="887891" y="504202"/>
            <a:ext cx="7963728" cy="692204"/>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6" name="Picture 4" descr="Risultati immagini per logo comune di pisa">
            <a:extLst>
              <a:ext uri="{FF2B5EF4-FFF2-40B4-BE49-F238E27FC236}">
                <a16:creationId xmlns:a16="http://schemas.microsoft.com/office/drawing/2014/main" id="{B7A1FFD9-1DE0-4486-BF8C-E9090C0461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128" y="586616"/>
            <a:ext cx="388935" cy="47401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2857C2AD-CF8E-487A-9C8F-72D6D1478328}"/>
              </a:ext>
            </a:extLst>
          </p:cNvPr>
          <p:cNvSpPr>
            <a:spLocks noChangeArrowheads="1"/>
          </p:cNvSpPr>
          <p:nvPr/>
        </p:nvSpPr>
        <p:spPr bwMode="auto">
          <a:xfrm>
            <a:off x="292381" y="401652"/>
            <a:ext cx="510893" cy="6456348"/>
          </a:xfrm>
          <a:prstGeom prst="rect">
            <a:avLst/>
          </a:prstGeom>
          <a:solidFill>
            <a:srgbClr val="006666"/>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sp>
        <p:nvSpPr>
          <p:cNvPr id="8" name="Line 3">
            <a:extLst>
              <a:ext uri="{FF2B5EF4-FFF2-40B4-BE49-F238E27FC236}">
                <a16:creationId xmlns:a16="http://schemas.microsoft.com/office/drawing/2014/main" id="{E04CFED1-5D57-4212-BA34-267A0D8796F1}"/>
              </a:ext>
            </a:extLst>
          </p:cNvPr>
          <p:cNvSpPr>
            <a:spLocks noChangeShapeType="1"/>
          </p:cNvSpPr>
          <p:nvPr/>
        </p:nvSpPr>
        <p:spPr bwMode="auto">
          <a:xfrm>
            <a:off x="6488113" y="3175"/>
            <a:ext cx="13679487" cy="0"/>
          </a:xfrm>
          <a:prstGeom prst="line">
            <a:avLst/>
          </a:prstGeom>
          <a:noFill/>
          <a:ln w="9525">
            <a:solidFill>
              <a:srgbClr val="00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cxnSp>
        <p:nvCxnSpPr>
          <p:cNvPr id="11" name="Connettore diritto 10">
            <a:extLst>
              <a:ext uri="{FF2B5EF4-FFF2-40B4-BE49-F238E27FC236}">
                <a16:creationId xmlns:a16="http://schemas.microsoft.com/office/drawing/2014/main" id="{A0BAD8C5-ED37-4789-837D-1B66FAFD4C42}"/>
              </a:ext>
            </a:extLst>
          </p:cNvPr>
          <p:cNvCxnSpPr>
            <a:cxnSpLocks/>
          </p:cNvCxnSpPr>
          <p:nvPr/>
        </p:nvCxnSpPr>
        <p:spPr>
          <a:xfrm>
            <a:off x="547828" y="410198"/>
            <a:ext cx="8303791" cy="0"/>
          </a:xfrm>
          <a:prstGeom prst="line">
            <a:avLst/>
          </a:prstGeom>
          <a:ln w="28575">
            <a:solidFill>
              <a:srgbClr val="006666"/>
            </a:solidFill>
          </a:ln>
        </p:spPr>
        <p:style>
          <a:lnRef idx="1">
            <a:schemeClr val="accent1"/>
          </a:lnRef>
          <a:fillRef idx="0">
            <a:schemeClr val="accent1"/>
          </a:fillRef>
          <a:effectRef idx="0">
            <a:schemeClr val="accent1"/>
          </a:effectRef>
          <a:fontRef idx="minor">
            <a:schemeClr val="tx1"/>
          </a:fontRef>
        </p:style>
      </p:cxnSp>
      <p:pic>
        <p:nvPicPr>
          <p:cNvPr id="1029" name="Picture 5">
            <a:extLst>
              <a:ext uri="{FF2B5EF4-FFF2-40B4-BE49-F238E27FC236}">
                <a16:creationId xmlns:a16="http://schemas.microsoft.com/office/drawing/2014/main" id="{FB82E8C2-FA0A-4585-B894-6DC153092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783" y="599313"/>
            <a:ext cx="376602" cy="4743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3" name="Text Box 6">
            <a:extLst>
              <a:ext uri="{FF2B5EF4-FFF2-40B4-BE49-F238E27FC236}">
                <a16:creationId xmlns:a16="http://schemas.microsoft.com/office/drawing/2014/main" id="{477C208B-DB02-4E0A-8C41-DEFD72BC0E70}"/>
              </a:ext>
            </a:extLst>
          </p:cNvPr>
          <p:cNvSpPr txBox="1">
            <a:spLocks noChangeArrowheads="1"/>
          </p:cNvSpPr>
          <p:nvPr/>
        </p:nvSpPr>
        <p:spPr bwMode="auto">
          <a:xfrm>
            <a:off x="1686400" y="666664"/>
            <a:ext cx="7290435" cy="474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altLang="it-IT" sz="1400" b="1" dirty="0">
                <a:solidFill>
                  <a:srgbClr val="3F3F3F"/>
                </a:solidFill>
                <a:latin typeface="Arial Narrow" panose="020B0606020202030204" pitchFamily="34" charset="0"/>
              </a:rPr>
              <a:t>Attività di informazione partecipazione ai sensi del titolo II capo V della L.R. 65/2014 </a:t>
            </a:r>
            <a:endParaRPr kumimoji="0" lang="it-IT" altLang="it-IT" sz="1400" b="1" i="0" u="none" strike="noStrike" cap="none" normalizeH="0" baseline="0" dirty="0">
              <a:ln>
                <a:noFill/>
              </a:ln>
              <a:solidFill>
                <a:srgbClr val="3F3F3F"/>
              </a:solidFill>
              <a:effectLst/>
              <a:latin typeface="Arial Narrow" panose="020B0606020202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2" name="Rettangolo 1">
            <a:extLst>
              <a:ext uri="{FF2B5EF4-FFF2-40B4-BE49-F238E27FC236}">
                <a16:creationId xmlns:a16="http://schemas.microsoft.com/office/drawing/2014/main" id="{2A2B27F4-4E4C-4257-A77D-5DCD96F8CCAF}"/>
              </a:ext>
            </a:extLst>
          </p:cNvPr>
          <p:cNvSpPr/>
          <p:nvPr/>
        </p:nvSpPr>
        <p:spPr>
          <a:xfrm>
            <a:off x="1780308" y="796136"/>
            <a:ext cx="6620066" cy="553998"/>
          </a:xfrm>
          <a:prstGeom prst="rect">
            <a:avLst/>
          </a:prstGeom>
        </p:spPr>
        <p:txBody>
          <a:bodyPr wrap="square">
            <a:spAutoFit/>
          </a:bodyPr>
          <a:lstStyle/>
          <a:p>
            <a:pPr algn="r">
              <a:lnSpc>
                <a:spcPts val="2400"/>
              </a:lnSpc>
            </a:pPr>
            <a:r>
              <a:rPr lang="it-IT" sz="1000" kern="1400" dirty="0">
                <a:solidFill>
                  <a:schemeClr val="bg2">
                    <a:lumMod val="50000"/>
                  </a:schemeClr>
                </a:solidFill>
                <a:latin typeface="Arial Narrow" panose="020B0606020202030204" pitchFamily="34" charset="0"/>
              </a:rPr>
              <a:t>Fase di AVVIO DEL PROCEDIMENTO AI SENSI DELL’ART. 17 L.R. 65/2014 </a:t>
            </a:r>
            <a:endParaRPr lang="it-IT" sz="1000" kern="1400" dirty="0">
              <a:solidFill>
                <a:schemeClr val="bg2">
                  <a:lumMod val="50000"/>
                </a:schemeClr>
              </a:solidFill>
              <a:latin typeface="Times New Roman" panose="02020603050405020304" pitchFamily="18" charset="0"/>
            </a:endParaRPr>
          </a:p>
          <a:p>
            <a:r>
              <a:rPr lang="it-IT" sz="1000" kern="1400" dirty="0">
                <a:solidFill>
                  <a:schemeClr val="bg1"/>
                </a:solidFill>
                <a:latin typeface="Times New Roman" panose="02020603050405020304" pitchFamily="18" charset="0"/>
              </a:rPr>
              <a:t> </a:t>
            </a:r>
            <a:endParaRPr lang="it-IT" sz="1000" kern="1400" dirty="0">
              <a:ln>
                <a:noFill/>
              </a:ln>
              <a:solidFill>
                <a:schemeClr val="bg1"/>
              </a:solidFill>
              <a:effectLst/>
              <a:latin typeface="Times New Roman" panose="02020603050405020304" pitchFamily="18" charset="0"/>
            </a:endParaRPr>
          </a:p>
        </p:txBody>
      </p:sp>
      <p:sp>
        <p:nvSpPr>
          <p:cNvPr id="27" name="Text Box 4">
            <a:extLst>
              <a:ext uri="{FF2B5EF4-FFF2-40B4-BE49-F238E27FC236}">
                <a16:creationId xmlns:a16="http://schemas.microsoft.com/office/drawing/2014/main" id="{ECB90FC0-2D15-4F4A-B3BB-2D0A786B5335}"/>
              </a:ext>
            </a:extLst>
          </p:cNvPr>
          <p:cNvSpPr txBox="1">
            <a:spLocks noChangeArrowheads="1"/>
          </p:cNvSpPr>
          <p:nvPr/>
        </p:nvSpPr>
        <p:spPr bwMode="auto">
          <a:xfrm rot="16200000">
            <a:off x="-1273074" y="2690987"/>
            <a:ext cx="3384626"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it-IT" altLang="it-IT" sz="4200" b="1" i="0" u="none" strike="noStrike" cap="none" normalizeH="0" baseline="0" dirty="0">
                <a:ln>
                  <a:noFill/>
                </a:ln>
                <a:solidFill>
                  <a:schemeClr val="bg1"/>
                </a:solidFill>
                <a:effectLst/>
                <a:latin typeface="Arial Narrow" panose="020B0606020202030204" pitchFamily="34" charset="0"/>
              </a:rPr>
              <a:t> </a:t>
            </a:r>
            <a:r>
              <a:rPr kumimoji="0" lang="it-IT" altLang="it-IT" sz="1400" b="1" i="0" u="none" strike="noStrike" cap="none" normalizeH="0" baseline="0" dirty="0">
                <a:ln>
                  <a:noFill/>
                </a:ln>
                <a:solidFill>
                  <a:schemeClr val="bg1"/>
                </a:solidFill>
                <a:effectLst/>
                <a:latin typeface="Arial Narrow" panose="020B0606020202030204" pitchFamily="34" charset="0"/>
              </a:rPr>
              <a:t>I CONTENUTI STRATEGICI DEL PIANO</a:t>
            </a:r>
            <a:endParaRPr kumimoji="0" lang="it-IT" altLang="it-IT" sz="1400" b="0" i="0" u="none" strike="noStrike" cap="none" normalizeH="0" baseline="0" dirty="0">
              <a:ln>
                <a:noFill/>
              </a:ln>
              <a:solidFill>
                <a:schemeClr val="bg1"/>
              </a:solidFill>
              <a:effectLst/>
              <a:latin typeface="Arial" panose="020B0604020202020204" pitchFamily="34" charset="0"/>
            </a:endParaRPr>
          </a:p>
        </p:txBody>
      </p:sp>
      <p:pic>
        <p:nvPicPr>
          <p:cNvPr id="28" name="Immagine 27">
            <a:extLst>
              <a:ext uri="{FF2B5EF4-FFF2-40B4-BE49-F238E27FC236}">
                <a16:creationId xmlns:a16="http://schemas.microsoft.com/office/drawing/2014/main" id="{560F3BEA-54F4-431E-B0C7-974509A5A11C}"/>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4023296">
            <a:off x="360938" y="4215879"/>
            <a:ext cx="336235" cy="336235"/>
          </a:xfrm>
          <a:prstGeom prst="rect">
            <a:avLst/>
          </a:prstGeom>
        </p:spPr>
      </p:pic>
      <p:sp>
        <p:nvSpPr>
          <p:cNvPr id="14" name="CasellaDiTesto 13">
            <a:extLst>
              <a:ext uri="{FF2B5EF4-FFF2-40B4-BE49-F238E27FC236}">
                <a16:creationId xmlns:a16="http://schemas.microsoft.com/office/drawing/2014/main" id="{8BD43204-C6FF-4020-A1A6-2DEE37D22923}"/>
              </a:ext>
            </a:extLst>
          </p:cNvPr>
          <p:cNvSpPr txBox="1"/>
          <p:nvPr/>
        </p:nvSpPr>
        <p:spPr>
          <a:xfrm>
            <a:off x="1338321" y="1206442"/>
            <a:ext cx="2141823" cy="338554"/>
          </a:xfrm>
          <a:prstGeom prst="rect">
            <a:avLst/>
          </a:prstGeom>
          <a:noFill/>
        </p:spPr>
        <p:txBody>
          <a:bodyPr wrap="square" rtlCol="0">
            <a:spAutoFit/>
          </a:bodyPr>
          <a:lstStyle/>
          <a:p>
            <a:pPr algn="just"/>
            <a:r>
              <a:rPr lang="it-IT" sz="1600" dirty="0">
                <a:solidFill>
                  <a:srgbClr val="006666"/>
                </a:solidFill>
                <a:latin typeface="Arial Narrow" panose="020B0606020202030204" pitchFamily="34" charset="0"/>
              </a:rPr>
              <a:t>3 OBIETTIVI SPECIFICI</a:t>
            </a:r>
          </a:p>
        </p:txBody>
      </p:sp>
      <p:grpSp>
        <p:nvGrpSpPr>
          <p:cNvPr id="15" name="Gruppo 14">
            <a:extLst>
              <a:ext uri="{FF2B5EF4-FFF2-40B4-BE49-F238E27FC236}">
                <a16:creationId xmlns:a16="http://schemas.microsoft.com/office/drawing/2014/main" id="{5C62B8A3-EB0C-4CD6-86E4-379A0925FC29}"/>
              </a:ext>
            </a:extLst>
          </p:cNvPr>
          <p:cNvGrpSpPr/>
          <p:nvPr/>
        </p:nvGrpSpPr>
        <p:grpSpPr>
          <a:xfrm>
            <a:off x="983934" y="1754583"/>
            <a:ext cx="2417088" cy="1200329"/>
            <a:chOff x="983934" y="1861677"/>
            <a:chExt cx="2417088" cy="1200329"/>
          </a:xfrm>
        </p:grpSpPr>
        <p:sp>
          <p:nvSpPr>
            <p:cNvPr id="16" name="CasellaDiTesto 15">
              <a:extLst>
                <a:ext uri="{FF2B5EF4-FFF2-40B4-BE49-F238E27FC236}">
                  <a16:creationId xmlns:a16="http://schemas.microsoft.com/office/drawing/2014/main" id="{88717C67-0CB9-48FE-8AF5-73954E82316A}"/>
                </a:ext>
              </a:extLst>
            </p:cNvPr>
            <p:cNvSpPr txBox="1"/>
            <p:nvPr/>
          </p:nvSpPr>
          <p:spPr>
            <a:xfrm>
              <a:off x="1433379" y="1861677"/>
              <a:ext cx="1967643" cy="1200329"/>
            </a:xfrm>
            <a:prstGeom prst="rect">
              <a:avLst/>
            </a:prstGeom>
            <a:solidFill>
              <a:schemeClr val="accent4">
                <a:lumMod val="20000"/>
                <a:lumOff val="80000"/>
                <a:alpha val="50000"/>
              </a:schemeClr>
            </a:solidFill>
          </p:spPr>
          <p:txBody>
            <a:bodyPr wrap="square" rtlCol="0">
              <a:spAutoFit/>
            </a:bodyPr>
            <a:lstStyle/>
            <a:p>
              <a:pPr algn="just"/>
              <a:r>
                <a:rPr lang="it-IT" sz="1200" b="1" dirty="0">
                  <a:solidFill>
                    <a:srgbClr val="006666"/>
                  </a:solidFill>
                  <a:latin typeface="Arial Narrow" panose="020B0606020202030204" pitchFamily="34" charset="0"/>
                </a:rPr>
                <a:t>Attivare processi e progetti per favorire lo sviluppo di una offerta turistica qualificata in connessione con le principali traiettorie di flusso</a:t>
              </a:r>
              <a:r>
                <a:rPr lang="it-IT" sz="1200" dirty="0">
                  <a:solidFill>
                    <a:srgbClr val="006666"/>
                  </a:solidFill>
                  <a:latin typeface="Arial Narrow" panose="020B0606020202030204" pitchFamily="34" charset="0"/>
                </a:rPr>
                <a:t>;</a:t>
              </a:r>
            </a:p>
          </p:txBody>
        </p:sp>
        <p:grpSp>
          <p:nvGrpSpPr>
            <p:cNvPr id="17" name="Gruppo 16">
              <a:extLst>
                <a:ext uri="{FF2B5EF4-FFF2-40B4-BE49-F238E27FC236}">
                  <a16:creationId xmlns:a16="http://schemas.microsoft.com/office/drawing/2014/main" id="{3F84183D-1471-49C4-AECF-824A92C29556}"/>
                </a:ext>
              </a:extLst>
            </p:cNvPr>
            <p:cNvGrpSpPr/>
            <p:nvPr/>
          </p:nvGrpSpPr>
          <p:grpSpPr>
            <a:xfrm>
              <a:off x="983934" y="2069362"/>
              <a:ext cx="449445" cy="401112"/>
              <a:chOff x="1197071" y="1921958"/>
              <a:chExt cx="449445" cy="401112"/>
            </a:xfrm>
          </p:grpSpPr>
          <p:sp>
            <p:nvSpPr>
              <p:cNvPr id="18" name="Ovale 17">
                <a:extLst>
                  <a:ext uri="{FF2B5EF4-FFF2-40B4-BE49-F238E27FC236}">
                    <a16:creationId xmlns:a16="http://schemas.microsoft.com/office/drawing/2014/main" id="{05659344-A71D-4358-AFFC-D2D27282ACE2}"/>
                  </a:ext>
                </a:extLst>
              </p:cNvPr>
              <p:cNvSpPr/>
              <p:nvPr/>
            </p:nvSpPr>
            <p:spPr>
              <a:xfrm>
                <a:off x="1197071" y="1921958"/>
                <a:ext cx="384594" cy="401112"/>
              </a:xfrm>
              <a:prstGeom prst="ellipse">
                <a:avLst/>
              </a:prstGeom>
              <a:noFill/>
              <a:ln w="12700">
                <a:solidFill>
                  <a:srgbClr val="00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latin typeface="Arial Narrow" panose="020B0606020202030204" pitchFamily="34" charset="0"/>
                </a:endParaRPr>
              </a:p>
            </p:txBody>
          </p:sp>
          <p:sp>
            <p:nvSpPr>
              <p:cNvPr id="19" name="CasellaDiTesto 18">
                <a:extLst>
                  <a:ext uri="{FF2B5EF4-FFF2-40B4-BE49-F238E27FC236}">
                    <a16:creationId xmlns:a16="http://schemas.microsoft.com/office/drawing/2014/main" id="{3EF092C9-59D0-416B-8BFA-809CFF5D6560}"/>
                  </a:ext>
                </a:extLst>
              </p:cNvPr>
              <p:cNvSpPr txBox="1"/>
              <p:nvPr/>
            </p:nvSpPr>
            <p:spPr>
              <a:xfrm>
                <a:off x="1215126" y="1953237"/>
                <a:ext cx="431390" cy="307777"/>
              </a:xfrm>
              <a:prstGeom prst="rect">
                <a:avLst/>
              </a:prstGeom>
              <a:noFill/>
            </p:spPr>
            <p:txBody>
              <a:bodyPr wrap="square" rtlCol="0">
                <a:spAutoFit/>
              </a:bodyPr>
              <a:lstStyle/>
              <a:p>
                <a:pPr algn="just"/>
                <a:r>
                  <a:rPr lang="it-IT" sz="1400" dirty="0">
                    <a:solidFill>
                      <a:srgbClr val="009900"/>
                    </a:solidFill>
                    <a:latin typeface="Arial Narrow" panose="020B0606020202030204" pitchFamily="34" charset="0"/>
                  </a:rPr>
                  <a:t>2a</a:t>
                </a:r>
              </a:p>
            </p:txBody>
          </p:sp>
        </p:grpSp>
      </p:grpSp>
      <p:sp>
        <p:nvSpPr>
          <p:cNvPr id="20" name="CasellaDiTesto 19">
            <a:extLst>
              <a:ext uri="{FF2B5EF4-FFF2-40B4-BE49-F238E27FC236}">
                <a16:creationId xmlns:a16="http://schemas.microsoft.com/office/drawing/2014/main" id="{FACF457E-0703-470D-9F79-E5AA95FEA0B9}"/>
              </a:ext>
            </a:extLst>
          </p:cNvPr>
          <p:cNvSpPr txBox="1"/>
          <p:nvPr/>
        </p:nvSpPr>
        <p:spPr>
          <a:xfrm>
            <a:off x="1498230" y="4349181"/>
            <a:ext cx="1902792" cy="1015663"/>
          </a:xfrm>
          <a:prstGeom prst="rect">
            <a:avLst/>
          </a:prstGeom>
          <a:solidFill>
            <a:schemeClr val="accent4">
              <a:lumMod val="20000"/>
              <a:lumOff val="80000"/>
              <a:alpha val="50000"/>
            </a:schemeClr>
          </a:solidFill>
        </p:spPr>
        <p:txBody>
          <a:bodyPr wrap="square" rtlCol="0">
            <a:spAutoFit/>
          </a:bodyPr>
          <a:lstStyle/>
          <a:p>
            <a:pPr algn="just"/>
            <a:r>
              <a:rPr lang="it-IT" sz="1200" b="1" dirty="0">
                <a:solidFill>
                  <a:srgbClr val="006666"/>
                </a:solidFill>
                <a:latin typeface="Arial Narrow" panose="020B0606020202030204" pitchFamily="34" charset="0"/>
              </a:rPr>
              <a:t>Rafforzare e qualificare la capacità attrattiva e di accoglienza dei territori in connessione con le loro vocazioni ed eccellenze</a:t>
            </a:r>
          </a:p>
        </p:txBody>
      </p:sp>
      <p:grpSp>
        <p:nvGrpSpPr>
          <p:cNvPr id="21" name="Gruppo 20">
            <a:extLst>
              <a:ext uri="{FF2B5EF4-FFF2-40B4-BE49-F238E27FC236}">
                <a16:creationId xmlns:a16="http://schemas.microsoft.com/office/drawing/2014/main" id="{2FBD081C-BC48-4B84-9640-48355DDE5C55}"/>
              </a:ext>
            </a:extLst>
          </p:cNvPr>
          <p:cNvGrpSpPr/>
          <p:nvPr/>
        </p:nvGrpSpPr>
        <p:grpSpPr>
          <a:xfrm>
            <a:off x="1048785" y="4738095"/>
            <a:ext cx="417019" cy="401112"/>
            <a:chOff x="1197071" y="1921958"/>
            <a:chExt cx="417019" cy="401112"/>
          </a:xfrm>
        </p:grpSpPr>
        <p:sp>
          <p:nvSpPr>
            <p:cNvPr id="22" name="Ovale 21">
              <a:extLst>
                <a:ext uri="{FF2B5EF4-FFF2-40B4-BE49-F238E27FC236}">
                  <a16:creationId xmlns:a16="http://schemas.microsoft.com/office/drawing/2014/main" id="{9A20FCDF-053C-440C-9E1D-E1891C0903B7}"/>
                </a:ext>
              </a:extLst>
            </p:cNvPr>
            <p:cNvSpPr/>
            <p:nvPr/>
          </p:nvSpPr>
          <p:spPr>
            <a:xfrm>
              <a:off x="1197071" y="1921958"/>
              <a:ext cx="384594" cy="401112"/>
            </a:xfrm>
            <a:prstGeom prst="ellipse">
              <a:avLst/>
            </a:prstGeom>
            <a:noFill/>
            <a:ln w="12700">
              <a:solidFill>
                <a:srgbClr val="00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latin typeface="Arial Narrow" panose="020B0606020202030204" pitchFamily="34" charset="0"/>
              </a:endParaRPr>
            </a:p>
          </p:txBody>
        </p:sp>
        <p:sp>
          <p:nvSpPr>
            <p:cNvPr id="23" name="CasellaDiTesto 22">
              <a:extLst>
                <a:ext uri="{FF2B5EF4-FFF2-40B4-BE49-F238E27FC236}">
                  <a16:creationId xmlns:a16="http://schemas.microsoft.com/office/drawing/2014/main" id="{FC81233A-0164-4800-98C0-6C2E31ADDD9E}"/>
                </a:ext>
              </a:extLst>
            </p:cNvPr>
            <p:cNvSpPr txBox="1"/>
            <p:nvPr/>
          </p:nvSpPr>
          <p:spPr>
            <a:xfrm>
              <a:off x="1229495" y="1953237"/>
              <a:ext cx="384595" cy="307777"/>
            </a:xfrm>
            <a:prstGeom prst="rect">
              <a:avLst/>
            </a:prstGeom>
            <a:noFill/>
          </p:spPr>
          <p:txBody>
            <a:bodyPr wrap="square" rtlCol="0">
              <a:spAutoFit/>
            </a:bodyPr>
            <a:lstStyle/>
            <a:p>
              <a:pPr algn="just"/>
              <a:r>
                <a:rPr lang="it-IT" sz="1400" dirty="0">
                  <a:solidFill>
                    <a:srgbClr val="009900"/>
                  </a:solidFill>
                  <a:latin typeface="Arial Narrow" panose="020B0606020202030204" pitchFamily="34" charset="0"/>
                </a:rPr>
                <a:t>2b</a:t>
              </a:r>
            </a:p>
          </p:txBody>
        </p:sp>
      </p:grpSp>
      <p:sp>
        <p:nvSpPr>
          <p:cNvPr id="24" name="Parentesi graffa aperta 23">
            <a:extLst>
              <a:ext uri="{FF2B5EF4-FFF2-40B4-BE49-F238E27FC236}">
                <a16:creationId xmlns:a16="http://schemas.microsoft.com/office/drawing/2014/main" id="{A2D23620-786D-415C-92C6-AFAF9083A57A}"/>
              </a:ext>
            </a:extLst>
          </p:cNvPr>
          <p:cNvSpPr/>
          <p:nvPr/>
        </p:nvSpPr>
        <p:spPr>
          <a:xfrm>
            <a:off x="3559266" y="1397418"/>
            <a:ext cx="246089" cy="1452282"/>
          </a:xfrm>
          <a:prstGeom prst="leftBrace">
            <a:avLst/>
          </a:prstGeom>
          <a:ln w="12700">
            <a:solidFill>
              <a:schemeClr val="tx1">
                <a:lumMod val="50000"/>
                <a:lumOff val="50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solidFill>
                <a:schemeClr val="tx1">
                  <a:lumMod val="65000"/>
                  <a:lumOff val="35000"/>
                </a:schemeClr>
              </a:solidFill>
              <a:latin typeface="Arial Narrow" panose="020B0606020202030204" pitchFamily="34" charset="0"/>
            </a:endParaRPr>
          </a:p>
        </p:txBody>
      </p:sp>
      <p:sp>
        <p:nvSpPr>
          <p:cNvPr id="31" name="CasellaDiTesto 30">
            <a:extLst>
              <a:ext uri="{FF2B5EF4-FFF2-40B4-BE49-F238E27FC236}">
                <a16:creationId xmlns:a16="http://schemas.microsoft.com/office/drawing/2014/main" id="{65D7F5BF-9FB0-495B-B721-85F199D46C6F}"/>
              </a:ext>
            </a:extLst>
          </p:cNvPr>
          <p:cNvSpPr txBox="1"/>
          <p:nvPr/>
        </p:nvSpPr>
        <p:spPr>
          <a:xfrm>
            <a:off x="3704478" y="1467698"/>
            <a:ext cx="5203210" cy="1323439"/>
          </a:xfrm>
          <a:prstGeom prst="rect">
            <a:avLst/>
          </a:prstGeom>
          <a:solidFill>
            <a:schemeClr val="accent4">
              <a:lumMod val="20000"/>
              <a:lumOff val="80000"/>
              <a:alpha val="50000"/>
            </a:schemeClr>
          </a:solidFill>
        </p:spPr>
        <p:txBody>
          <a:bodyPr wrap="square" rtlCol="0">
            <a:spAutoFit/>
          </a:bodyPr>
          <a:lstStyle/>
          <a:p>
            <a:pPr marL="171450" indent="-171450" algn="just">
              <a:buFont typeface="Wingdings" panose="05000000000000000000" pitchFamily="2" charset="2"/>
              <a:buChar char="§"/>
            </a:pPr>
            <a:r>
              <a:rPr lang="it-IT" sz="1000" dirty="0">
                <a:solidFill>
                  <a:srgbClr val="006666"/>
                </a:solidFill>
                <a:latin typeface="Arial Narrow" panose="020B0606020202030204" pitchFamily="34" charset="0"/>
              </a:rPr>
              <a:t>Promozione di una immagine unitaria e coordinata sotto il profilo della ricettività turistica, innescando ove necessario, azioni di riqualificazione e di riconfigurazione delle strutture turistiche ai fini di una loro maggiore dotazioni di servizi.</a:t>
            </a:r>
          </a:p>
          <a:p>
            <a:pPr marL="171450" indent="-171450" algn="just">
              <a:buFont typeface="Wingdings" panose="05000000000000000000" pitchFamily="2" charset="2"/>
              <a:buChar char="§"/>
            </a:pPr>
            <a:r>
              <a:rPr lang="it-IT" sz="1000" dirty="0">
                <a:solidFill>
                  <a:srgbClr val="006666"/>
                </a:solidFill>
                <a:latin typeface="Arial Narrow" panose="020B0606020202030204" pitchFamily="34" charset="0"/>
              </a:rPr>
              <a:t>Attivazione di strategie capaci di orientare i flussi turistici dalla costa tirrenica all’asse interno, promuovendo un turismo culturale di qualità.</a:t>
            </a:r>
          </a:p>
          <a:p>
            <a:pPr marL="171450" indent="-171450" algn="just">
              <a:buFont typeface="Wingdings" panose="05000000000000000000" pitchFamily="2" charset="2"/>
              <a:buChar char="§"/>
            </a:pPr>
            <a:r>
              <a:rPr lang="it-IT" sz="1000" dirty="0">
                <a:solidFill>
                  <a:srgbClr val="006666"/>
                </a:solidFill>
                <a:latin typeface="Arial Narrow" panose="020B0606020202030204" pitchFamily="34" charset="0"/>
              </a:rPr>
              <a:t>Coordinamento delle politiche culturali d’area ai fini della creazione di un sistema museale integrato che integri la centralità di Piazza dei Miracoli (sito UNESCO) con gli altri poli culturali del comune di Pisa (il nuovo museo delle antiche Navi, Cittadella Galileiana) e di Cascina (Badia di S. Savino).</a:t>
            </a:r>
          </a:p>
        </p:txBody>
      </p:sp>
      <p:sp>
        <p:nvSpPr>
          <p:cNvPr id="32" name="Parentesi graffa aperta 31">
            <a:extLst>
              <a:ext uri="{FF2B5EF4-FFF2-40B4-BE49-F238E27FC236}">
                <a16:creationId xmlns:a16="http://schemas.microsoft.com/office/drawing/2014/main" id="{3AF677C8-F3DF-4DE7-BA10-74C011546311}"/>
              </a:ext>
            </a:extLst>
          </p:cNvPr>
          <p:cNvSpPr/>
          <p:nvPr/>
        </p:nvSpPr>
        <p:spPr>
          <a:xfrm>
            <a:off x="3572145" y="3086917"/>
            <a:ext cx="246089" cy="3569255"/>
          </a:xfrm>
          <a:prstGeom prst="leftBrace">
            <a:avLst/>
          </a:prstGeom>
          <a:ln w="12700">
            <a:solidFill>
              <a:schemeClr val="tx1">
                <a:lumMod val="50000"/>
                <a:lumOff val="50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solidFill>
                <a:schemeClr val="tx1">
                  <a:lumMod val="65000"/>
                  <a:lumOff val="35000"/>
                </a:schemeClr>
              </a:solidFill>
              <a:latin typeface="Arial Narrow" panose="020B0606020202030204" pitchFamily="34" charset="0"/>
            </a:endParaRPr>
          </a:p>
        </p:txBody>
      </p:sp>
      <p:sp>
        <p:nvSpPr>
          <p:cNvPr id="33" name="CasellaDiTesto 32">
            <a:extLst>
              <a:ext uri="{FF2B5EF4-FFF2-40B4-BE49-F238E27FC236}">
                <a16:creationId xmlns:a16="http://schemas.microsoft.com/office/drawing/2014/main" id="{95EDF0A8-49A0-4214-A4E9-7E04E72E6067}"/>
              </a:ext>
            </a:extLst>
          </p:cNvPr>
          <p:cNvSpPr txBox="1"/>
          <p:nvPr/>
        </p:nvSpPr>
        <p:spPr>
          <a:xfrm>
            <a:off x="3711662" y="3086918"/>
            <a:ext cx="5203210" cy="3170099"/>
          </a:xfrm>
          <a:prstGeom prst="rect">
            <a:avLst/>
          </a:prstGeom>
          <a:noFill/>
        </p:spPr>
        <p:txBody>
          <a:bodyPr wrap="square" rtlCol="0">
            <a:spAutoFit/>
          </a:bodyPr>
          <a:lstStyle/>
          <a:p>
            <a:pPr marL="171450" indent="-171450" algn="just">
              <a:buFont typeface="Wingdings" panose="05000000000000000000" pitchFamily="2" charset="2"/>
              <a:buChar char="§"/>
            </a:pPr>
            <a:r>
              <a:rPr lang="it-IT" sz="1000" dirty="0">
                <a:solidFill>
                  <a:schemeClr val="tx1">
                    <a:lumMod val="65000"/>
                    <a:lumOff val="35000"/>
                  </a:schemeClr>
                </a:solidFill>
                <a:latin typeface="Arial Narrow" panose="020B0606020202030204" pitchFamily="34" charset="0"/>
              </a:rPr>
              <a:t>Promozione di iniziative orientate all’innovazione di processo e di progetto in una logica di area (smart community – green city, nuova progettualità derivante da finanziamenti europei).</a:t>
            </a:r>
          </a:p>
          <a:p>
            <a:pPr marL="171450" indent="-171450" algn="just">
              <a:buFont typeface="Wingdings" panose="05000000000000000000" pitchFamily="2" charset="2"/>
              <a:buChar char="§"/>
            </a:pPr>
            <a:r>
              <a:rPr lang="it-IT" sz="1000" dirty="0">
                <a:solidFill>
                  <a:schemeClr val="tx1">
                    <a:lumMod val="65000"/>
                    <a:lumOff val="35000"/>
                  </a:schemeClr>
                </a:solidFill>
                <a:latin typeface="Arial Narrow" panose="020B0606020202030204" pitchFamily="34" charset="0"/>
              </a:rPr>
              <a:t>Definizione di un piano di marketing sanitario capace di integrare cura della persona e benessere ponendo in sinergia le risorse presenti: l’ospedale di Cisanello, l’Ospedale di comunità a Navacchio, i centri terapici di San Rossore ed i centri di ricerca avanzata nel campo delle terapie infantili (Stella Maris).</a:t>
            </a:r>
          </a:p>
          <a:p>
            <a:pPr marL="171450" indent="-171450" algn="just">
              <a:buFont typeface="Wingdings" panose="05000000000000000000" pitchFamily="2" charset="2"/>
              <a:buChar char="§"/>
            </a:pPr>
            <a:r>
              <a:rPr lang="it-IT" sz="1000" dirty="0">
                <a:solidFill>
                  <a:srgbClr val="006666"/>
                </a:solidFill>
                <a:latin typeface="Arial Narrow" panose="020B0606020202030204" pitchFamily="34" charset="0"/>
              </a:rPr>
              <a:t>Creazione di un circuito del turismo legato alla nautica fondato sulla piena fruibilità delle vie d’acqua quale opportunità di valorizzazione ambientale, imprenditoriale e sportivo (canottaggio) e quale potenziale spina dorsale di un complementare progetto di parco verde attrezzato.</a:t>
            </a:r>
          </a:p>
          <a:p>
            <a:pPr marL="171450" indent="-171450" algn="just">
              <a:buFont typeface="Wingdings" panose="05000000000000000000" pitchFamily="2" charset="2"/>
              <a:buChar char="§"/>
            </a:pPr>
            <a:r>
              <a:rPr lang="it-IT" sz="1000" dirty="0">
                <a:solidFill>
                  <a:schemeClr val="tx1">
                    <a:lumMod val="65000"/>
                    <a:lumOff val="35000"/>
                  </a:schemeClr>
                </a:solidFill>
                <a:latin typeface="Arial Narrow" panose="020B0606020202030204" pitchFamily="34" charset="0"/>
              </a:rPr>
              <a:t>Potenziamento dell’offerta sportiva con valenza di attrezzatura pubblica collettiva con gerarchizzazione degli impianti.</a:t>
            </a:r>
          </a:p>
          <a:p>
            <a:pPr marL="171450" indent="-171450" algn="just">
              <a:buFont typeface="Wingdings" panose="05000000000000000000" pitchFamily="2" charset="2"/>
              <a:buChar char="§"/>
            </a:pPr>
            <a:r>
              <a:rPr lang="it-IT" sz="1000" dirty="0">
                <a:solidFill>
                  <a:srgbClr val="006666"/>
                </a:solidFill>
                <a:latin typeface="Arial Narrow" panose="020B0606020202030204" pitchFamily="34" charset="0"/>
              </a:rPr>
              <a:t>Valorizzare la dimensione rurale del territorio rilanciando il sistema produttivo basato sulle tecnologie avanzate e sulle produzioni agro-alimentari di qualità</a:t>
            </a:r>
            <a:r>
              <a:rPr lang="it-IT" sz="1000" dirty="0">
                <a:solidFill>
                  <a:schemeClr val="tx1">
                    <a:lumMod val="65000"/>
                    <a:lumOff val="35000"/>
                  </a:schemeClr>
                </a:solidFill>
                <a:latin typeface="Arial Narrow" panose="020B0606020202030204" pitchFamily="34" charset="0"/>
              </a:rPr>
              <a:t>.</a:t>
            </a:r>
          </a:p>
          <a:p>
            <a:pPr marL="171450" indent="-171450" algn="just">
              <a:buFont typeface="Wingdings" panose="05000000000000000000" pitchFamily="2" charset="2"/>
              <a:buChar char="§"/>
            </a:pPr>
            <a:r>
              <a:rPr lang="it-IT" sz="1000" dirty="0">
                <a:solidFill>
                  <a:schemeClr val="tx1">
                    <a:lumMod val="65000"/>
                    <a:lumOff val="35000"/>
                  </a:schemeClr>
                </a:solidFill>
                <a:latin typeface="Arial Narrow" panose="020B0606020202030204" pitchFamily="34" charset="0"/>
              </a:rPr>
              <a:t>Ampliamento dell’offerta di residenze studentesche e di servizi connessi al mondo universitario orientati alla creazione di un “campus universitario territoriale” quale specifica azione legata al punto 1b.</a:t>
            </a:r>
          </a:p>
          <a:p>
            <a:pPr marL="171450" indent="-171450" algn="just">
              <a:buFont typeface="Wingdings" panose="05000000000000000000" pitchFamily="2" charset="2"/>
              <a:buChar char="§"/>
            </a:pPr>
            <a:r>
              <a:rPr lang="it-IT" sz="1000" dirty="0">
                <a:solidFill>
                  <a:schemeClr val="tx1">
                    <a:lumMod val="65000"/>
                    <a:lumOff val="35000"/>
                  </a:schemeClr>
                </a:solidFill>
                <a:latin typeface="Arial Narrow" panose="020B0606020202030204" pitchFamily="34" charset="0"/>
              </a:rPr>
              <a:t>Creazione di un sistema, fra i due comuni, integrato di offerta relativa all’istruzione superiore/universitaria connessa al potenziamento di specifici mezzi pubblici, in risposta anche al pendolarismo lavorativo verificando la possibilità di una metropolitana leggera di superficie.</a:t>
            </a:r>
          </a:p>
          <a:p>
            <a:pPr marL="171450" indent="-171450" algn="just">
              <a:buFont typeface="Wingdings" panose="05000000000000000000" pitchFamily="2" charset="2"/>
              <a:buChar char="§"/>
            </a:pPr>
            <a:r>
              <a:rPr lang="it-IT" sz="1000" dirty="0">
                <a:solidFill>
                  <a:schemeClr val="tx1">
                    <a:lumMod val="65000"/>
                    <a:lumOff val="35000"/>
                  </a:schemeClr>
                </a:solidFill>
                <a:latin typeface="Arial Narrow" panose="020B0606020202030204" pitchFamily="34" charset="0"/>
              </a:rPr>
              <a:t>Ampliamento dell’offerta dei servizi e delle strutture specialistiche per l’ospitalità e accoglienza di soggetti in particolari condizioni di svantaggio: familiari dei lungo-degenti, soggetti con disabilità, anziani.</a:t>
            </a:r>
          </a:p>
        </p:txBody>
      </p:sp>
    </p:spTree>
    <p:extLst>
      <p:ext uri="{BB962C8B-B14F-4D97-AF65-F5344CB8AC3E}">
        <p14:creationId xmlns:p14="http://schemas.microsoft.com/office/powerpoint/2010/main" val="25522493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ttangolo 28">
            <a:extLst>
              <a:ext uri="{FF2B5EF4-FFF2-40B4-BE49-F238E27FC236}">
                <a16:creationId xmlns:a16="http://schemas.microsoft.com/office/drawing/2014/main" id="{D7F5CE5B-AA8D-411C-9C67-A5AF4E6EE517}"/>
              </a:ext>
            </a:extLst>
          </p:cNvPr>
          <p:cNvSpPr/>
          <p:nvPr/>
        </p:nvSpPr>
        <p:spPr>
          <a:xfrm>
            <a:off x="3595908" y="1325878"/>
            <a:ext cx="5255711" cy="478289"/>
          </a:xfrm>
          <a:prstGeom prst="rect">
            <a:avLst/>
          </a:prstGeom>
          <a:solidFill>
            <a:schemeClr val="accent4">
              <a:lumMod val="20000"/>
              <a:lumOff val="8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Freccia a pentagono 11">
            <a:extLst>
              <a:ext uri="{FF2B5EF4-FFF2-40B4-BE49-F238E27FC236}">
                <a16:creationId xmlns:a16="http://schemas.microsoft.com/office/drawing/2014/main" id="{9A0B5415-CED0-4525-A591-73560DB13164}"/>
              </a:ext>
            </a:extLst>
          </p:cNvPr>
          <p:cNvSpPr/>
          <p:nvPr/>
        </p:nvSpPr>
        <p:spPr>
          <a:xfrm>
            <a:off x="887891" y="504202"/>
            <a:ext cx="7963728" cy="692204"/>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6" name="Picture 4" descr="Risultati immagini per logo comune di pisa">
            <a:extLst>
              <a:ext uri="{FF2B5EF4-FFF2-40B4-BE49-F238E27FC236}">
                <a16:creationId xmlns:a16="http://schemas.microsoft.com/office/drawing/2014/main" id="{B7A1FFD9-1DE0-4486-BF8C-E9090C0461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128" y="586616"/>
            <a:ext cx="388935" cy="47401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2857C2AD-CF8E-487A-9C8F-72D6D1478328}"/>
              </a:ext>
            </a:extLst>
          </p:cNvPr>
          <p:cNvSpPr>
            <a:spLocks noChangeArrowheads="1"/>
          </p:cNvSpPr>
          <p:nvPr/>
        </p:nvSpPr>
        <p:spPr bwMode="auto">
          <a:xfrm>
            <a:off x="292381" y="401652"/>
            <a:ext cx="510893" cy="6456348"/>
          </a:xfrm>
          <a:prstGeom prst="rect">
            <a:avLst/>
          </a:prstGeom>
          <a:solidFill>
            <a:srgbClr val="006666"/>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sp>
        <p:nvSpPr>
          <p:cNvPr id="8" name="Line 3">
            <a:extLst>
              <a:ext uri="{FF2B5EF4-FFF2-40B4-BE49-F238E27FC236}">
                <a16:creationId xmlns:a16="http://schemas.microsoft.com/office/drawing/2014/main" id="{E04CFED1-5D57-4212-BA34-267A0D8796F1}"/>
              </a:ext>
            </a:extLst>
          </p:cNvPr>
          <p:cNvSpPr>
            <a:spLocks noChangeShapeType="1"/>
          </p:cNvSpPr>
          <p:nvPr/>
        </p:nvSpPr>
        <p:spPr bwMode="auto">
          <a:xfrm>
            <a:off x="6488113" y="3175"/>
            <a:ext cx="13679487" cy="0"/>
          </a:xfrm>
          <a:prstGeom prst="line">
            <a:avLst/>
          </a:prstGeom>
          <a:noFill/>
          <a:ln w="9525">
            <a:solidFill>
              <a:srgbClr val="00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cxnSp>
        <p:nvCxnSpPr>
          <p:cNvPr id="11" name="Connettore diritto 10">
            <a:extLst>
              <a:ext uri="{FF2B5EF4-FFF2-40B4-BE49-F238E27FC236}">
                <a16:creationId xmlns:a16="http://schemas.microsoft.com/office/drawing/2014/main" id="{A0BAD8C5-ED37-4789-837D-1B66FAFD4C42}"/>
              </a:ext>
            </a:extLst>
          </p:cNvPr>
          <p:cNvCxnSpPr>
            <a:cxnSpLocks/>
          </p:cNvCxnSpPr>
          <p:nvPr/>
        </p:nvCxnSpPr>
        <p:spPr>
          <a:xfrm>
            <a:off x="547828" y="410198"/>
            <a:ext cx="8303791" cy="0"/>
          </a:xfrm>
          <a:prstGeom prst="line">
            <a:avLst/>
          </a:prstGeom>
          <a:ln w="28575">
            <a:solidFill>
              <a:srgbClr val="006666"/>
            </a:solidFill>
          </a:ln>
        </p:spPr>
        <p:style>
          <a:lnRef idx="1">
            <a:schemeClr val="accent1"/>
          </a:lnRef>
          <a:fillRef idx="0">
            <a:schemeClr val="accent1"/>
          </a:fillRef>
          <a:effectRef idx="0">
            <a:schemeClr val="accent1"/>
          </a:effectRef>
          <a:fontRef idx="minor">
            <a:schemeClr val="tx1"/>
          </a:fontRef>
        </p:style>
      </p:cxnSp>
      <p:pic>
        <p:nvPicPr>
          <p:cNvPr id="1029" name="Picture 5">
            <a:extLst>
              <a:ext uri="{FF2B5EF4-FFF2-40B4-BE49-F238E27FC236}">
                <a16:creationId xmlns:a16="http://schemas.microsoft.com/office/drawing/2014/main" id="{FB82E8C2-FA0A-4585-B894-6DC153092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783" y="599313"/>
            <a:ext cx="376602" cy="4743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3" name="Text Box 6">
            <a:extLst>
              <a:ext uri="{FF2B5EF4-FFF2-40B4-BE49-F238E27FC236}">
                <a16:creationId xmlns:a16="http://schemas.microsoft.com/office/drawing/2014/main" id="{477C208B-DB02-4E0A-8C41-DEFD72BC0E70}"/>
              </a:ext>
            </a:extLst>
          </p:cNvPr>
          <p:cNvSpPr txBox="1">
            <a:spLocks noChangeArrowheads="1"/>
          </p:cNvSpPr>
          <p:nvPr/>
        </p:nvSpPr>
        <p:spPr bwMode="auto">
          <a:xfrm>
            <a:off x="1686400" y="666664"/>
            <a:ext cx="7290435" cy="474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altLang="it-IT" sz="1400" b="1" dirty="0">
                <a:solidFill>
                  <a:srgbClr val="3F3F3F"/>
                </a:solidFill>
                <a:latin typeface="Arial Narrow" panose="020B0606020202030204" pitchFamily="34" charset="0"/>
              </a:rPr>
              <a:t>Attività di informazione partecipazione ai sensi del titolo II capo V della L.R. 65/2014 </a:t>
            </a:r>
            <a:endParaRPr kumimoji="0" lang="it-IT" altLang="it-IT" sz="1400" b="1" i="0" u="none" strike="noStrike" cap="none" normalizeH="0" baseline="0" dirty="0">
              <a:ln>
                <a:noFill/>
              </a:ln>
              <a:solidFill>
                <a:srgbClr val="3F3F3F"/>
              </a:solidFill>
              <a:effectLst/>
              <a:latin typeface="Arial Narrow" panose="020B0606020202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2" name="Rettangolo 1">
            <a:extLst>
              <a:ext uri="{FF2B5EF4-FFF2-40B4-BE49-F238E27FC236}">
                <a16:creationId xmlns:a16="http://schemas.microsoft.com/office/drawing/2014/main" id="{2A2B27F4-4E4C-4257-A77D-5DCD96F8CCAF}"/>
              </a:ext>
            </a:extLst>
          </p:cNvPr>
          <p:cNvSpPr/>
          <p:nvPr/>
        </p:nvSpPr>
        <p:spPr>
          <a:xfrm>
            <a:off x="1780308" y="796136"/>
            <a:ext cx="6620066" cy="553998"/>
          </a:xfrm>
          <a:prstGeom prst="rect">
            <a:avLst/>
          </a:prstGeom>
        </p:spPr>
        <p:txBody>
          <a:bodyPr wrap="square">
            <a:spAutoFit/>
          </a:bodyPr>
          <a:lstStyle/>
          <a:p>
            <a:pPr algn="r">
              <a:lnSpc>
                <a:spcPts val="2400"/>
              </a:lnSpc>
            </a:pPr>
            <a:r>
              <a:rPr lang="it-IT" sz="1000" kern="1400" dirty="0">
                <a:solidFill>
                  <a:schemeClr val="bg2">
                    <a:lumMod val="50000"/>
                  </a:schemeClr>
                </a:solidFill>
                <a:latin typeface="Arial Narrow" panose="020B0606020202030204" pitchFamily="34" charset="0"/>
              </a:rPr>
              <a:t>Fase di AVVIO DEL PROCEDIMENTO AI SENSI DELL’ART. 17 L.R. 65/2014 </a:t>
            </a:r>
            <a:endParaRPr lang="it-IT" sz="1000" kern="1400" dirty="0">
              <a:solidFill>
                <a:schemeClr val="bg2">
                  <a:lumMod val="50000"/>
                </a:schemeClr>
              </a:solidFill>
              <a:latin typeface="Times New Roman" panose="02020603050405020304" pitchFamily="18" charset="0"/>
            </a:endParaRPr>
          </a:p>
          <a:p>
            <a:r>
              <a:rPr lang="it-IT" sz="1000" kern="1400" dirty="0">
                <a:solidFill>
                  <a:schemeClr val="bg1"/>
                </a:solidFill>
                <a:latin typeface="Times New Roman" panose="02020603050405020304" pitchFamily="18" charset="0"/>
              </a:rPr>
              <a:t> </a:t>
            </a:r>
            <a:endParaRPr lang="it-IT" sz="1000" kern="1400" dirty="0">
              <a:ln>
                <a:noFill/>
              </a:ln>
              <a:solidFill>
                <a:schemeClr val="bg1"/>
              </a:solidFill>
              <a:effectLst/>
              <a:latin typeface="Times New Roman" panose="02020603050405020304" pitchFamily="18" charset="0"/>
            </a:endParaRPr>
          </a:p>
        </p:txBody>
      </p:sp>
      <p:sp>
        <p:nvSpPr>
          <p:cNvPr id="27" name="Text Box 4">
            <a:extLst>
              <a:ext uri="{FF2B5EF4-FFF2-40B4-BE49-F238E27FC236}">
                <a16:creationId xmlns:a16="http://schemas.microsoft.com/office/drawing/2014/main" id="{ECB90FC0-2D15-4F4A-B3BB-2D0A786B5335}"/>
              </a:ext>
            </a:extLst>
          </p:cNvPr>
          <p:cNvSpPr txBox="1">
            <a:spLocks noChangeArrowheads="1"/>
          </p:cNvSpPr>
          <p:nvPr/>
        </p:nvSpPr>
        <p:spPr bwMode="auto">
          <a:xfrm rot="16200000">
            <a:off x="-1273074" y="2690987"/>
            <a:ext cx="3384626"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it-IT" altLang="it-IT" sz="4200" b="1" i="0" u="none" strike="noStrike" cap="none" normalizeH="0" baseline="0" dirty="0">
                <a:ln>
                  <a:noFill/>
                </a:ln>
                <a:solidFill>
                  <a:schemeClr val="bg1"/>
                </a:solidFill>
                <a:effectLst/>
                <a:latin typeface="Arial Narrow" panose="020B0606020202030204" pitchFamily="34" charset="0"/>
              </a:rPr>
              <a:t> </a:t>
            </a:r>
            <a:r>
              <a:rPr kumimoji="0" lang="it-IT" altLang="it-IT" sz="1400" b="1" i="0" u="none" strike="noStrike" cap="none" normalizeH="0" baseline="0" dirty="0">
                <a:ln>
                  <a:noFill/>
                </a:ln>
                <a:solidFill>
                  <a:schemeClr val="bg1"/>
                </a:solidFill>
                <a:effectLst/>
                <a:latin typeface="Arial Narrow" panose="020B0606020202030204" pitchFamily="34" charset="0"/>
              </a:rPr>
              <a:t>I CONTENUTI STRATEGICI DEL PIANO</a:t>
            </a:r>
            <a:endParaRPr kumimoji="0" lang="it-IT" altLang="it-IT" sz="1400" b="0" i="0" u="none" strike="noStrike" cap="none" normalizeH="0" baseline="0" dirty="0">
              <a:ln>
                <a:noFill/>
              </a:ln>
              <a:solidFill>
                <a:schemeClr val="bg1"/>
              </a:solidFill>
              <a:effectLst/>
              <a:latin typeface="Arial" panose="020B0604020202020204" pitchFamily="34" charset="0"/>
            </a:endParaRPr>
          </a:p>
        </p:txBody>
      </p:sp>
      <p:pic>
        <p:nvPicPr>
          <p:cNvPr id="28" name="Immagine 27">
            <a:extLst>
              <a:ext uri="{FF2B5EF4-FFF2-40B4-BE49-F238E27FC236}">
                <a16:creationId xmlns:a16="http://schemas.microsoft.com/office/drawing/2014/main" id="{560F3BEA-54F4-431E-B0C7-974509A5A11C}"/>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4023296">
            <a:off x="360938" y="4215879"/>
            <a:ext cx="336235" cy="336235"/>
          </a:xfrm>
          <a:prstGeom prst="rect">
            <a:avLst/>
          </a:prstGeom>
        </p:spPr>
      </p:pic>
      <p:sp>
        <p:nvSpPr>
          <p:cNvPr id="14" name="CasellaDiTesto 13">
            <a:extLst>
              <a:ext uri="{FF2B5EF4-FFF2-40B4-BE49-F238E27FC236}">
                <a16:creationId xmlns:a16="http://schemas.microsoft.com/office/drawing/2014/main" id="{8C5DE829-E4DF-4E66-824B-B98AD1EDF543}"/>
              </a:ext>
            </a:extLst>
          </p:cNvPr>
          <p:cNvSpPr txBox="1"/>
          <p:nvPr/>
        </p:nvSpPr>
        <p:spPr>
          <a:xfrm>
            <a:off x="1216731" y="1201951"/>
            <a:ext cx="2006203" cy="338554"/>
          </a:xfrm>
          <a:prstGeom prst="rect">
            <a:avLst/>
          </a:prstGeom>
          <a:noFill/>
        </p:spPr>
        <p:txBody>
          <a:bodyPr wrap="square" rtlCol="0">
            <a:spAutoFit/>
          </a:bodyPr>
          <a:lstStyle/>
          <a:p>
            <a:pPr algn="just"/>
            <a:r>
              <a:rPr lang="it-IT" sz="1600" dirty="0">
                <a:solidFill>
                  <a:srgbClr val="006666"/>
                </a:solidFill>
                <a:latin typeface="Arial Narrow" panose="020B0606020202030204" pitchFamily="34" charset="0"/>
              </a:rPr>
              <a:t>3 OBIETTIVI SPECIFICI</a:t>
            </a:r>
          </a:p>
        </p:txBody>
      </p:sp>
      <p:sp>
        <p:nvSpPr>
          <p:cNvPr id="15" name="CasellaDiTesto 14">
            <a:extLst>
              <a:ext uri="{FF2B5EF4-FFF2-40B4-BE49-F238E27FC236}">
                <a16:creationId xmlns:a16="http://schemas.microsoft.com/office/drawing/2014/main" id="{111EBB05-128A-4E3A-B236-0861FA7B144C}"/>
              </a:ext>
            </a:extLst>
          </p:cNvPr>
          <p:cNvSpPr txBox="1"/>
          <p:nvPr/>
        </p:nvSpPr>
        <p:spPr>
          <a:xfrm>
            <a:off x="1370858" y="1921958"/>
            <a:ext cx="1902792" cy="1015663"/>
          </a:xfrm>
          <a:prstGeom prst="rect">
            <a:avLst/>
          </a:prstGeom>
          <a:solidFill>
            <a:schemeClr val="accent4">
              <a:lumMod val="20000"/>
              <a:lumOff val="80000"/>
              <a:alpha val="50000"/>
            </a:schemeClr>
          </a:solidFill>
        </p:spPr>
        <p:txBody>
          <a:bodyPr wrap="square" rtlCol="0">
            <a:spAutoFit/>
          </a:bodyPr>
          <a:lstStyle/>
          <a:p>
            <a:pPr algn="just"/>
            <a:r>
              <a:rPr lang="it-IT" sz="1200" b="1" dirty="0">
                <a:solidFill>
                  <a:srgbClr val="006666"/>
                </a:solidFill>
                <a:latin typeface="Arial Narrow" panose="020B0606020202030204" pitchFamily="34" charset="0"/>
              </a:rPr>
              <a:t>Rafforzare e qualificare la capacità attrattiva e di accoglienza dei territori in connessione con le loro vocazioni ed eccellenze</a:t>
            </a:r>
          </a:p>
        </p:txBody>
      </p:sp>
      <p:grpSp>
        <p:nvGrpSpPr>
          <p:cNvPr id="16" name="Gruppo 15">
            <a:extLst>
              <a:ext uri="{FF2B5EF4-FFF2-40B4-BE49-F238E27FC236}">
                <a16:creationId xmlns:a16="http://schemas.microsoft.com/office/drawing/2014/main" id="{F5C71D53-0687-4BDC-8338-13B30BC5F36E}"/>
              </a:ext>
            </a:extLst>
          </p:cNvPr>
          <p:cNvGrpSpPr/>
          <p:nvPr/>
        </p:nvGrpSpPr>
        <p:grpSpPr>
          <a:xfrm>
            <a:off x="921413" y="2310872"/>
            <a:ext cx="437370" cy="401112"/>
            <a:chOff x="1197071" y="1921958"/>
            <a:chExt cx="437370" cy="401112"/>
          </a:xfrm>
        </p:grpSpPr>
        <p:sp>
          <p:nvSpPr>
            <p:cNvPr id="17" name="Ovale 16">
              <a:extLst>
                <a:ext uri="{FF2B5EF4-FFF2-40B4-BE49-F238E27FC236}">
                  <a16:creationId xmlns:a16="http://schemas.microsoft.com/office/drawing/2014/main" id="{A365F601-9E99-4910-A8CC-078B77AEE3E8}"/>
                </a:ext>
              </a:extLst>
            </p:cNvPr>
            <p:cNvSpPr/>
            <p:nvPr/>
          </p:nvSpPr>
          <p:spPr>
            <a:xfrm>
              <a:off x="1197071" y="1921958"/>
              <a:ext cx="384594" cy="401112"/>
            </a:xfrm>
            <a:prstGeom prst="ellipse">
              <a:avLst/>
            </a:prstGeom>
            <a:noFill/>
            <a:ln w="12700">
              <a:solidFill>
                <a:srgbClr val="00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latin typeface="Arial Narrow" panose="020B0606020202030204" pitchFamily="34" charset="0"/>
              </a:endParaRPr>
            </a:p>
          </p:txBody>
        </p:sp>
        <p:sp>
          <p:nvSpPr>
            <p:cNvPr id="18" name="CasellaDiTesto 17">
              <a:extLst>
                <a:ext uri="{FF2B5EF4-FFF2-40B4-BE49-F238E27FC236}">
                  <a16:creationId xmlns:a16="http://schemas.microsoft.com/office/drawing/2014/main" id="{A461F66D-FEFC-4187-AD92-DA9DFC3B8046}"/>
                </a:ext>
              </a:extLst>
            </p:cNvPr>
            <p:cNvSpPr txBox="1"/>
            <p:nvPr/>
          </p:nvSpPr>
          <p:spPr>
            <a:xfrm>
              <a:off x="1225306" y="1953237"/>
              <a:ext cx="409135" cy="307777"/>
            </a:xfrm>
            <a:prstGeom prst="rect">
              <a:avLst/>
            </a:prstGeom>
            <a:noFill/>
          </p:spPr>
          <p:txBody>
            <a:bodyPr wrap="square" rtlCol="0">
              <a:spAutoFit/>
            </a:bodyPr>
            <a:lstStyle/>
            <a:p>
              <a:pPr algn="just"/>
              <a:r>
                <a:rPr lang="it-IT" sz="1400" dirty="0">
                  <a:solidFill>
                    <a:srgbClr val="009900"/>
                  </a:solidFill>
                  <a:latin typeface="Arial Narrow" panose="020B0606020202030204" pitchFamily="34" charset="0"/>
                </a:rPr>
                <a:t>2b</a:t>
              </a:r>
            </a:p>
          </p:txBody>
        </p:sp>
      </p:grpSp>
      <p:sp>
        <p:nvSpPr>
          <p:cNvPr id="19" name="CasellaDiTesto 18">
            <a:extLst>
              <a:ext uri="{FF2B5EF4-FFF2-40B4-BE49-F238E27FC236}">
                <a16:creationId xmlns:a16="http://schemas.microsoft.com/office/drawing/2014/main" id="{3E57DB8A-91A4-4EA4-85CF-911BC9AAE789}"/>
              </a:ext>
            </a:extLst>
          </p:cNvPr>
          <p:cNvSpPr txBox="1"/>
          <p:nvPr/>
        </p:nvSpPr>
        <p:spPr>
          <a:xfrm>
            <a:off x="1349946" y="4622551"/>
            <a:ext cx="2006203" cy="1384995"/>
          </a:xfrm>
          <a:prstGeom prst="rect">
            <a:avLst/>
          </a:prstGeom>
          <a:solidFill>
            <a:schemeClr val="accent4">
              <a:lumMod val="20000"/>
              <a:lumOff val="80000"/>
              <a:alpha val="50000"/>
            </a:schemeClr>
          </a:solidFill>
        </p:spPr>
        <p:txBody>
          <a:bodyPr wrap="square" rtlCol="0">
            <a:spAutoFit/>
          </a:bodyPr>
          <a:lstStyle/>
          <a:p>
            <a:pPr algn="just"/>
            <a:r>
              <a:rPr lang="it-IT" sz="1200" b="1" dirty="0">
                <a:solidFill>
                  <a:srgbClr val="006666"/>
                </a:solidFill>
                <a:latin typeface="Arial Narrow" panose="020B0606020202030204" pitchFamily="34" charset="0"/>
              </a:rPr>
              <a:t>Incrementare gli attuali livelli di accessibilità e agevolare gli spostamenti interni offrendo alternative modali alla mobilità su gomma (vie d’acqua, mobilità lenta, servizio di trasporto collettivo)</a:t>
            </a:r>
          </a:p>
        </p:txBody>
      </p:sp>
      <p:grpSp>
        <p:nvGrpSpPr>
          <p:cNvPr id="20" name="Gruppo 19">
            <a:extLst>
              <a:ext uri="{FF2B5EF4-FFF2-40B4-BE49-F238E27FC236}">
                <a16:creationId xmlns:a16="http://schemas.microsoft.com/office/drawing/2014/main" id="{C70E0929-B1FD-4586-8697-841C936E92AA}"/>
              </a:ext>
            </a:extLst>
          </p:cNvPr>
          <p:cNvGrpSpPr/>
          <p:nvPr/>
        </p:nvGrpSpPr>
        <p:grpSpPr>
          <a:xfrm>
            <a:off x="909340" y="5236742"/>
            <a:ext cx="388280" cy="401112"/>
            <a:chOff x="1197071" y="1921958"/>
            <a:chExt cx="388280" cy="401112"/>
          </a:xfrm>
        </p:grpSpPr>
        <p:sp>
          <p:nvSpPr>
            <p:cNvPr id="21" name="Ovale 20">
              <a:extLst>
                <a:ext uri="{FF2B5EF4-FFF2-40B4-BE49-F238E27FC236}">
                  <a16:creationId xmlns:a16="http://schemas.microsoft.com/office/drawing/2014/main" id="{AD9E2066-0774-49BD-BED6-FB1B756D633F}"/>
                </a:ext>
              </a:extLst>
            </p:cNvPr>
            <p:cNvSpPr/>
            <p:nvPr/>
          </p:nvSpPr>
          <p:spPr>
            <a:xfrm>
              <a:off x="1197071" y="1921958"/>
              <a:ext cx="384594" cy="401112"/>
            </a:xfrm>
            <a:prstGeom prst="ellipse">
              <a:avLst/>
            </a:prstGeom>
            <a:noFill/>
            <a:ln w="12700">
              <a:solidFill>
                <a:srgbClr val="00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latin typeface="Arial Narrow" panose="020B0606020202030204" pitchFamily="34" charset="0"/>
              </a:endParaRPr>
            </a:p>
          </p:txBody>
        </p:sp>
        <p:sp>
          <p:nvSpPr>
            <p:cNvPr id="22" name="CasellaDiTesto 21">
              <a:extLst>
                <a:ext uri="{FF2B5EF4-FFF2-40B4-BE49-F238E27FC236}">
                  <a16:creationId xmlns:a16="http://schemas.microsoft.com/office/drawing/2014/main" id="{4A1A7264-DABC-42F1-BA93-D0241B768ABF}"/>
                </a:ext>
              </a:extLst>
            </p:cNvPr>
            <p:cNvSpPr txBox="1"/>
            <p:nvPr/>
          </p:nvSpPr>
          <p:spPr>
            <a:xfrm>
              <a:off x="1200757" y="1940112"/>
              <a:ext cx="384594" cy="307777"/>
            </a:xfrm>
            <a:prstGeom prst="rect">
              <a:avLst/>
            </a:prstGeom>
            <a:noFill/>
          </p:spPr>
          <p:txBody>
            <a:bodyPr wrap="square" rtlCol="0">
              <a:spAutoFit/>
            </a:bodyPr>
            <a:lstStyle/>
            <a:p>
              <a:pPr algn="just"/>
              <a:r>
                <a:rPr lang="it-IT" sz="1400" dirty="0">
                  <a:solidFill>
                    <a:srgbClr val="009900"/>
                  </a:solidFill>
                  <a:latin typeface="Arial Narrow" panose="020B0606020202030204" pitchFamily="34" charset="0"/>
                </a:rPr>
                <a:t>2c</a:t>
              </a:r>
            </a:p>
          </p:txBody>
        </p:sp>
      </p:grpSp>
      <p:sp>
        <p:nvSpPr>
          <p:cNvPr id="23" name="Parentesi graffa aperta 22">
            <a:extLst>
              <a:ext uri="{FF2B5EF4-FFF2-40B4-BE49-F238E27FC236}">
                <a16:creationId xmlns:a16="http://schemas.microsoft.com/office/drawing/2014/main" id="{D3212294-D356-49C9-B695-B00C49BD4A2D}"/>
              </a:ext>
            </a:extLst>
          </p:cNvPr>
          <p:cNvSpPr/>
          <p:nvPr/>
        </p:nvSpPr>
        <p:spPr>
          <a:xfrm>
            <a:off x="3316767" y="1216793"/>
            <a:ext cx="349500" cy="2212207"/>
          </a:xfrm>
          <a:prstGeom prst="leftBrace">
            <a:avLst>
              <a:gd name="adj1" fmla="val 8333"/>
              <a:gd name="adj2" fmla="val 49569"/>
            </a:avLst>
          </a:prstGeom>
          <a:ln w="12700">
            <a:solidFill>
              <a:schemeClr val="tx1">
                <a:lumMod val="50000"/>
                <a:lumOff val="50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solidFill>
                <a:schemeClr val="tx1">
                  <a:lumMod val="65000"/>
                  <a:lumOff val="35000"/>
                </a:schemeClr>
              </a:solidFill>
              <a:latin typeface="Arial Narrow" panose="020B0606020202030204" pitchFamily="34" charset="0"/>
            </a:endParaRPr>
          </a:p>
        </p:txBody>
      </p:sp>
      <p:sp>
        <p:nvSpPr>
          <p:cNvPr id="24" name="CasellaDiTesto 23">
            <a:extLst>
              <a:ext uri="{FF2B5EF4-FFF2-40B4-BE49-F238E27FC236}">
                <a16:creationId xmlns:a16="http://schemas.microsoft.com/office/drawing/2014/main" id="{588E2A2C-169A-4956-81B6-3C6E1DCA0A1F}"/>
              </a:ext>
            </a:extLst>
          </p:cNvPr>
          <p:cNvSpPr txBox="1"/>
          <p:nvPr/>
        </p:nvSpPr>
        <p:spPr>
          <a:xfrm>
            <a:off x="3504433" y="1245824"/>
            <a:ext cx="5419944" cy="1938992"/>
          </a:xfrm>
          <a:prstGeom prst="rect">
            <a:avLst/>
          </a:prstGeom>
          <a:noFill/>
        </p:spPr>
        <p:txBody>
          <a:bodyPr wrap="square" rtlCol="0">
            <a:spAutoFit/>
          </a:bodyPr>
          <a:lstStyle/>
          <a:p>
            <a:pPr marL="171450" indent="-171450" algn="just">
              <a:buFont typeface="Wingdings" panose="05000000000000000000" pitchFamily="2" charset="2"/>
              <a:buChar char="§"/>
            </a:pPr>
            <a:r>
              <a:rPr lang="it-IT" sz="1000" dirty="0">
                <a:solidFill>
                  <a:srgbClr val="006666"/>
                </a:solidFill>
                <a:latin typeface="Arial Narrow" panose="020B0606020202030204" pitchFamily="34" charset="0"/>
              </a:rPr>
              <a:t>Definizione di un progetto complessivo per il litorale che, oltre a quanto già definito dagli obiettivi 1c e 2c, provveda a incrementare gli attuali livelli di accessibilità e agevolare gli spostamenti interni offrendo alternative modali alla mobilità su gomma (vie d’acqua, mobilità lenta, servizio di trasporto collettivo);</a:t>
            </a:r>
          </a:p>
          <a:p>
            <a:pPr marL="171450" indent="-171450" algn="just">
              <a:buFont typeface="Wingdings" panose="05000000000000000000" pitchFamily="2" charset="2"/>
              <a:buChar char="§"/>
            </a:pPr>
            <a:r>
              <a:rPr lang="it-IT" sz="1000" dirty="0">
                <a:solidFill>
                  <a:schemeClr val="tx1">
                    <a:lumMod val="65000"/>
                    <a:lumOff val="35000"/>
                  </a:schemeClr>
                </a:solidFill>
                <a:latin typeface="Arial Narrow" panose="020B0606020202030204" pitchFamily="34" charset="0"/>
              </a:rPr>
              <a:t>Promozione di un progetto complessivo di qualificazione e sviluppo dell’infrastruttura storica del canale dei Navicelli fondato sulla conferma della sua vocazione produttiva legata alla filiera nautica da attuarsi mediante la messa in opera nel tempo degli interventi di trasferimento già programmati, la previsione di nuove possibilità di sviluppo lungo il tratto inferiore anche in connessione con futuri poli della ricerca universitaria applicata orientata verso tale settore, lo sviluppo di attività di servizio al diportismo nautico, l’attivazione di nuovi flussi turistici a partire dai nodi di infrastrutturali esistenti capaci di connettere la darsena pisana con la città attraverso l’Arno, la creazione di un circuito di fruizione lenta fondato sul principio dell’intermodalità acqua-bici in sinergia con i lineamenti programmatici del nuovo Piano Integrato del Parco secondo quanto già indicato al precedente punto 1c.</a:t>
            </a:r>
          </a:p>
        </p:txBody>
      </p:sp>
      <p:sp>
        <p:nvSpPr>
          <p:cNvPr id="25" name="Parentesi graffa aperta 24">
            <a:extLst>
              <a:ext uri="{FF2B5EF4-FFF2-40B4-BE49-F238E27FC236}">
                <a16:creationId xmlns:a16="http://schemas.microsoft.com/office/drawing/2014/main" id="{5900768C-B9ED-45D3-AA54-FC2FFE86C357}"/>
              </a:ext>
            </a:extLst>
          </p:cNvPr>
          <p:cNvSpPr/>
          <p:nvPr/>
        </p:nvSpPr>
        <p:spPr>
          <a:xfrm>
            <a:off x="3319692" y="3509055"/>
            <a:ext cx="276216" cy="3101296"/>
          </a:xfrm>
          <a:prstGeom prst="leftBrace">
            <a:avLst/>
          </a:prstGeom>
          <a:ln w="12700">
            <a:solidFill>
              <a:schemeClr val="tx1">
                <a:lumMod val="50000"/>
                <a:lumOff val="50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solidFill>
                <a:schemeClr val="tx1">
                  <a:lumMod val="65000"/>
                  <a:lumOff val="35000"/>
                </a:schemeClr>
              </a:solidFill>
              <a:latin typeface="Arial Narrow" panose="020B0606020202030204" pitchFamily="34" charset="0"/>
            </a:endParaRPr>
          </a:p>
        </p:txBody>
      </p:sp>
      <p:sp>
        <p:nvSpPr>
          <p:cNvPr id="26" name="CasellaDiTesto 25">
            <a:extLst>
              <a:ext uri="{FF2B5EF4-FFF2-40B4-BE49-F238E27FC236}">
                <a16:creationId xmlns:a16="http://schemas.microsoft.com/office/drawing/2014/main" id="{8FFD87C7-1A55-4F80-AC9D-89BCB4E510DB}"/>
              </a:ext>
            </a:extLst>
          </p:cNvPr>
          <p:cNvSpPr txBox="1"/>
          <p:nvPr/>
        </p:nvSpPr>
        <p:spPr>
          <a:xfrm>
            <a:off x="3504433" y="3581083"/>
            <a:ext cx="5517011" cy="2862322"/>
          </a:xfrm>
          <a:prstGeom prst="rect">
            <a:avLst/>
          </a:prstGeom>
          <a:solidFill>
            <a:schemeClr val="accent4">
              <a:lumMod val="20000"/>
              <a:lumOff val="80000"/>
              <a:alpha val="52000"/>
            </a:schemeClr>
          </a:solidFill>
        </p:spPr>
        <p:txBody>
          <a:bodyPr wrap="square" rtlCol="0">
            <a:spAutoFit/>
          </a:bodyPr>
          <a:lstStyle/>
          <a:p>
            <a:pPr marL="171450" indent="-171450" algn="just">
              <a:buFont typeface="Wingdings" panose="05000000000000000000" pitchFamily="2" charset="2"/>
              <a:buChar char="§"/>
            </a:pPr>
            <a:r>
              <a:rPr lang="it-IT" sz="1000" dirty="0">
                <a:solidFill>
                  <a:srgbClr val="006666"/>
                </a:solidFill>
                <a:latin typeface="Arial Narrow" panose="020B0606020202030204" pitchFamily="34" charset="0"/>
              </a:rPr>
              <a:t>Revisione del progetto per la realizzazione della variante nord-est nei comuni di Pisa e San Giuliano Terme con particolare riferimento a soluzioni alternative capaci di preservare integralmente l’infrastruttura storica dell’acquedotto mediceo.</a:t>
            </a:r>
          </a:p>
          <a:p>
            <a:pPr marL="171450" indent="-171450" algn="just">
              <a:buFont typeface="Wingdings" panose="05000000000000000000" pitchFamily="2" charset="2"/>
              <a:buChar char="§"/>
            </a:pPr>
            <a:r>
              <a:rPr lang="it-IT" sz="1000" dirty="0">
                <a:solidFill>
                  <a:srgbClr val="006666"/>
                </a:solidFill>
                <a:latin typeface="Arial Narrow" panose="020B0606020202030204" pitchFamily="34" charset="0"/>
              </a:rPr>
              <a:t>Razionalizzazione e potenziamento del sistema viario territoriale attraverso uno studio di dettaglio dei sistemi di mobilità al fine di attuare una politica di ricucitura con i territori dei comuni limitrofi e interni ai due ambiti comunali. Tale studio dovrà prevedere la messa in opera di interventi strutturali integrati volti alla soluzione dei nodi critici della viabilità </a:t>
            </a:r>
          </a:p>
          <a:p>
            <a:pPr marL="171450" indent="-171450" algn="just">
              <a:buFont typeface="Wingdings" panose="05000000000000000000" pitchFamily="2" charset="2"/>
              <a:buChar char="§"/>
            </a:pPr>
            <a:r>
              <a:rPr lang="it-IT" sz="1000" dirty="0">
                <a:solidFill>
                  <a:srgbClr val="006666"/>
                </a:solidFill>
                <a:latin typeface="Arial Narrow" panose="020B0606020202030204" pitchFamily="34" charset="0"/>
              </a:rPr>
              <a:t>Verifica con SAT della possibilità di attivare forme di esenzione per i residenti nel tratto autostradale compreso tra Pisa nord-Pisa centro e della possibilità della realizzazione di un nuovo casello in prossimità di S. Rossore.</a:t>
            </a:r>
          </a:p>
          <a:p>
            <a:pPr marL="171450" indent="-171450" algn="just">
              <a:buFont typeface="Wingdings" panose="05000000000000000000" pitchFamily="2" charset="2"/>
              <a:buChar char="§"/>
            </a:pPr>
            <a:r>
              <a:rPr lang="it-IT" sz="1000" dirty="0">
                <a:solidFill>
                  <a:srgbClr val="006666"/>
                </a:solidFill>
                <a:latin typeface="Arial Narrow" panose="020B0606020202030204" pitchFamily="34" charset="0"/>
              </a:rPr>
              <a:t>Verifica con RFI della possibilità di utilizzare il tratto ferroviario Pisa Centrale-Pisa S. Rossore come collegamento tranviario veloce all’interno della città.</a:t>
            </a:r>
          </a:p>
          <a:p>
            <a:pPr marL="171450" indent="-171450" algn="just">
              <a:buFont typeface="Wingdings" panose="05000000000000000000" pitchFamily="2" charset="2"/>
              <a:buChar char="§"/>
            </a:pPr>
            <a:r>
              <a:rPr lang="it-IT" sz="1000" dirty="0">
                <a:solidFill>
                  <a:srgbClr val="006666"/>
                </a:solidFill>
                <a:latin typeface="Arial Narrow" panose="020B0606020202030204" pitchFamily="34" charset="0"/>
              </a:rPr>
              <a:t>Potenziamento del Servizio di trasporto pubblico locale attraverso la programmazione di nuovi interventi infrastrutturali definiti dal PUMS tra i quali: realizzazione progetti tranvia stazione-ospedale di Cisanello e stazione-litorale, destinazione sede propria per busvia nel tratto Cisanello-San Cataldo.</a:t>
            </a:r>
          </a:p>
          <a:p>
            <a:pPr marL="171450" indent="-171450" algn="just">
              <a:buFont typeface="Wingdings" panose="05000000000000000000" pitchFamily="2" charset="2"/>
              <a:buChar char="§"/>
            </a:pPr>
            <a:r>
              <a:rPr lang="it-IT" sz="1000" dirty="0">
                <a:solidFill>
                  <a:srgbClr val="006666"/>
                </a:solidFill>
                <a:latin typeface="Arial Narrow" panose="020B0606020202030204" pitchFamily="34" charset="0"/>
              </a:rPr>
              <a:t>Completamento della rete ciclabile comprensiva di possibili attraversamenti ciclo-pedonali sui corsi d’acqua con integrazione delle due ciclopiste dell’Arno e Tirrenica in attuazione delle previsioni del PIT</a:t>
            </a:r>
          </a:p>
          <a:p>
            <a:pPr marL="171450" indent="-171450" algn="just">
              <a:buFont typeface="Wingdings" panose="05000000000000000000" pitchFamily="2" charset="2"/>
              <a:buChar char="§"/>
            </a:pPr>
            <a:r>
              <a:rPr lang="it-IT" sz="1000" dirty="0">
                <a:solidFill>
                  <a:srgbClr val="006666"/>
                </a:solidFill>
                <a:latin typeface="Arial Narrow" panose="020B0606020202030204" pitchFamily="34" charset="0"/>
              </a:rPr>
              <a:t>Riqualificazione complessiva della rete degli ormeggi in riva sinistra dell’Arno e delle aree demaniali lungo il viale D’Annunzio.</a:t>
            </a:r>
          </a:p>
        </p:txBody>
      </p:sp>
    </p:spTree>
    <p:extLst>
      <p:ext uri="{BB962C8B-B14F-4D97-AF65-F5344CB8AC3E}">
        <p14:creationId xmlns:p14="http://schemas.microsoft.com/office/powerpoint/2010/main" val="40308992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2813C0A4-F5D5-4DC8-B18E-4662740CB9A8}"/>
              </a:ext>
            </a:extLst>
          </p:cNvPr>
          <p:cNvSpPr/>
          <p:nvPr/>
        </p:nvSpPr>
        <p:spPr>
          <a:xfrm>
            <a:off x="3695190" y="4743663"/>
            <a:ext cx="5203210" cy="904662"/>
          </a:xfrm>
          <a:prstGeom prst="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Freccia a pentagono 11">
            <a:extLst>
              <a:ext uri="{FF2B5EF4-FFF2-40B4-BE49-F238E27FC236}">
                <a16:creationId xmlns:a16="http://schemas.microsoft.com/office/drawing/2014/main" id="{9A0B5415-CED0-4525-A591-73560DB13164}"/>
              </a:ext>
            </a:extLst>
          </p:cNvPr>
          <p:cNvSpPr/>
          <p:nvPr/>
        </p:nvSpPr>
        <p:spPr>
          <a:xfrm>
            <a:off x="887891" y="504202"/>
            <a:ext cx="7963728" cy="692204"/>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6" name="Picture 4" descr="Risultati immagini per logo comune di pisa">
            <a:extLst>
              <a:ext uri="{FF2B5EF4-FFF2-40B4-BE49-F238E27FC236}">
                <a16:creationId xmlns:a16="http://schemas.microsoft.com/office/drawing/2014/main" id="{B7A1FFD9-1DE0-4486-BF8C-E9090C0461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128" y="586616"/>
            <a:ext cx="388935" cy="47401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2857C2AD-CF8E-487A-9C8F-72D6D1478328}"/>
              </a:ext>
            </a:extLst>
          </p:cNvPr>
          <p:cNvSpPr>
            <a:spLocks noChangeArrowheads="1"/>
          </p:cNvSpPr>
          <p:nvPr/>
        </p:nvSpPr>
        <p:spPr bwMode="auto">
          <a:xfrm>
            <a:off x="292381" y="401652"/>
            <a:ext cx="510893" cy="6456348"/>
          </a:xfrm>
          <a:prstGeom prst="rect">
            <a:avLst/>
          </a:prstGeom>
          <a:solidFill>
            <a:srgbClr val="006666"/>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sp>
        <p:nvSpPr>
          <p:cNvPr id="8" name="Line 3">
            <a:extLst>
              <a:ext uri="{FF2B5EF4-FFF2-40B4-BE49-F238E27FC236}">
                <a16:creationId xmlns:a16="http://schemas.microsoft.com/office/drawing/2014/main" id="{E04CFED1-5D57-4212-BA34-267A0D8796F1}"/>
              </a:ext>
            </a:extLst>
          </p:cNvPr>
          <p:cNvSpPr>
            <a:spLocks noChangeShapeType="1"/>
          </p:cNvSpPr>
          <p:nvPr/>
        </p:nvSpPr>
        <p:spPr bwMode="auto">
          <a:xfrm>
            <a:off x="6488113" y="3175"/>
            <a:ext cx="13679487" cy="0"/>
          </a:xfrm>
          <a:prstGeom prst="line">
            <a:avLst/>
          </a:prstGeom>
          <a:noFill/>
          <a:ln w="9525">
            <a:solidFill>
              <a:srgbClr val="00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cxnSp>
        <p:nvCxnSpPr>
          <p:cNvPr id="11" name="Connettore diritto 10">
            <a:extLst>
              <a:ext uri="{FF2B5EF4-FFF2-40B4-BE49-F238E27FC236}">
                <a16:creationId xmlns:a16="http://schemas.microsoft.com/office/drawing/2014/main" id="{A0BAD8C5-ED37-4789-837D-1B66FAFD4C42}"/>
              </a:ext>
            </a:extLst>
          </p:cNvPr>
          <p:cNvCxnSpPr>
            <a:cxnSpLocks/>
          </p:cNvCxnSpPr>
          <p:nvPr/>
        </p:nvCxnSpPr>
        <p:spPr>
          <a:xfrm>
            <a:off x="547828" y="410198"/>
            <a:ext cx="8303791" cy="0"/>
          </a:xfrm>
          <a:prstGeom prst="line">
            <a:avLst/>
          </a:prstGeom>
          <a:ln w="28575">
            <a:solidFill>
              <a:srgbClr val="006666"/>
            </a:solidFill>
          </a:ln>
        </p:spPr>
        <p:style>
          <a:lnRef idx="1">
            <a:schemeClr val="accent1"/>
          </a:lnRef>
          <a:fillRef idx="0">
            <a:schemeClr val="accent1"/>
          </a:fillRef>
          <a:effectRef idx="0">
            <a:schemeClr val="accent1"/>
          </a:effectRef>
          <a:fontRef idx="minor">
            <a:schemeClr val="tx1"/>
          </a:fontRef>
        </p:style>
      </p:cxnSp>
      <p:pic>
        <p:nvPicPr>
          <p:cNvPr id="1029" name="Picture 5">
            <a:extLst>
              <a:ext uri="{FF2B5EF4-FFF2-40B4-BE49-F238E27FC236}">
                <a16:creationId xmlns:a16="http://schemas.microsoft.com/office/drawing/2014/main" id="{FB82E8C2-FA0A-4585-B894-6DC153092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783" y="599313"/>
            <a:ext cx="376602" cy="4743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3" name="Text Box 6">
            <a:extLst>
              <a:ext uri="{FF2B5EF4-FFF2-40B4-BE49-F238E27FC236}">
                <a16:creationId xmlns:a16="http://schemas.microsoft.com/office/drawing/2014/main" id="{477C208B-DB02-4E0A-8C41-DEFD72BC0E70}"/>
              </a:ext>
            </a:extLst>
          </p:cNvPr>
          <p:cNvSpPr txBox="1">
            <a:spLocks noChangeArrowheads="1"/>
          </p:cNvSpPr>
          <p:nvPr/>
        </p:nvSpPr>
        <p:spPr bwMode="auto">
          <a:xfrm>
            <a:off x="1686400" y="666664"/>
            <a:ext cx="7290435" cy="474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altLang="it-IT" sz="1400" b="1" dirty="0">
                <a:solidFill>
                  <a:srgbClr val="3F3F3F"/>
                </a:solidFill>
                <a:latin typeface="Arial Narrow" panose="020B0606020202030204" pitchFamily="34" charset="0"/>
              </a:rPr>
              <a:t>Attività di informazione partecipazione ai sensi del titolo II capo V della L.R. 65/2014 </a:t>
            </a:r>
            <a:endParaRPr kumimoji="0" lang="it-IT" altLang="it-IT" sz="1400" b="1" i="0" u="none" strike="noStrike" cap="none" normalizeH="0" baseline="0" dirty="0">
              <a:ln>
                <a:noFill/>
              </a:ln>
              <a:solidFill>
                <a:srgbClr val="3F3F3F"/>
              </a:solidFill>
              <a:effectLst/>
              <a:latin typeface="Arial Narrow" panose="020B0606020202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2" name="Rettangolo 1">
            <a:extLst>
              <a:ext uri="{FF2B5EF4-FFF2-40B4-BE49-F238E27FC236}">
                <a16:creationId xmlns:a16="http://schemas.microsoft.com/office/drawing/2014/main" id="{2A2B27F4-4E4C-4257-A77D-5DCD96F8CCAF}"/>
              </a:ext>
            </a:extLst>
          </p:cNvPr>
          <p:cNvSpPr/>
          <p:nvPr/>
        </p:nvSpPr>
        <p:spPr>
          <a:xfrm>
            <a:off x="1780308" y="796136"/>
            <a:ext cx="6620066" cy="553998"/>
          </a:xfrm>
          <a:prstGeom prst="rect">
            <a:avLst/>
          </a:prstGeom>
        </p:spPr>
        <p:txBody>
          <a:bodyPr wrap="square">
            <a:spAutoFit/>
          </a:bodyPr>
          <a:lstStyle/>
          <a:p>
            <a:pPr algn="r">
              <a:lnSpc>
                <a:spcPts val="2400"/>
              </a:lnSpc>
            </a:pPr>
            <a:r>
              <a:rPr lang="it-IT" sz="1000" kern="1400" dirty="0">
                <a:solidFill>
                  <a:schemeClr val="bg2">
                    <a:lumMod val="50000"/>
                  </a:schemeClr>
                </a:solidFill>
                <a:latin typeface="Arial Narrow" panose="020B0606020202030204" pitchFamily="34" charset="0"/>
              </a:rPr>
              <a:t>Fase di AVVIO DEL PROCEDIMENTO AI SENSI DELL’ART. 17 L.R. 65/2014 </a:t>
            </a:r>
            <a:endParaRPr lang="it-IT" sz="1000" kern="1400" dirty="0">
              <a:solidFill>
                <a:schemeClr val="bg2">
                  <a:lumMod val="50000"/>
                </a:schemeClr>
              </a:solidFill>
              <a:latin typeface="Times New Roman" panose="02020603050405020304" pitchFamily="18" charset="0"/>
            </a:endParaRPr>
          </a:p>
          <a:p>
            <a:r>
              <a:rPr lang="it-IT" sz="1000" kern="1400" dirty="0">
                <a:solidFill>
                  <a:schemeClr val="bg1"/>
                </a:solidFill>
                <a:latin typeface="Times New Roman" panose="02020603050405020304" pitchFamily="18" charset="0"/>
              </a:rPr>
              <a:t> </a:t>
            </a:r>
            <a:endParaRPr lang="it-IT" sz="1000" kern="1400" dirty="0">
              <a:ln>
                <a:noFill/>
              </a:ln>
              <a:solidFill>
                <a:schemeClr val="bg1"/>
              </a:solidFill>
              <a:effectLst/>
              <a:latin typeface="Times New Roman" panose="02020603050405020304" pitchFamily="18" charset="0"/>
            </a:endParaRPr>
          </a:p>
        </p:txBody>
      </p:sp>
      <p:sp>
        <p:nvSpPr>
          <p:cNvPr id="27" name="Text Box 4">
            <a:extLst>
              <a:ext uri="{FF2B5EF4-FFF2-40B4-BE49-F238E27FC236}">
                <a16:creationId xmlns:a16="http://schemas.microsoft.com/office/drawing/2014/main" id="{ECB90FC0-2D15-4F4A-B3BB-2D0A786B5335}"/>
              </a:ext>
            </a:extLst>
          </p:cNvPr>
          <p:cNvSpPr txBox="1">
            <a:spLocks noChangeArrowheads="1"/>
          </p:cNvSpPr>
          <p:nvPr/>
        </p:nvSpPr>
        <p:spPr bwMode="auto">
          <a:xfrm rot="16200000">
            <a:off x="-1273074" y="2690987"/>
            <a:ext cx="3384626"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it-IT" altLang="it-IT" sz="4200" b="1" i="0" u="none" strike="noStrike" cap="none" normalizeH="0" baseline="0" dirty="0">
                <a:ln>
                  <a:noFill/>
                </a:ln>
                <a:solidFill>
                  <a:schemeClr val="bg1"/>
                </a:solidFill>
                <a:effectLst/>
                <a:latin typeface="Arial Narrow" panose="020B0606020202030204" pitchFamily="34" charset="0"/>
              </a:rPr>
              <a:t> </a:t>
            </a:r>
            <a:r>
              <a:rPr kumimoji="0" lang="it-IT" altLang="it-IT" sz="1400" b="1" i="0" u="none" strike="noStrike" cap="none" normalizeH="0" baseline="0" dirty="0">
                <a:ln>
                  <a:noFill/>
                </a:ln>
                <a:solidFill>
                  <a:schemeClr val="bg1"/>
                </a:solidFill>
                <a:effectLst/>
                <a:latin typeface="Arial Narrow" panose="020B0606020202030204" pitchFamily="34" charset="0"/>
              </a:rPr>
              <a:t>I CONTENUTI STRATEGICI DEL PIANO</a:t>
            </a:r>
            <a:endParaRPr kumimoji="0" lang="it-IT" altLang="it-IT" sz="1400" b="0" i="0" u="none" strike="noStrike" cap="none" normalizeH="0" baseline="0" dirty="0">
              <a:ln>
                <a:noFill/>
              </a:ln>
              <a:solidFill>
                <a:schemeClr val="bg1"/>
              </a:solidFill>
              <a:effectLst/>
              <a:latin typeface="Arial" panose="020B0604020202020204" pitchFamily="34" charset="0"/>
            </a:endParaRPr>
          </a:p>
        </p:txBody>
      </p:sp>
      <p:pic>
        <p:nvPicPr>
          <p:cNvPr id="28" name="Immagine 27">
            <a:extLst>
              <a:ext uri="{FF2B5EF4-FFF2-40B4-BE49-F238E27FC236}">
                <a16:creationId xmlns:a16="http://schemas.microsoft.com/office/drawing/2014/main" id="{560F3BEA-54F4-431E-B0C7-974509A5A11C}"/>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4023296">
            <a:off x="360938" y="4215879"/>
            <a:ext cx="336235" cy="336235"/>
          </a:xfrm>
          <a:prstGeom prst="rect">
            <a:avLst/>
          </a:prstGeom>
        </p:spPr>
      </p:pic>
      <p:sp>
        <p:nvSpPr>
          <p:cNvPr id="14" name="CasellaDiTesto 13">
            <a:extLst>
              <a:ext uri="{FF2B5EF4-FFF2-40B4-BE49-F238E27FC236}">
                <a16:creationId xmlns:a16="http://schemas.microsoft.com/office/drawing/2014/main" id="{7179A188-7161-4948-80D4-331528FEE3B7}"/>
              </a:ext>
            </a:extLst>
          </p:cNvPr>
          <p:cNvSpPr txBox="1"/>
          <p:nvPr/>
        </p:nvSpPr>
        <p:spPr>
          <a:xfrm>
            <a:off x="1433379" y="1195189"/>
            <a:ext cx="2071054" cy="338554"/>
          </a:xfrm>
          <a:prstGeom prst="rect">
            <a:avLst/>
          </a:prstGeom>
          <a:noFill/>
        </p:spPr>
        <p:txBody>
          <a:bodyPr wrap="square" rtlCol="0">
            <a:spAutoFit/>
          </a:bodyPr>
          <a:lstStyle/>
          <a:p>
            <a:pPr algn="just"/>
            <a:r>
              <a:rPr lang="it-IT" sz="1600" dirty="0">
                <a:solidFill>
                  <a:srgbClr val="006666"/>
                </a:solidFill>
                <a:latin typeface="Arial Narrow" panose="020B0606020202030204" pitchFamily="34" charset="0"/>
              </a:rPr>
              <a:t>5 OBIETTIVI SPECIFICI</a:t>
            </a:r>
          </a:p>
        </p:txBody>
      </p:sp>
      <p:grpSp>
        <p:nvGrpSpPr>
          <p:cNvPr id="15" name="Gruppo 14">
            <a:extLst>
              <a:ext uri="{FF2B5EF4-FFF2-40B4-BE49-F238E27FC236}">
                <a16:creationId xmlns:a16="http://schemas.microsoft.com/office/drawing/2014/main" id="{FA7D1F9A-DC7C-4338-AA4A-790A83CE5C6C}"/>
              </a:ext>
            </a:extLst>
          </p:cNvPr>
          <p:cNvGrpSpPr/>
          <p:nvPr/>
        </p:nvGrpSpPr>
        <p:grpSpPr>
          <a:xfrm>
            <a:off x="983934" y="2047624"/>
            <a:ext cx="2417088" cy="830997"/>
            <a:chOff x="983934" y="1861677"/>
            <a:chExt cx="2417088" cy="830997"/>
          </a:xfrm>
        </p:grpSpPr>
        <p:sp>
          <p:nvSpPr>
            <p:cNvPr id="16" name="CasellaDiTesto 15">
              <a:extLst>
                <a:ext uri="{FF2B5EF4-FFF2-40B4-BE49-F238E27FC236}">
                  <a16:creationId xmlns:a16="http://schemas.microsoft.com/office/drawing/2014/main" id="{D8075EF2-5A38-43A2-809C-BE1AF7D1AA83}"/>
                </a:ext>
              </a:extLst>
            </p:cNvPr>
            <p:cNvSpPr txBox="1"/>
            <p:nvPr/>
          </p:nvSpPr>
          <p:spPr>
            <a:xfrm>
              <a:off x="1433379" y="1861677"/>
              <a:ext cx="1967643" cy="830997"/>
            </a:xfrm>
            <a:prstGeom prst="rect">
              <a:avLst/>
            </a:prstGeom>
            <a:noFill/>
          </p:spPr>
          <p:txBody>
            <a:bodyPr wrap="square" rtlCol="0">
              <a:spAutoFit/>
            </a:bodyPr>
            <a:lstStyle/>
            <a:p>
              <a:pPr algn="just"/>
              <a:r>
                <a:rPr lang="it-IT" sz="1200" b="1" dirty="0">
                  <a:solidFill>
                    <a:schemeClr val="tx1">
                      <a:lumMod val="65000"/>
                      <a:lumOff val="35000"/>
                    </a:schemeClr>
                  </a:solidFill>
                  <a:latin typeface="Arial Narrow" panose="020B0606020202030204" pitchFamily="34" charset="0"/>
                </a:rPr>
                <a:t>Salvaguardare l’integrità fisica del territorio, ridurre e governare le diverse forme di rischio.</a:t>
              </a:r>
              <a:endParaRPr lang="it-IT" sz="1200" dirty="0">
                <a:solidFill>
                  <a:schemeClr val="tx1">
                    <a:lumMod val="65000"/>
                    <a:lumOff val="35000"/>
                  </a:schemeClr>
                </a:solidFill>
                <a:latin typeface="Arial Narrow" panose="020B0606020202030204" pitchFamily="34" charset="0"/>
              </a:endParaRPr>
            </a:p>
          </p:txBody>
        </p:sp>
        <p:grpSp>
          <p:nvGrpSpPr>
            <p:cNvPr id="17" name="Gruppo 16">
              <a:extLst>
                <a:ext uri="{FF2B5EF4-FFF2-40B4-BE49-F238E27FC236}">
                  <a16:creationId xmlns:a16="http://schemas.microsoft.com/office/drawing/2014/main" id="{BA6D4336-6AE0-4CF8-BB7F-BD856B52D78B}"/>
                </a:ext>
              </a:extLst>
            </p:cNvPr>
            <p:cNvGrpSpPr/>
            <p:nvPr/>
          </p:nvGrpSpPr>
          <p:grpSpPr>
            <a:xfrm>
              <a:off x="983934" y="2069362"/>
              <a:ext cx="417020" cy="401112"/>
              <a:chOff x="1197071" y="1921958"/>
              <a:chExt cx="417020" cy="401112"/>
            </a:xfrm>
          </p:grpSpPr>
          <p:sp>
            <p:nvSpPr>
              <p:cNvPr id="18" name="Ovale 17">
                <a:extLst>
                  <a:ext uri="{FF2B5EF4-FFF2-40B4-BE49-F238E27FC236}">
                    <a16:creationId xmlns:a16="http://schemas.microsoft.com/office/drawing/2014/main" id="{52F946AF-D4E9-4BCC-986E-C4D121A87382}"/>
                  </a:ext>
                </a:extLst>
              </p:cNvPr>
              <p:cNvSpPr/>
              <p:nvPr/>
            </p:nvSpPr>
            <p:spPr>
              <a:xfrm>
                <a:off x="1197071" y="1921958"/>
                <a:ext cx="384594" cy="401112"/>
              </a:xfrm>
              <a:prstGeom prst="ellipse">
                <a:avLst/>
              </a:prstGeom>
              <a:noFill/>
              <a:ln w="12700">
                <a:solidFill>
                  <a:srgbClr val="00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latin typeface="Arial Narrow" panose="020B0606020202030204" pitchFamily="34" charset="0"/>
                </a:endParaRPr>
              </a:p>
            </p:txBody>
          </p:sp>
          <p:sp>
            <p:nvSpPr>
              <p:cNvPr id="19" name="CasellaDiTesto 18">
                <a:extLst>
                  <a:ext uri="{FF2B5EF4-FFF2-40B4-BE49-F238E27FC236}">
                    <a16:creationId xmlns:a16="http://schemas.microsoft.com/office/drawing/2014/main" id="{0F05BA04-F602-4240-9896-F677C255FF9E}"/>
                  </a:ext>
                </a:extLst>
              </p:cNvPr>
              <p:cNvSpPr txBox="1"/>
              <p:nvPr/>
            </p:nvSpPr>
            <p:spPr>
              <a:xfrm>
                <a:off x="1229497" y="1944039"/>
                <a:ext cx="384594" cy="307777"/>
              </a:xfrm>
              <a:prstGeom prst="rect">
                <a:avLst/>
              </a:prstGeom>
              <a:noFill/>
            </p:spPr>
            <p:txBody>
              <a:bodyPr wrap="square" rtlCol="0">
                <a:spAutoFit/>
              </a:bodyPr>
              <a:lstStyle/>
              <a:p>
                <a:pPr algn="just"/>
                <a:r>
                  <a:rPr lang="it-IT" sz="1400" dirty="0">
                    <a:solidFill>
                      <a:srgbClr val="009900"/>
                    </a:solidFill>
                    <a:latin typeface="Arial Narrow" panose="020B0606020202030204" pitchFamily="34" charset="0"/>
                  </a:rPr>
                  <a:t>3a</a:t>
                </a:r>
              </a:p>
            </p:txBody>
          </p:sp>
        </p:grpSp>
      </p:grpSp>
      <p:sp>
        <p:nvSpPr>
          <p:cNvPr id="20" name="CasellaDiTesto 19">
            <a:extLst>
              <a:ext uri="{FF2B5EF4-FFF2-40B4-BE49-F238E27FC236}">
                <a16:creationId xmlns:a16="http://schemas.microsoft.com/office/drawing/2014/main" id="{6FB75BEA-321A-43FA-BC14-B5B3E4FF9A7D}"/>
              </a:ext>
            </a:extLst>
          </p:cNvPr>
          <p:cNvSpPr txBox="1"/>
          <p:nvPr/>
        </p:nvSpPr>
        <p:spPr>
          <a:xfrm>
            <a:off x="1498230" y="4456271"/>
            <a:ext cx="1902792" cy="1384995"/>
          </a:xfrm>
          <a:prstGeom prst="rect">
            <a:avLst/>
          </a:prstGeom>
          <a:solidFill>
            <a:schemeClr val="accent4">
              <a:lumMod val="20000"/>
              <a:lumOff val="80000"/>
              <a:alpha val="54000"/>
            </a:schemeClr>
          </a:solidFill>
        </p:spPr>
        <p:txBody>
          <a:bodyPr wrap="square" rtlCol="0">
            <a:spAutoFit/>
          </a:bodyPr>
          <a:lstStyle/>
          <a:p>
            <a:pPr algn="just"/>
            <a:r>
              <a:rPr lang="it-IT" sz="1200" b="1" dirty="0">
                <a:solidFill>
                  <a:srgbClr val="006666"/>
                </a:solidFill>
                <a:latin typeface="Arial Narrow" panose="020B0606020202030204" pitchFamily="34" charset="0"/>
              </a:rPr>
              <a:t>Sostenere il modello di sviluppo insediativo policentrico come strategia di contrasto alla dispersione insediativa e di valorizzazione delle diverse vocazioni/ruoli dei territori.</a:t>
            </a:r>
          </a:p>
        </p:txBody>
      </p:sp>
      <p:grpSp>
        <p:nvGrpSpPr>
          <p:cNvPr id="21" name="Gruppo 20">
            <a:extLst>
              <a:ext uri="{FF2B5EF4-FFF2-40B4-BE49-F238E27FC236}">
                <a16:creationId xmlns:a16="http://schemas.microsoft.com/office/drawing/2014/main" id="{B18197EE-D06A-4B8F-97EA-DE75B14266A1}"/>
              </a:ext>
            </a:extLst>
          </p:cNvPr>
          <p:cNvGrpSpPr/>
          <p:nvPr/>
        </p:nvGrpSpPr>
        <p:grpSpPr>
          <a:xfrm>
            <a:off x="1048785" y="5034659"/>
            <a:ext cx="402238" cy="401112"/>
            <a:chOff x="1197071" y="1921958"/>
            <a:chExt cx="402238" cy="401112"/>
          </a:xfrm>
        </p:grpSpPr>
        <p:sp>
          <p:nvSpPr>
            <p:cNvPr id="22" name="Ovale 21">
              <a:extLst>
                <a:ext uri="{FF2B5EF4-FFF2-40B4-BE49-F238E27FC236}">
                  <a16:creationId xmlns:a16="http://schemas.microsoft.com/office/drawing/2014/main" id="{97AD31D4-3E1B-4A97-A3DA-2B09B1D9DF77}"/>
                </a:ext>
              </a:extLst>
            </p:cNvPr>
            <p:cNvSpPr/>
            <p:nvPr/>
          </p:nvSpPr>
          <p:spPr>
            <a:xfrm>
              <a:off x="1197071" y="1921958"/>
              <a:ext cx="384594" cy="401112"/>
            </a:xfrm>
            <a:prstGeom prst="ellipse">
              <a:avLst/>
            </a:prstGeom>
            <a:noFill/>
            <a:ln w="12700">
              <a:solidFill>
                <a:srgbClr val="00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latin typeface="Arial Narrow" panose="020B0606020202030204" pitchFamily="34" charset="0"/>
              </a:endParaRPr>
            </a:p>
          </p:txBody>
        </p:sp>
        <p:sp>
          <p:nvSpPr>
            <p:cNvPr id="23" name="CasellaDiTesto 22">
              <a:extLst>
                <a:ext uri="{FF2B5EF4-FFF2-40B4-BE49-F238E27FC236}">
                  <a16:creationId xmlns:a16="http://schemas.microsoft.com/office/drawing/2014/main" id="{5B5A3DDD-8EAA-4E94-8F38-FF06F550B82C}"/>
                </a:ext>
              </a:extLst>
            </p:cNvPr>
            <p:cNvSpPr txBox="1"/>
            <p:nvPr/>
          </p:nvSpPr>
          <p:spPr>
            <a:xfrm>
              <a:off x="1214715" y="1953237"/>
              <a:ext cx="384594" cy="307777"/>
            </a:xfrm>
            <a:prstGeom prst="rect">
              <a:avLst/>
            </a:prstGeom>
            <a:noFill/>
          </p:spPr>
          <p:txBody>
            <a:bodyPr wrap="square" rtlCol="0">
              <a:spAutoFit/>
            </a:bodyPr>
            <a:lstStyle/>
            <a:p>
              <a:pPr algn="just"/>
              <a:r>
                <a:rPr lang="it-IT" sz="1400" dirty="0">
                  <a:solidFill>
                    <a:srgbClr val="009900"/>
                  </a:solidFill>
                  <a:latin typeface="Arial Narrow" panose="020B0606020202030204" pitchFamily="34" charset="0"/>
                </a:rPr>
                <a:t>3b</a:t>
              </a:r>
            </a:p>
          </p:txBody>
        </p:sp>
      </p:grpSp>
      <p:sp>
        <p:nvSpPr>
          <p:cNvPr id="24" name="Parentesi graffa aperta 23">
            <a:extLst>
              <a:ext uri="{FF2B5EF4-FFF2-40B4-BE49-F238E27FC236}">
                <a16:creationId xmlns:a16="http://schemas.microsoft.com/office/drawing/2014/main" id="{ADE8A49E-7EBC-4A30-9488-032D2C835F00}"/>
              </a:ext>
            </a:extLst>
          </p:cNvPr>
          <p:cNvSpPr/>
          <p:nvPr/>
        </p:nvSpPr>
        <p:spPr>
          <a:xfrm>
            <a:off x="3542790" y="1364466"/>
            <a:ext cx="275444" cy="2123658"/>
          </a:xfrm>
          <a:prstGeom prst="leftBrace">
            <a:avLst/>
          </a:prstGeom>
          <a:ln w="12700">
            <a:solidFill>
              <a:schemeClr val="tx1">
                <a:lumMod val="50000"/>
                <a:lumOff val="50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solidFill>
                <a:schemeClr val="tx1">
                  <a:lumMod val="65000"/>
                  <a:lumOff val="35000"/>
                </a:schemeClr>
              </a:solidFill>
              <a:latin typeface="Arial Narrow" panose="020B0606020202030204" pitchFamily="34" charset="0"/>
            </a:endParaRPr>
          </a:p>
        </p:txBody>
      </p:sp>
      <p:sp>
        <p:nvSpPr>
          <p:cNvPr id="25" name="CasellaDiTesto 24">
            <a:extLst>
              <a:ext uri="{FF2B5EF4-FFF2-40B4-BE49-F238E27FC236}">
                <a16:creationId xmlns:a16="http://schemas.microsoft.com/office/drawing/2014/main" id="{3A1586B2-B862-4AAC-AB5F-7585B7913EFF}"/>
              </a:ext>
            </a:extLst>
          </p:cNvPr>
          <p:cNvSpPr txBox="1"/>
          <p:nvPr/>
        </p:nvSpPr>
        <p:spPr>
          <a:xfrm>
            <a:off x="3688002" y="1434746"/>
            <a:ext cx="5203210" cy="1938992"/>
          </a:xfrm>
          <a:prstGeom prst="rect">
            <a:avLst/>
          </a:prstGeom>
          <a:noFill/>
        </p:spPr>
        <p:txBody>
          <a:bodyPr wrap="square" rtlCol="0">
            <a:spAutoFit/>
          </a:bodyPr>
          <a:lstStyle/>
          <a:p>
            <a:pPr marL="171450" indent="-171450" algn="just">
              <a:buFont typeface="Wingdings" panose="05000000000000000000" pitchFamily="2" charset="2"/>
              <a:buChar char="§"/>
            </a:pPr>
            <a:r>
              <a:rPr lang="it-IT" sz="1000" dirty="0">
                <a:solidFill>
                  <a:schemeClr val="tx1">
                    <a:lumMod val="65000"/>
                    <a:lumOff val="35000"/>
                  </a:schemeClr>
                </a:solidFill>
                <a:latin typeface="Arial Narrow" panose="020B0606020202030204" pitchFamily="34" charset="0"/>
              </a:rPr>
              <a:t>Tutela, manutenzione e realizzazione di infrastrutture ed opere funzionali al contenimento del rischio idraulico legate alla presenza del fiume Arno </a:t>
            </a:r>
          </a:p>
          <a:p>
            <a:pPr marL="171450" indent="-171450" algn="just">
              <a:buFont typeface="Wingdings" panose="05000000000000000000" pitchFamily="2" charset="2"/>
              <a:buChar char="§"/>
            </a:pPr>
            <a:r>
              <a:rPr lang="it-IT" sz="1000" dirty="0">
                <a:solidFill>
                  <a:schemeClr val="tx1">
                    <a:lumMod val="65000"/>
                    <a:lumOff val="35000"/>
                  </a:schemeClr>
                </a:solidFill>
                <a:latin typeface="Arial Narrow" panose="020B0606020202030204" pitchFamily="34" charset="0"/>
              </a:rPr>
              <a:t>Manutenzione del reticolo idraulico minore attraverso la programmazione di interventi volti al mantenimento in efficienza dello stesso</a:t>
            </a:r>
          </a:p>
          <a:p>
            <a:pPr marL="171450" indent="-171450" algn="just">
              <a:buFont typeface="Wingdings" panose="05000000000000000000" pitchFamily="2" charset="2"/>
              <a:buChar char="§"/>
            </a:pPr>
            <a:r>
              <a:rPr lang="it-IT" sz="1000" dirty="0">
                <a:solidFill>
                  <a:schemeClr val="tx1">
                    <a:lumMod val="65000"/>
                    <a:lumOff val="35000"/>
                  </a:schemeClr>
                </a:solidFill>
                <a:latin typeface="Arial Narrow" panose="020B0606020202030204" pitchFamily="34" charset="0"/>
              </a:rPr>
              <a:t>Aggiornamento degli specifici studi idraulici in conformità alla nuova normativa consentendo al contempo la copertura dell’intero territorio per le pericolosità e le conseguenti fattibilità, nello specifico con riferimento al Canale Scolmatore, ad oggi privo dei dati necessari per consentire nelle aree da esso assoggettate, il raggiungimento dell’invarianza idraulica.</a:t>
            </a:r>
          </a:p>
          <a:p>
            <a:pPr marL="171450" indent="-171450" algn="just">
              <a:buFont typeface="Wingdings" panose="05000000000000000000" pitchFamily="2" charset="2"/>
              <a:buChar char="§"/>
            </a:pPr>
            <a:r>
              <a:rPr lang="it-IT" sz="1000" dirty="0">
                <a:solidFill>
                  <a:schemeClr val="tx1">
                    <a:lumMod val="65000"/>
                    <a:lumOff val="35000"/>
                  </a:schemeClr>
                </a:solidFill>
                <a:latin typeface="Arial Narrow" panose="020B0606020202030204" pitchFamily="34" charset="0"/>
              </a:rPr>
              <a:t>Assunzione del Piano di Protezione Civile all’interno degli strumenti della pianificazione territoriale con particolare riferimento all’indicazione delle aree di attesa della popolazione e di ammassamento soccorritori esistenti e a quelle potenzialmente reperibili nell’ambito di progetti che prevedano la realizzazione di spazi aperti idonei alle funzioni di protezione civile.</a:t>
            </a:r>
          </a:p>
        </p:txBody>
      </p:sp>
      <p:sp>
        <p:nvSpPr>
          <p:cNvPr id="26" name="Parentesi graffa aperta 25">
            <a:extLst>
              <a:ext uri="{FF2B5EF4-FFF2-40B4-BE49-F238E27FC236}">
                <a16:creationId xmlns:a16="http://schemas.microsoft.com/office/drawing/2014/main" id="{625D141F-C4CE-46A2-B7DA-0A837F011759}"/>
              </a:ext>
            </a:extLst>
          </p:cNvPr>
          <p:cNvSpPr/>
          <p:nvPr/>
        </p:nvSpPr>
        <p:spPr>
          <a:xfrm>
            <a:off x="3572145" y="3790746"/>
            <a:ext cx="275444" cy="2906620"/>
          </a:xfrm>
          <a:prstGeom prst="leftBrace">
            <a:avLst/>
          </a:prstGeom>
          <a:ln w="12700">
            <a:solidFill>
              <a:schemeClr val="tx1">
                <a:lumMod val="50000"/>
                <a:lumOff val="50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solidFill>
                <a:schemeClr val="tx1">
                  <a:lumMod val="65000"/>
                  <a:lumOff val="35000"/>
                </a:schemeClr>
              </a:solidFill>
              <a:latin typeface="Arial Narrow" panose="020B0606020202030204" pitchFamily="34" charset="0"/>
            </a:endParaRPr>
          </a:p>
        </p:txBody>
      </p:sp>
      <p:sp>
        <p:nvSpPr>
          <p:cNvPr id="29" name="CasellaDiTesto 28">
            <a:extLst>
              <a:ext uri="{FF2B5EF4-FFF2-40B4-BE49-F238E27FC236}">
                <a16:creationId xmlns:a16="http://schemas.microsoft.com/office/drawing/2014/main" id="{A5919B5A-58F2-43F1-8F59-CCC43B60107C}"/>
              </a:ext>
            </a:extLst>
          </p:cNvPr>
          <p:cNvSpPr txBox="1"/>
          <p:nvPr/>
        </p:nvSpPr>
        <p:spPr>
          <a:xfrm>
            <a:off x="3695189" y="3917167"/>
            <a:ext cx="5203210" cy="2708434"/>
          </a:xfrm>
          <a:prstGeom prst="rect">
            <a:avLst/>
          </a:prstGeom>
          <a:noFill/>
        </p:spPr>
        <p:txBody>
          <a:bodyPr wrap="square" rtlCol="0">
            <a:spAutoFit/>
          </a:bodyPr>
          <a:lstStyle/>
          <a:p>
            <a:pPr marL="171450" indent="-171450" algn="just">
              <a:buFont typeface="Wingdings" panose="05000000000000000000" pitchFamily="2" charset="2"/>
              <a:buChar char="§"/>
            </a:pPr>
            <a:r>
              <a:rPr lang="it-IT" sz="1000" dirty="0">
                <a:solidFill>
                  <a:schemeClr val="tx1">
                    <a:lumMod val="65000"/>
                    <a:lumOff val="35000"/>
                  </a:schemeClr>
                </a:solidFill>
                <a:latin typeface="Arial Narrow" panose="020B0606020202030204" pitchFamily="34" charset="0"/>
              </a:rPr>
              <a:t>Salvaguardia dell’identità storica, culturale e sociale dei centri e degli aggregati storici</a:t>
            </a:r>
          </a:p>
          <a:p>
            <a:pPr marL="171450" indent="-171450" algn="just">
              <a:buFont typeface="Wingdings" panose="05000000000000000000" pitchFamily="2" charset="2"/>
              <a:buChar char="§"/>
            </a:pPr>
            <a:r>
              <a:rPr lang="it-IT" sz="1000" dirty="0">
                <a:solidFill>
                  <a:schemeClr val="tx1">
                    <a:lumMod val="65000"/>
                    <a:lumOff val="35000"/>
                  </a:schemeClr>
                </a:solidFill>
                <a:latin typeface="Arial Narrow" panose="020B0606020202030204" pitchFamily="34" charset="0"/>
              </a:rPr>
              <a:t>Tutela dell’integrità percettiva dei centri, degli aggregati e delle emergenze di valore storico-architettonico attraverso l’Individuazione di ambiti di pertinenza attorno ai margini.</a:t>
            </a:r>
          </a:p>
          <a:p>
            <a:pPr marL="171450" indent="-171450" algn="just">
              <a:buFont typeface="Wingdings" panose="05000000000000000000" pitchFamily="2" charset="2"/>
              <a:buChar char="§"/>
            </a:pPr>
            <a:r>
              <a:rPr lang="it-IT" sz="1000" dirty="0">
                <a:solidFill>
                  <a:schemeClr val="tx1">
                    <a:lumMod val="65000"/>
                    <a:lumOff val="35000"/>
                  </a:schemeClr>
                </a:solidFill>
                <a:latin typeface="Arial Narrow" panose="020B0606020202030204" pitchFamily="34" charset="0"/>
              </a:rPr>
              <a:t>Mantenimento delle discontinuità tra centri e degli aggregati storici, assicurate dalle aree rurali ancora libere</a:t>
            </a:r>
          </a:p>
          <a:p>
            <a:pPr marL="171450" indent="-171450" algn="just">
              <a:buFont typeface="Wingdings" panose="05000000000000000000" pitchFamily="2" charset="2"/>
              <a:buChar char="§"/>
            </a:pPr>
            <a:r>
              <a:rPr lang="it-IT" sz="1000" dirty="0">
                <a:solidFill>
                  <a:srgbClr val="006666"/>
                </a:solidFill>
                <a:latin typeface="Arial Narrow" panose="020B0606020202030204" pitchFamily="34" charset="0"/>
              </a:rPr>
              <a:t>Riqualificazione dei quartieri e delle frazioni ai fini di una loro valorizzazione sia in termini urbanistici che sociali attraverso azioni e progetti - anche di rigenerazione urbana - capaci di prevedere e/o riconfigurare spazi pubblici e aree a verde ridurre gli isolamenti rispetto al centro urbano, innescare processi di recupero e riutilizzo del patrimonio non utilizzato o degradato all’interno e ai margini del tessuto urbano., dare completa attuazione agli interventi edilizio-urbanistici già avviati al fine di completare brani di tessuto urbano.</a:t>
            </a:r>
          </a:p>
          <a:p>
            <a:pPr marL="171450" indent="-171450" algn="just">
              <a:buFont typeface="Wingdings" panose="05000000000000000000" pitchFamily="2" charset="2"/>
              <a:buChar char="§"/>
            </a:pPr>
            <a:r>
              <a:rPr lang="it-IT" sz="1000" dirty="0">
                <a:solidFill>
                  <a:schemeClr val="tx1">
                    <a:lumMod val="65000"/>
                    <a:lumOff val="35000"/>
                  </a:schemeClr>
                </a:solidFill>
                <a:latin typeface="Arial Narrow" panose="020B0606020202030204" pitchFamily="34" charset="0"/>
              </a:rPr>
              <a:t>Promozione di un progetto di valorizzazione del centro rurale di Coltano fondato sul sostegno alle produzioni delle diverse filiere agricole anche da attuarsi attraverso: il recupero del patrimonio edilizio di valore da destinare all’insediamento di funzioni legate alla ricerca universitaria specializzata, alla divulgazione dei valori del mondo rurale, alla fruizione turistica a basso impatto, alla residenza stabile.</a:t>
            </a:r>
          </a:p>
          <a:p>
            <a:pPr algn="just"/>
            <a:endParaRPr lang="it-IT" sz="1000" dirty="0">
              <a:solidFill>
                <a:schemeClr val="tx1">
                  <a:lumMod val="65000"/>
                  <a:lumOff val="35000"/>
                </a:schemeClr>
              </a:solidFill>
              <a:latin typeface="Arial Narrow" panose="020B0606020202030204" pitchFamily="34" charset="0"/>
            </a:endParaRPr>
          </a:p>
          <a:p>
            <a:pPr algn="just"/>
            <a:endParaRPr lang="it-IT" sz="1000" dirty="0">
              <a:solidFill>
                <a:schemeClr val="tx1">
                  <a:lumMod val="65000"/>
                  <a:lumOff val="35000"/>
                </a:schemeClr>
              </a:solidFill>
              <a:latin typeface="Arial Narrow" panose="020B0606020202030204" pitchFamily="34" charset="0"/>
            </a:endParaRPr>
          </a:p>
        </p:txBody>
      </p:sp>
    </p:spTree>
    <p:extLst>
      <p:ext uri="{BB962C8B-B14F-4D97-AF65-F5344CB8AC3E}">
        <p14:creationId xmlns:p14="http://schemas.microsoft.com/office/powerpoint/2010/main" val="4068392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ccia a pentagono 11">
            <a:extLst>
              <a:ext uri="{FF2B5EF4-FFF2-40B4-BE49-F238E27FC236}">
                <a16:creationId xmlns:a16="http://schemas.microsoft.com/office/drawing/2014/main" id="{9A0B5415-CED0-4525-A591-73560DB13164}"/>
              </a:ext>
            </a:extLst>
          </p:cNvPr>
          <p:cNvSpPr/>
          <p:nvPr/>
        </p:nvSpPr>
        <p:spPr>
          <a:xfrm>
            <a:off x="887891" y="504202"/>
            <a:ext cx="7963728" cy="692204"/>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6" name="Picture 4" descr="Risultati immagini per logo comune di pisa">
            <a:extLst>
              <a:ext uri="{FF2B5EF4-FFF2-40B4-BE49-F238E27FC236}">
                <a16:creationId xmlns:a16="http://schemas.microsoft.com/office/drawing/2014/main" id="{B7A1FFD9-1DE0-4486-BF8C-E9090C0461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128" y="586616"/>
            <a:ext cx="388935" cy="47401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2857C2AD-CF8E-487A-9C8F-72D6D1478328}"/>
              </a:ext>
            </a:extLst>
          </p:cNvPr>
          <p:cNvSpPr>
            <a:spLocks noChangeArrowheads="1"/>
          </p:cNvSpPr>
          <p:nvPr/>
        </p:nvSpPr>
        <p:spPr bwMode="auto">
          <a:xfrm>
            <a:off x="292381" y="401652"/>
            <a:ext cx="510893" cy="6456348"/>
          </a:xfrm>
          <a:prstGeom prst="rect">
            <a:avLst/>
          </a:prstGeom>
          <a:solidFill>
            <a:srgbClr val="006666"/>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sp>
        <p:nvSpPr>
          <p:cNvPr id="8" name="Line 3">
            <a:extLst>
              <a:ext uri="{FF2B5EF4-FFF2-40B4-BE49-F238E27FC236}">
                <a16:creationId xmlns:a16="http://schemas.microsoft.com/office/drawing/2014/main" id="{E04CFED1-5D57-4212-BA34-267A0D8796F1}"/>
              </a:ext>
            </a:extLst>
          </p:cNvPr>
          <p:cNvSpPr>
            <a:spLocks noChangeShapeType="1"/>
          </p:cNvSpPr>
          <p:nvPr/>
        </p:nvSpPr>
        <p:spPr bwMode="auto">
          <a:xfrm>
            <a:off x="6488113" y="3175"/>
            <a:ext cx="13679487" cy="0"/>
          </a:xfrm>
          <a:prstGeom prst="line">
            <a:avLst/>
          </a:prstGeom>
          <a:noFill/>
          <a:ln w="9525">
            <a:solidFill>
              <a:srgbClr val="00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cxnSp>
        <p:nvCxnSpPr>
          <p:cNvPr id="11" name="Connettore diritto 10">
            <a:extLst>
              <a:ext uri="{FF2B5EF4-FFF2-40B4-BE49-F238E27FC236}">
                <a16:creationId xmlns:a16="http://schemas.microsoft.com/office/drawing/2014/main" id="{A0BAD8C5-ED37-4789-837D-1B66FAFD4C42}"/>
              </a:ext>
            </a:extLst>
          </p:cNvPr>
          <p:cNvCxnSpPr>
            <a:cxnSpLocks/>
          </p:cNvCxnSpPr>
          <p:nvPr/>
        </p:nvCxnSpPr>
        <p:spPr>
          <a:xfrm>
            <a:off x="547828" y="410198"/>
            <a:ext cx="8303791" cy="0"/>
          </a:xfrm>
          <a:prstGeom prst="line">
            <a:avLst/>
          </a:prstGeom>
          <a:ln w="28575">
            <a:solidFill>
              <a:srgbClr val="006666"/>
            </a:solidFill>
          </a:ln>
        </p:spPr>
        <p:style>
          <a:lnRef idx="1">
            <a:schemeClr val="accent1"/>
          </a:lnRef>
          <a:fillRef idx="0">
            <a:schemeClr val="accent1"/>
          </a:fillRef>
          <a:effectRef idx="0">
            <a:schemeClr val="accent1"/>
          </a:effectRef>
          <a:fontRef idx="minor">
            <a:schemeClr val="tx1"/>
          </a:fontRef>
        </p:style>
      </p:cxnSp>
      <p:pic>
        <p:nvPicPr>
          <p:cNvPr id="1029" name="Picture 5">
            <a:extLst>
              <a:ext uri="{FF2B5EF4-FFF2-40B4-BE49-F238E27FC236}">
                <a16:creationId xmlns:a16="http://schemas.microsoft.com/office/drawing/2014/main" id="{FB82E8C2-FA0A-4585-B894-6DC153092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783" y="599313"/>
            <a:ext cx="376602" cy="4743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3" name="Text Box 6">
            <a:extLst>
              <a:ext uri="{FF2B5EF4-FFF2-40B4-BE49-F238E27FC236}">
                <a16:creationId xmlns:a16="http://schemas.microsoft.com/office/drawing/2014/main" id="{477C208B-DB02-4E0A-8C41-DEFD72BC0E70}"/>
              </a:ext>
            </a:extLst>
          </p:cNvPr>
          <p:cNvSpPr txBox="1">
            <a:spLocks noChangeArrowheads="1"/>
          </p:cNvSpPr>
          <p:nvPr/>
        </p:nvSpPr>
        <p:spPr bwMode="auto">
          <a:xfrm>
            <a:off x="1686400" y="666664"/>
            <a:ext cx="7290435" cy="474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altLang="it-IT" sz="1400" b="1" dirty="0">
                <a:solidFill>
                  <a:srgbClr val="3F3F3F"/>
                </a:solidFill>
                <a:latin typeface="Arial Narrow" panose="020B0606020202030204" pitchFamily="34" charset="0"/>
              </a:rPr>
              <a:t>Attività di informazione partecipazione ai sensi del titolo II capo V della L.R. 65/2014 </a:t>
            </a:r>
            <a:endParaRPr kumimoji="0" lang="it-IT" altLang="it-IT" sz="1400" b="1" i="0" u="none" strike="noStrike" cap="none" normalizeH="0" baseline="0" dirty="0">
              <a:ln>
                <a:noFill/>
              </a:ln>
              <a:solidFill>
                <a:srgbClr val="3F3F3F"/>
              </a:solidFill>
              <a:effectLst/>
              <a:latin typeface="Arial Narrow" panose="020B0606020202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2" name="Rettangolo 1">
            <a:extLst>
              <a:ext uri="{FF2B5EF4-FFF2-40B4-BE49-F238E27FC236}">
                <a16:creationId xmlns:a16="http://schemas.microsoft.com/office/drawing/2014/main" id="{2A2B27F4-4E4C-4257-A77D-5DCD96F8CCAF}"/>
              </a:ext>
            </a:extLst>
          </p:cNvPr>
          <p:cNvSpPr/>
          <p:nvPr/>
        </p:nvSpPr>
        <p:spPr>
          <a:xfrm>
            <a:off x="1780308" y="796136"/>
            <a:ext cx="6620066" cy="553998"/>
          </a:xfrm>
          <a:prstGeom prst="rect">
            <a:avLst/>
          </a:prstGeom>
        </p:spPr>
        <p:txBody>
          <a:bodyPr wrap="square">
            <a:spAutoFit/>
          </a:bodyPr>
          <a:lstStyle/>
          <a:p>
            <a:pPr algn="r">
              <a:lnSpc>
                <a:spcPts val="2400"/>
              </a:lnSpc>
            </a:pPr>
            <a:r>
              <a:rPr lang="it-IT" sz="1000" kern="1400" dirty="0">
                <a:solidFill>
                  <a:schemeClr val="bg2">
                    <a:lumMod val="50000"/>
                  </a:schemeClr>
                </a:solidFill>
                <a:latin typeface="Arial Narrow" panose="020B0606020202030204" pitchFamily="34" charset="0"/>
              </a:rPr>
              <a:t>Fase di AVVIO DEL PROCEDIMENTO AI SENSI DELL’ART. 17 L.R. 65/2014 </a:t>
            </a:r>
            <a:endParaRPr lang="it-IT" sz="1000" kern="1400" dirty="0">
              <a:solidFill>
                <a:schemeClr val="bg2">
                  <a:lumMod val="50000"/>
                </a:schemeClr>
              </a:solidFill>
              <a:latin typeface="Times New Roman" panose="02020603050405020304" pitchFamily="18" charset="0"/>
            </a:endParaRPr>
          </a:p>
          <a:p>
            <a:r>
              <a:rPr lang="it-IT" sz="1000" kern="1400" dirty="0">
                <a:solidFill>
                  <a:schemeClr val="bg1"/>
                </a:solidFill>
                <a:latin typeface="Times New Roman" panose="02020603050405020304" pitchFamily="18" charset="0"/>
              </a:rPr>
              <a:t> </a:t>
            </a:r>
            <a:endParaRPr lang="it-IT" sz="1000" kern="1400" dirty="0">
              <a:ln>
                <a:noFill/>
              </a:ln>
              <a:solidFill>
                <a:schemeClr val="bg1"/>
              </a:solidFill>
              <a:effectLst/>
              <a:latin typeface="Times New Roman" panose="02020603050405020304" pitchFamily="18" charset="0"/>
            </a:endParaRPr>
          </a:p>
        </p:txBody>
      </p:sp>
      <p:sp>
        <p:nvSpPr>
          <p:cNvPr id="27" name="Text Box 4">
            <a:extLst>
              <a:ext uri="{FF2B5EF4-FFF2-40B4-BE49-F238E27FC236}">
                <a16:creationId xmlns:a16="http://schemas.microsoft.com/office/drawing/2014/main" id="{ECB90FC0-2D15-4F4A-B3BB-2D0A786B5335}"/>
              </a:ext>
            </a:extLst>
          </p:cNvPr>
          <p:cNvSpPr txBox="1">
            <a:spLocks noChangeArrowheads="1"/>
          </p:cNvSpPr>
          <p:nvPr/>
        </p:nvSpPr>
        <p:spPr bwMode="auto">
          <a:xfrm rot="16200000">
            <a:off x="-1273074" y="2690987"/>
            <a:ext cx="3384626"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it-IT" altLang="it-IT" sz="4200" b="1" i="0" u="none" strike="noStrike" cap="none" normalizeH="0" baseline="0" dirty="0">
                <a:ln>
                  <a:noFill/>
                </a:ln>
                <a:solidFill>
                  <a:schemeClr val="bg1"/>
                </a:solidFill>
                <a:effectLst/>
                <a:latin typeface="Arial Narrow" panose="020B0606020202030204" pitchFamily="34" charset="0"/>
              </a:rPr>
              <a:t> </a:t>
            </a:r>
            <a:r>
              <a:rPr kumimoji="0" lang="it-IT" altLang="it-IT" sz="1400" b="1" i="0" u="none" strike="noStrike" cap="none" normalizeH="0" baseline="0" dirty="0">
                <a:ln>
                  <a:noFill/>
                </a:ln>
                <a:solidFill>
                  <a:schemeClr val="bg1"/>
                </a:solidFill>
                <a:effectLst/>
                <a:latin typeface="Arial Narrow" panose="020B0606020202030204" pitchFamily="34" charset="0"/>
              </a:rPr>
              <a:t>I CONTENUTI STRATEGICI DEL PIANO</a:t>
            </a:r>
            <a:endParaRPr kumimoji="0" lang="it-IT" altLang="it-IT" sz="1400" b="0" i="0" u="none" strike="noStrike" cap="none" normalizeH="0" baseline="0" dirty="0">
              <a:ln>
                <a:noFill/>
              </a:ln>
              <a:solidFill>
                <a:schemeClr val="bg1"/>
              </a:solidFill>
              <a:effectLst/>
              <a:latin typeface="Arial" panose="020B0604020202020204" pitchFamily="34" charset="0"/>
            </a:endParaRPr>
          </a:p>
        </p:txBody>
      </p:sp>
      <p:pic>
        <p:nvPicPr>
          <p:cNvPr id="28" name="Immagine 27">
            <a:extLst>
              <a:ext uri="{FF2B5EF4-FFF2-40B4-BE49-F238E27FC236}">
                <a16:creationId xmlns:a16="http://schemas.microsoft.com/office/drawing/2014/main" id="{560F3BEA-54F4-431E-B0C7-974509A5A11C}"/>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4023296">
            <a:off x="360938" y="4215879"/>
            <a:ext cx="336235" cy="336235"/>
          </a:xfrm>
          <a:prstGeom prst="rect">
            <a:avLst/>
          </a:prstGeom>
        </p:spPr>
      </p:pic>
      <p:sp>
        <p:nvSpPr>
          <p:cNvPr id="14" name="CasellaDiTesto 13">
            <a:extLst>
              <a:ext uri="{FF2B5EF4-FFF2-40B4-BE49-F238E27FC236}">
                <a16:creationId xmlns:a16="http://schemas.microsoft.com/office/drawing/2014/main" id="{3CC0F414-E83F-424E-958C-9778AB4AC42D}"/>
              </a:ext>
            </a:extLst>
          </p:cNvPr>
          <p:cNvSpPr txBox="1"/>
          <p:nvPr/>
        </p:nvSpPr>
        <p:spPr>
          <a:xfrm>
            <a:off x="1498230" y="1195189"/>
            <a:ext cx="2006203" cy="338554"/>
          </a:xfrm>
          <a:prstGeom prst="rect">
            <a:avLst/>
          </a:prstGeom>
          <a:noFill/>
        </p:spPr>
        <p:txBody>
          <a:bodyPr wrap="square" rtlCol="0">
            <a:spAutoFit/>
          </a:bodyPr>
          <a:lstStyle/>
          <a:p>
            <a:pPr algn="just"/>
            <a:r>
              <a:rPr lang="it-IT" sz="1600" dirty="0">
                <a:solidFill>
                  <a:srgbClr val="006666"/>
                </a:solidFill>
                <a:latin typeface="Arial Narrow" panose="020B0606020202030204" pitchFamily="34" charset="0"/>
              </a:rPr>
              <a:t>3 OBIETTIVI SPECIFICI</a:t>
            </a:r>
          </a:p>
        </p:txBody>
      </p:sp>
      <p:sp>
        <p:nvSpPr>
          <p:cNvPr id="15" name="CasellaDiTesto 14">
            <a:extLst>
              <a:ext uri="{FF2B5EF4-FFF2-40B4-BE49-F238E27FC236}">
                <a16:creationId xmlns:a16="http://schemas.microsoft.com/office/drawing/2014/main" id="{CCDD5A18-7B52-4632-96EA-73A217A16271}"/>
              </a:ext>
            </a:extLst>
          </p:cNvPr>
          <p:cNvSpPr txBox="1"/>
          <p:nvPr/>
        </p:nvSpPr>
        <p:spPr>
          <a:xfrm>
            <a:off x="1359690" y="2473234"/>
            <a:ext cx="2006203" cy="646331"/>
          </a:xfrm>
          <a:prstGeom prst="rect">
            <a:avLst/>
          </a:prstGeom>
          <a:solidFill>
            <a:schemeClr val="accent4">
              <a:lumMod val="20000"/>
              <a:lumOff val="80000"/>
              <a:alpha val="50000"/>
            </a:schemeClr>
          </a:solidFill>
        </p:spPr>
        <p:txBody>
          <a:bodyPr wrap="square" rtlCol="0">
            <a:spAutoFit/>
          </a:bodyPr>
          <a:lstStyle/>
          <a:p>
            <a:pPr algn="just"/>
            <a:r>
              <a:rPr lang="it-IT" sz="1200" b="1" dirty="0">
                <a:solidFill>
                  <a:srgbClr val="006666"/>
                </a:solidFill>
                <a:latin typeface="Arial Narrow" panose="020B0606020202030204" pitchFamily="34" charset="0"/>
              </a:rPr>
              <a:t>Razionalizzare le aree produttive commerciali e di servizio</a:t>
            </a:r>
          </a:p>
        </p:txBody>
      </p:sp>
      <p:grpSp>
        <p:nvGrpSpPr>
          <p:cNvPr id="16" name="Gruppo 15">
            <a:extLst>
              <a:ext uri="{FF2B5EF4-FFF2-40B4-BE49-F238E27FC236}">
                <a16:creationId xmlns:a16="http://schemas.microsoft.com/office/drawing/2014/main" id="{8A102A36-16EF-46B6-8517-B881E13DA169}"/>
              </a:ext>
            </a:extLst>
          </p:cNvPr>
          <p:cNvGrpSpPr/>
          <p:nvPr/>
        </p:nvGrpSpPr>
        <p:grpSpPr>
          <a:xfrm>
            <a:off x="956936" y="2594318"/>
            <a:ext cx="396068" cy="401112"/>
            <a:chOff x="1197071" y="1921958"/>
            <a:chExt cx="396068" cy="401112"/>
          </a:xfrm>
        </p:grpSpPr>
        <p:sp>
          <p:nvSpPr>
            <p:cNvPr id="17" name="Ovale 16">
              <a:extLst>
                <a:ext uri="{FF2B5EF4-FFF2-40B4-BE49-F238E27FC236}">
                  <a16:creationId xmlns:a16="http://schemas.microsoft.com/office/drawing/2014/main" id="{59E453D0-7B23-4C83-A713-CE37C297C6EE}"/>
                </a:ext>
              </a:extLst>
            </p:cNvPr>
            <p:cNvSpPr/>
            <p:nvPr/>
          </p:nvSpPr>
          <p:spPr>
            <a:xfrm>
              <a:off x="1197071" y="1921958"/>
              <a:ext cx="384594" cy="401112"/>
            </a:xfrm>
            <a:prstGeom prst="ellipse">
              <a:avLst/>
            </a:prstGeom>
            <a:noFill/>
            <a:ln w="12700">
              <a:solidFill>
                <a:srgbClr val="00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latin typeface="Arial Narrow" panose="020B0606020202030204" pitchFamily="34" charset="0"/>
              </a:endParaRPr>
            </a:p>
          </p:txBody>
        </p:sp>
        <p:sp>
          <p:nvSpPr>
            <p:cNvPr id="18" name="CasellaDiTesto 17">
              <a:extLst>
                <a:ext uri="{FF2B5EF4-FFF2-40B4-BE49-F238E27FC236}">
                  <a16:creationId xmlns:a16="http://schemas.microsoft.com/office/drawing/2014/main" id="{DC54BFAC-98BB-4BB8-8984-F54F2F15E549}"/>
                </a:ext>
              </a:extLst>
            </p:cNvPr>
            <p:cNvSpPr txBox="1"/>
            <p:nvPr/>
          </p:nvSpPr>
          <p:spPr>
            <a:xfrm>
              <a:off x="1217382" y="1946037"/>
              <a:ext cx="375757" cy="307777"/>
            </a:xfrm>
            <a:prstGeom prst="rect">
              <a:avLst/>
            </a:prstGeom>
            <a:noFill/>
          </p:spPr>
          <p:txBody>
            <a:bodyPr wrap="square" rtlCol="0">
              <a:spAutoFit/>
            </a:bodyPr>
            <a:lstStyle/>
            <a:p>
              <a:pPr algn="just"/>
              <a:r>
                <a:rPr lang="it-IT" sz="1400" dirty="0">
                  <a:solidFill>
                    <a:srgbClr val="009900"/>
                  </a:solidFill>
                  <a:latin typeface="Arial Narrow" panose="020B0606020202030204" pitchFamily="34" charset="0"/>
                </a:rPr>
                <a:t>3c</a:t>
              </a:r>
            </a:p>
          </p:txBody>
        </p:sp>
      </p:grpSp>
      <p:sp>
        <p:nvSpPr>
          <p:cNvPr id="19" name="Parentesi graffa aperta 18">
            <a:extLst>
              <a:ext uri="{FF2B5EF4-FFF2-40B4-BE49-F238E27FC236}">
                <a16:creationId xmlns:a16="http://schemas.microsoft.com/office/drawing/2014/main" id="{F5B6FB00-EC10-4377-A2BE-1A693A022535}"/>
              </a:ext>
            </a:extLst>
          </p:cNvPr>
          <p:cNvSpPr/>
          <p:nvPr/>
        </p:nvSpPr>
        <p:spPr>
          <a:xfrm>
            <a:off x="3402744" y="1710457"/>
            <a:ext cx="275444" cy="2123658"/>
          </a:xfrm>
          <a:prstGeom prst="leftBrace">
            <a:avLst/>
          </a:prstGeom>
          <a:ln w="12700">
            <a:solidFill>
              <a:schemeClr val="tx1">
                <a:lumMod val="50000"/>
                <a:lumOff val="50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solidFill>
                <a:schemeClr val="tx1">
                  <a:lumMod val="65000"/>
                  <a:lumOff val="35000"/>
                </a:schemeClr>
              </a:solidFill>
              <a:latin typeface="Arial Narrow" panose="020B0606020202030204" pitchFamily="34" charset="0"/>
            </a:endParaRPr>
          </a:p>
        </p:txBody>
      </p:sp>
      <p:sp>
        <p:nvSpPr>
          <p:cNvPr id="20" name="CasellaDiTesto 19">
            <a:extLst>
              <a:ext uri="{FF2B5EF4-FFF2-40B4-BE49-F238E27FC236}">
                <a16:creationId xmlns:a16="http://schemas.microsoft.com/office/drawing/2014/main" id="{9205E004-5CFF-461D-8D2B-BBE8DF33CD0C}"/>
              </a:ext>
            </a:extLst>
          </p:cNvPr>
          <p:cNvSpPr txBox="1"/>
          <p:nvPr/>
        </p:nvSpPr>
        <p:spPr>
          <a:xfrm>
            <a:off x="3555143" y="1739547"/>
            <a:ext cx="5336069" cy="1938992"/>
          </a:xfrm>
          <a:prstGeom prst="rect">
            <a:avLst/>
          </a:prstGeom>
          <a:solidFill>
            <a:schemeClr val="accent4">
              <a:lumMod val="20000"/>
              <a:lumOff val="80000"/>
              <a:alpha val="49000"/>
            </a:schemeClr>
          </a:solidFill>
        </p:spPr>
        <p:txBody>
          <a:bodyPr wrap="square" rtlCol="0">
            <a:spAutoFit/>
          </a:bodyPr>
          <a:lstStyle/>
          <a:p>
            <a:pPr marL="171450" indent="-171450" algn="just">
              <a:buFont typeface="Wingdings" panose="05000000000000000000" pitchFamily="2" charset="2"/>
              <a:buChar char="§"/>
            </a:pPr>
            <a:r>
              <a:rPr lang="it-IT" sz="1000" dirty="0">
                <a:solidFill>
                  <a:srgbClr val="006666"/>
                </a:solidFill>
                <a:latin typeface="Arial Narrow" panose="020B0606020202030204" pitchFamily="34" charset="0"/>
              </a:rPr>
              <a:t>Consolidamento e riqualificazione delle aree industriali-artigianali, commerciali e di servizio con ruolo di polarità creando gerarchie e specificità, rafforzandone i collegamenti viari (zone produttive di Ospedaletto, area della cantieristica sul canale dei Navicelli, polo commerciale di Navacchio, Polo commerciale Cascina ovest e Cascina est, polo dei servizi di </a:t>
            </a:r>
            <a:r>
              <a:rPr lang="it-IT" sz="1000" dirty="0" err="1">
                <a:solidFill>
                  <a:srgbClr val="006666"/>
                </a:solidFill>
                <a:latin typeface="Arial Narrow" panose="020B0606020202030204" pitchFamily="34" charset="0"/>
              </a:rPr>
              <a:t>Montacchiello</a:t>
            </a:r>
            <a:r>
              <a:rPr lang="it-IT" sz="1000" dirty="0">
                <a:solidFill>
                  <a:srgbClr val="006666"/>
                </a:solidFill>
                <a:latin typeface="Arial Narrow" panose="020B0606020202030204" pitchFamily="34" charset="0"/>
              </a:rPr>
              <a:t>) valutando la necessità di prevedere un’area a funzione prettamente artigianale/produttiva.</a:t>
            </a:r>
          </a:p>
          <a:p>
            <a:pPr marL="171450" indent="-171450" algn="just">
              <a:buFont typeface="Wingdings" panose="05000000000000000000" pitchFamily="2" charset="2"/>
              <a:buChar char="§"/>
            </a:pPr>
            <a:r>
              <a:rPr lang="it-IT" sz="1000" dirty="0">
                <a:solidFill>
                  <a:srgbClr val="006666"/>
                </a:solidFill>
                <a:latin typeface="Arial Narrow" panose="020B0606020202030204" pitchFamily="34" charset="0"/>
              </a:rPr>
              <a:t>Attuazione del protocollo di intesa per la riqualificazione dell’area produttiva di Ospedaletto , finalizzato a rilanciare l'area rendendola maggiormente attrattiva per eventuali nuove realtà produttive, innestare sinergie con il mondo della ricerca e del trasferimento tecnologico limitrofe all'area e forme di integrazione con le sue parti urbane centrali.</a:t>
            </a:r>
          </a:p>
          <a:p>
            <a:pPr marL="171450" indent="-171450" algn="just">
              <a:buFont typeface="Wingdings" panose="05000000000000000000" pitchFamily="2" charset="2"/>
              <a:buChar char="§"/>
            </a:pPr>
            <a:r>
              <a:rPr lang="it-IT" sz="1000" dirty="0">
                <a:solidFill>
                  <a:srgbClr val="006666"/>
                </a:solidFill>
                <a:latin typeface="Arial Narrow" panose="020B0606020202030204" pitchFamily="34" charset="0"/>
              </a:rPr>
              <a:t>Attuazione del Piano Particolareggiato di iniziativa pubblica per l’ampliamento della zona produttiva di Ospedaletto nei comuni di Pisa e Cascina in base al protocollo di intesa del 7/12/2000 con successiva convenzione del 9/06/2011.</a:t>
            </a:r>
          </a:p>
        </p:txBody>
      </p:sp>
      <p:sp>
        <p:nvSpPr>
          <p:cNvPr id="21" name="Parentesi graffa aperta 20">
            <a:extLst>
              <a:ext uri="{FF2B5EF4-FFF2-40B4-BE49-F238E27FC236}">
                <a16:creationId xmlns:a16="http://schemas.microsoft.com/office/drawing/2014/main" id="{39726931-A2A5-4565-9A9C-95FABC2A7471}"/>
              </a:ext>
            </a:extLst>
          </p:cNvPr>
          <p:cNvSpPr/>
          <p:nvPr/>
        </p:nvSpPr>
        <p:spPr>
          <a:xfrm>
            <a:off x="3432099" y="4375634"/>
            <a:ext cx="246089" cy="1872065"/>
          </a:xfrm>
          <a:prstGeom prst="leftBrace">
            <a:avLst/>
          </a:prstGeom>
          <a:ln w="12700">
            <a:solidFill>
              <a:schemeClr val="tx1">
                <a:lumMod val="50000"/>
                <a:lumOff val="50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solidFill>
                <a:schemeClr val="tx1">
                  <a:lumMod val="65000"/>
                  <a:lumOff val="35000"/>
                </a:schemeClr>
              </a:solidFill>
              <a:latin typeface="Arial Narrow" panose="020B0606020202030204" pitchFamily="34" charset="0"/>
            </a:endParaRPr>
          </a:p>
        </p:txBody>
      </p:sp>
      <p:sp>
        <p:nvSpPr>
          <p:cNvPr id="22" name="CasellaDiTesto 21">
            <a:extLst>
              <a:ext uri="{FF2B5EF4-FFF2-40B4-BE49-F238E27FC236}">
                <a16:creationId xmlns:a16="http://schemas.microsoft.com/office/drawing/2014/main" id="{714CB0A7-AC07-411A-BEFE-A3C6BC1809CD}"/>
              </a:ext>
            </a:extLst>
          </p:cNvPr>
          <p:cNvSpPr txBox="1"/>
          <p:nvPr/>
        </p:nvSpPr>
        <p:spPr>
          <a:xfrm>
            <a:off x="3555142" y="4444340"/>
            <a:ext cx="5336069" cy="1938992"/>
          </a:xfrm>
          <a:prstGeom prst="rect">
            <a:avLst/>
          </a:prstGeom>
          <a:noFill/>
        </p:spPr>
        <p:txBody>
          <a:bodyPr wrap="square" rtlCol="0">
            <a:spAutoFit/>
          </a:bodyPr>
          <a:lstStyle/>
          <a:p>
            <a:pPr marL="171450" indent="-171450" algn="just">
              <a:buFont typeface="Wingdings" panose="05000000000000000000" pitchFamily="2" charset="2"/>
              <a:buChar char="§"/>
            </a:pPr>
            <a:r>
              <a:rPr lang="it-IT" sz="1000" dirty="0">
                <a:solidFill>
                  <a:schemeClr val="tx1">
                    <a:lumMod val="65000"/>
                    <a:lumOff val="35000"/>
                  </a:schemeClr>
                </a:solidFill>
                <a:latin typeface="Arial Narrow" panose="020B0606020202030204" pitchFamily="34" charset="0"/>
              </a:rPr>
              <a:t>Assunzione del paesaggio come componente progettuale negli interventi infrastrutturali (viabilità, infrastrutture per la difesa del territorio, mobilità lenta).</a:t>
            </a:r>
          </a:p>
          <a:p>
            <a:pPr marL="171450" indent="-171450" algn="just">
              <a:buFont typeface="Wingdings" panose="05000000000000000000" pitchFamily="2" charset="2"/>
              <a:buChar char="§"/>
            </a:pPr>
            <a:r>
              <a:rPr lang="it-IT" sz="1000" dirty="0">
                <a:solidFill>
                  <a:schemeClr val="tx1">
                    <a:lumMod val="65000"/>
                    <a:lumOff val="35000"/>
                  </a:schemeClr>
                </a:solidFill>
                <a:latin typeface="Arial Narrow" panose="020B0606020202030204" pitchFamily="34" charset="0"/>
              </a:rPr>
              <a:t>Recupero e riqualificazione dei paesaggi urbani e rurali degradati o marginali sotto il profilo percettivo, fisico e funzionale</a:t>
            </a:r>
          </a:p>
          <a:p>
            <a:pPr marL="171450" indent="-171450" algn="just">
              <a:buFont typeface="Wingdings" panose="05000000000000000000" pitchFamily="2" charset="2"/>
              <a:buChar char="§"/>
            </a:pPr>
            <a:r>
              <a:rPr lang="it-IT" sz="1000" dirty="0">
                <a:solidFill>
                  <a:schemeClr val="tx1">
                    <a:lumMod val="65000"/>
                    <a:lumOff val="35000"/>
                  </a:schemeClr>
                </a:solidFill>
                <a:latin typeface="Arial Narrow" panose="020B0606020202030204" pitchFamily="34" charset="0"/>
              </a:rPr>
              <a:t>Salvaguardia dei valori espressi dai beni e dalle aree di riconosciuta rilevanza ed eccellenza paesaggistica (art. 136, art. 142, beni II parte del Codice) e dagli “ulteriori contesti” tra cui rientra il sito UNESCO di Piazza del Duomo a Pisa, rispetto al quale il presente Piano condividerà gli obiettivi e gli indirizzi del redigendo Piano di Gestione.</a:t>
            </a:r>
          </a:p>
          <a:p>
            <a:pPr marL="171450" indent="-171450" algn="just">
              <a:buFont typeface="Wingdings" panose="05000000000000000000" pitchFamily="2" charset="2"/>
              <a:buChar char="§"/>
            </a:pPr>
            <a:r>
              <a:rPr lang="it-IT" sz="1000" dirty="0">
                <a:solidFill>
                  <a:schemeClr val="tx1">
                    <a:lumMod val="65000"/>
                    <a:lumOff val="35000"/>
                  </a:schemeClr>
                </a:solidFill>
                <a:latin typeface="Arial Narrow" panose="020B0606020202030204" pitchFamily="34" charset="0"/>
              </a:rPr>
              <a:t>Promozione di politiche energetiche sostenibili e scelte compatibili con i valori ambientali e paesaggistici del territorio.</a:t>
            </a:r>
          </a:p>
          <a:p>
            <a:pPr algn="just"/>
            <a:endParaRPr lang="it-IT" sz="1000" dirty="0">
              <a:solidFill>
                <a:schemeClr val="tx1">
                  <a:lumMod val="65000"/>
                  <a:lumOff val="35000"/>
                </a:schemeClr>
              </a:solidFill>
              <a:latin typeface="Arial Narrow" panose="020B0606020202030204" pitchFamily="34" charset="0"/>
            </a:endParaRPr>
          </a:p>
          <a:p>
            <a:pPr algn="just"/>
            <a:endParaRPr lang="it-IT" sz="1000" dirty="0">
              <a:solidFill>
                <a:schemeClr val="tx1">
                  <a:lumMod val="65000"/>
                  <a:lumOff val="35000"/>
                </a:schemeClr>
              </a:solidFill>
              <a:latin typeface="Arial Narrow" panose="020B0606020202030204" pitchFamily="34" charset="0"/>
            </a:endParaRPr>
          </a:p>
        </p:txBody>
      </p:sp>
      <p:grpSp>
        <p:nvGrpSpPr>
          <p:cNvPr id="23" name="Gruppo 22">
            <a:extLst>
              <a:ext uri="{FF2B5EF4-FFF2-40B4-BE49-F238E27FC236}">
                <a16:creationId xmlns:a16="http://schemas.microsoft.com/office/drawing/2014/main" id="{17942616-79A7-4C09-BDA0-E40E534620C1}"/>
              </a:ext>
            </a:extLst>
          </p:cNvPr>
          <p:cNvGrpSpPr/>
          <p:nvPr/>
        </p:nvGrpSpPr>
        <p:grpSpPr>
          <a:xfrm>
            <a:off x="953882" y="5055197"/>
            <a:ext cx="395879" cy="401112"/>
            <a:chOff x="1197071" y="1921958"/>
            <a:chExt cx="395879" cy="401112"/>
          </a:xfrm>
        </p:grpSpPr>
        <p:sp>
          <p:nvSpPr>
            <p:cNvPr id="24" name="Ovale 23">
              <a:extLst>
                <a:ext uri="{FF2B5EF4-FFF2-40B4-BE49-F238E27FC236}">
                  <a16:creationId xmlns:a16="http://schemas.microsoft.com/office/drawing/2014/main" id="{F07CEC44-A726-4030-9FFD-2E402365DB25}"/>
                </a:ext>
              </a:extLst>
            </p:cNvPr>
            <p:cNvSpPr/>
            <p:nvPr/>
          </p:nvSpPr>
          <p:spPr>
            <a:xfrm>
              <a:off x="1197071" y="1921958"/>
              <a:ext cx="384594" cy="401112"/>
            </a:xfrm>
            <a:prstGeom prst="ellipse">
              <a:avLst/>
            </a:prstGeom>
            <a:noFill/>
            <a:ln w="12700">
              <a:solidFill>
                <a:srgbClr val="00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latin typeface="Arial Narrow" panose="020B0606020202030204" pitchFamily="34" charset="0"/>
              </a:endParaRPr>
            </a:p>
          </p:txBody>
        </p:sp>
        <p:sp>
          <p:nvSpPr>
            <p:cNvPr id="25" name="CasellaDiTesto 24">
              <a:extLst>
                <a:ext uri="{FF2B5EF4-FFF2-40B4-BE49-F238E27FC236}">
                  <a16:creationId xmlns:a16="http://schemas.microsoft.com/office/drawing/2014/main" id="{F664957E-7F18-4C41-912B-786D040D77D7}"/>
                </a:ext>
              </a:extLst>
            </p:cNvPr>
            <p:cNvSpPr txBox="1"/>
            <p:nvPr/>
          </p:nvSpPr>
          <p:spPr>
            <a:xfrm>
              <a:off x="1217193" y="1953237"/>
              <a:ext cx="375757" cy="307777"/>
            </a:xfrm>
            <a:prstGeom prst="rect">
              <a:avLst/>
            </a:prstGeom>
            <a:noFill/>
          </p:spPr>
          <p:txBody>
            <a:bodyPr wrap="square" rtlCol="0">
              <a:spAutoFit/>
            </a:bodyPr>
            <a:lstStyle/>
            <a:p>
              <a:pPr algn="just"/>
              <a:r>
                <a:rPr lang="it-IT" sz="1400" dirty="0">
                  <a:solidFill>
                    <a:srgbClr val="009900"/>
                  </a:solidFill>
                  <a:latin typeface="Arial Narrow" panose="020B0606020202030204" pitchFamily="34" charset="0"/>
                </a:rPr>
                <a:t>3d</a:t>
              </a:r>
            </a:p>
          </p:txBody>
        </p:sp>
      </p:grpSp>
      <p:sp>
        <p:nvSpPr>
          <p:cNvPr id="26" name="CasellaDiTesto 25">
            <a:extLst>
              <a:ext uri="{FF2B5EF4-FFF2-40B4-BE49-F238E27FC236}">
                <a16:creationId xmlns:a16="http://schemas.microsoft.com/office/drawing/2014/main" id="{A90B5657-23D7-4185-A5A4-D049FACF12D3}"/>
              </a:ext>
            </a:extLst>
          </p:cNvPr>
          <p:cNvSpPr txBox="1"/>
          <p:nvPr/>
        </p:nvSpPr>
        <p:spPr>
          <a:xfrm>
            <a:off x="1403325" y="4886421"/>
            <a:ext cx="2006203" cy="830997"/>
          </a:xfrm>
          <a:prstGeom prst="rect">
            <a:avLst/>
          </a:prstGeom>
          <a:noFill/>
        </p:spPr>
        <p:txBody>
          <a:bodyPr wrap="square" rtlCol="0">
            <a:spAutoFit/>
          </a:bodyPr>
          <a:lstStyle/>
          <a:p>
            <a:pPr algn="just"/>
            <a:r>
              <a:rPr lang="it-IT" sz="1200" b="1" dirty="0">
                <a:solidFill>
                  <a:schemeClr val="tx1">
                    <a:lumMod val="65000"/>
                    <a:lumOff val="35000"/>
                  </a:schemeClr>
                </a:solidFill>
                <a:latin typeface="Arial Narrow" panose="020B0606020202030204" pitchFamily="34" charset="0"/>
              </a:rPr>
              <a:t>Dare piena attuazione alla Convenzione europea del paesaggio e al Piano Paesaggistico Regionale</a:t>
            </a:r>
          </a:p>
        </p:txBody>
      </p:sp>
    </p:spTree>
    <p:extLst>
      <p:ext uri="{BB962C8B-B14F-4D97-AF65-F5344CB8AC3E}">
        <p14:creationId xmlns:p14="http://schemas.microsoft.com/office/powerpoint/2010/main" val="700753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ccia a pentagono 11">
            <a:extLst>
              <a:ext uri="{FF2B5EF4-FFF2-40B4-BE49-F238E27FC236}">
                <a16:creationId xmlns:a16="http://schemas.microsoft.com/office/drawing/2014/main" id="{9A0B5415-CED0-4525-A591-73560DB13164}"/>
              </a:ext>
            </a:extLst>
          </p:cNvPr>
          <p:cNvSpPr/>
          <p:nvPr/>
        </p:nvSpPr>
        <p:spPr>
          <a:xfrm>
            <a:off x="887891" y="504202"/>
            <a:ext cx="7963728" cy="692204"/>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6" name="Picture 4" descr="Risultati immagini per logo comune di pisa">
            <a:extLst>
              <a:ext uri="{FF2B5EF4-FFF2-40B4-BE49-F238E27FC236}">
                <a16:creationId xmlns:a16="http://schemas.microsoft.com/office/drawing/2014/main" id="{B7A1FFD9-1DE0-4486-BF8C-E9090C0461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128" y="586616"/>
            <a:ext cx="388935" cy="47401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2857C2AD-CF8E-487A-9C8F-72D6D1478328}"/>
              </a:ext>
            </a:extLst>
          </p:cNvPr>
          <p:cNvSpPr>
            <a:spLocks noChangeArrowheads="1"/>
          </p:cNvSpPr>
          <p:nvPr/>
        </p:nvSpPr>
        <p:spPr bwMode="auto">
          <a:xfrm>
            <a:off x="292381" y="401652"/>
            <a:ext cx="510893" cy="6456348"/>
          </a:xfrm>
          <a:prstGeom prst="rect">
            <a:avLst/>
          </a:prstGeom>
          <a:solidFill>
            <a:srgbClr val="006666"/>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sp>
        <p:nvSpPr>
          <p:cNvPr id="8" name="Line 3">
            <a:extLst>
              <a:ext uri="{FF2B5EF4-FFF2-40B4-BE49-F238E27FC236}">
                <a16:creationId xmlns:a16="http://schemas.microsoft.com/office/drawing/2014/main" id="{E04CFED1-5D57-4212-BA34-267A0D8796F1}"/>
              </a:ext>
            </a:extLst>
          </p:cNvPr>
          <p:cNvSpPr>
            <a:spLocks noChangeShapeType="1"/>
          </p:cNvSpPr>
          <p:nvPr/>
        </p:nvSpPr>
        <p:spPr bwMode="auto">
          <a:xfrm>
            <a:off x="6488113" y="3175"/>
            <a:ext cx="13679487" cy="0"/>
          </a:xfrm>
          <a:prstGeom prst="line">
            <a:avLst/>
          </a:prstGeom>
          <a:noFill/>
          <a:ln w="9525">
            <a:solidFill>
              <a:srgbClr val="00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sp>
        <p:nvSpPr>
          <p:cNvPr id="9" name="Text Box 4">
            <a:extLst>
              <a:ext uri="{FF2B5EF4-FFF2-40B4-BE49-F238E27FC236}">
                <a16:creationId xmlns:a16="http://schemas.microsoft.com/office/drawing/2014/main" id="{A0FEDA31-3FF5-4879-BBCE-E1B586262BCE}"/>
              </a:ext>
            </a:extLst>
          </p:cNvPr>
          <p:cNvSpPr txBox="1">
            <a:spLocks noChangeArrowheads="1"/>
          </p:cNvSpPr>
          <p:nvPr/>
        </p:nvSpPr>
        <p:spPr bwMode="auto">
          <a:xfrm rot="16200000">
            <a:off x="-3228497" y="4277469"/>
            <a:ext cx="751205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it-IT" altLang="it-IT" sz="4200" b="1" i="0" u="none" strike="noStrike" cap="none" normalizeH="0" baseline="0" dirty="0">
                <a:ln>
                  <a:noFill/>
                </a:ln>
                <a:solidFill>
                  <a:schemeClr val="bg1"/>
                </a:solidFill>
                <a:effectLst/>
                <a:latin typeface="Arial Narrow" panose="020B0606020202030204" pitchFamily="34" charset="0"/>
              </a:rPr>
              <a:t> </a:t>
            </a:r>
            <a:r>
              <a:rPr kumimoji="0" lang="it-IT" altLang="it-IT" b="1" i="0" u="none" strike="noStrike" cap="none" normalizeH="0" baseline="0" dirty="0">
                <a:ln>
                  <a:noFill/>
                </a:ln>
                <a:solidFill>
                  <a:schemeClr val="bg1"/>
                </a:solidFill>
                <a:effectLst/>
                <a:latin typeface="Arial Narrow" panose="020B0606020202030204" pitchFamily="34" charset="0"/>
              </a:rPr>
              <a:t>PERCHE’ IL P.S.I  PISA-CASCINA</a:t>
            </a:r>
            <a:endParaRPr kumimoji="0" lang="it-IT" altLang="it-IT" b="0" i="0" u="none" strike="noStrike" cap="none" normalizeH="0" baseline="0" dirty="0">
              <a:ln>
                <a:noFill/>
              </a:ln>
              <a:solidFill>
                <a:schemeClr val="bg1"/>
              </a:solidFill>
              <a:effectLst/>
              <a:latin typeface="Arial" panose="020B0604020202020204" pitchFamily="34" charset="0"/>
            </a:endParaRPr>
          </a:p>
        </p:txBody>
      </p:sp>
      <p:cxnSp>
        <p:nvCxnSpPr>
          <p:cNvPr id="11" name="Connettore diritto 10">
            <a:extLst>
              <a:ext uri="{FF2B5EF4-FFF2-40B4-BE49-F238E27FC236}">
                <a16:creationId xmlns:a16="http://schemas.microsoft.com/office/drawing/2014/main" id="{A0BAD8C5-ED37-4789-837D-1B66FAFD4C42}"/>
              </a:ext>
            </a:extLst>
          </p:cNvPr>
          <p:cNvCxnSpPr>
            <a:cxnSpLocks/>
          </p:cNvCxnSpPr>
          <p:nvPr/>
        </p:nvCxnSpPr>
        <p:spPr>
          <a:xfrm>
            <a:off x="547828" y="410198"/>
            <a:ext cx="8303791" cy="0"/>
          </a:xfrm>
          <a:prstGeom prst="line">
            <a:avLst/>
          </a:prstGeom>
          <a:ln w="28575">
            <a:solidFill>
              <a:srgbClr val="006666"/>
            </a:solidFill>
          </a:ln>
        </p:spPr>
        <p:style>
          <a:lnRef idx="1">
            <a:schemeClr val="accent1"/>
          </a:lnRef>
          <a:fillRef idx="0">
            <a:schemeClr val="accent1"/>
          </a:fillRef>
          <a:effectRef idx="0">
            <a:schemeClr val="accent1"/>
          </a:effectRef>
          <a:fontRef idx="minor">
            <a:schemeClr val="tx1"/>
          </a:fontRef>
        </p:style>
      </p:cxnSp>
      <p:pic>
        <p:nvPicPr>
          <p:cNvPr id="1029" name="Picture 5">
            <a:extLst>
              <a:ext uri="{FF2B5EF4-FFF2-40B4-BE49-F238E27FC236}">
                <a16:creationId xmlns:a16="http://schemas.microsoft.com/office/drawing/2014/main" id="{FB82E8C2-FA0A-4585-B894-6DC153092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783" y="599313"/>
            <a:ext cx="376602" cy="4743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3" name="Text Box 6">
            <a:extLst>
              <a:ext uri="{FF2B5EF4-FFF2-40B4-BE49-F238E27FC236}">
                <a16:creationId xmlns:a16="http://schemas.microsoft.com/office/drawing/2014/main" id="{477C208B-DB02-4E0A-8C41-DEFD72BC0E70}"/>
              </a:ext>
            </a:extLst>
          </p:cNvPr>
          <p:cNvSpPr txBox="1">
            <a:spLocks noChangeArrowheads="1"/>
          </p:cNvSpPr>
          <p:nvPr/>
        </p:nvSpPr>
        <p:spPr bwMode="auto">
          <a:xfrm>
            <a:off x="1686400" y="666664"/>
            <a:ext cx="7290435" cy="474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altLang="it-IT" sz="1400" b="1" dirty="0">
                <a:solidFill>
                  <a:srgbClr val="3F3F3F"/>
                </a:solidFill>
                <a:latin typeface="Arial Narrow" panose="020B0606020202030204" pitchFamily="34" charset="0"/>
              </a:rPr>
              <a:t>Attività di informazione partecipazione ai sensi del titolo II capo V della L.R. 65/2014 </a:t>
            </a:r>
            <a:endParaRPr kumimoji="0" lang="it-IT" altLang="it-IT" sz="1400" b="1" i="0" u="none" strike="noStrike" cap="none" normalizeH="0" baseline="0" dirty="0">
              <a:ln>
                <a:noFill/>
              </a:ln>
              <a:solidFill>
                <a:srgbClr val="3F3F3F"/>
              </a:solidFill>
              <a:effectLst/>
              <a:latin typeface="Arial Narrow" panose="020B0606020202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2" name="Rettangolo 1">
            <a:extLst>
              <a:ext uri="{FF2B5EF4-FFF2-40B4-BE49-F238E27FC236}">
                <a16:creationId xmlns:a16="http://schemas.microsoft.com/office/drawing/2014/main" id="{2A2B27F4-4E4C-4257-A77D-5DCD96F8CCAF}"/>
              </a:ext>
            </a:extLst>
          </p:cNvPr>
          <p:cNvSpPr/>
          <p:nvPr/>
        </p:nvSpPr>
        <p:spPr>
          <a:xfrm>
            <a:off x="1780308" y="796136"/>
            <a:ext cx="6620066" cy="553998"/>
          </a:xfrm>
          <a:prstGeom prst="rect">
            <a:avLst/>
          </a:prstGeom>
        </p:spPr>
        <p:txBody>
          <a:bodyPr wrap="square">
            <a:spAutoFit/>
          </a:bodyPr>
          <a:lstStyle/>
          <a:p>
            <a:pPr algn="r">
              <a:lnSpc>
                <a:spcPts val="2400"/>
              </a:lnSpc>
            </a:pPr>
            <a:r>
              <a:rPr lang="it-IT" sz="1000" kern="1400" dirty="0">
                <a:solidFill>
                  <a:schemeClr val="bg2">
                    <a:lumMod val="50000"/>
                  </a:schemeClr>
                </a:solidFill>
                <a:latin typeface="Arial Narrow" panose="020B0606020202030204" pitchFamily="34" charset="0"/>
              </a:rPr>
              <a:t>Fase di AVVIO DEL PROCEDIMENTO AI SENSI DELL’ART. 17 L.R. 65/2014 </a:t>
            </a:r>
            <a:endParaRPr lang="it-IT" sz="1000" kern="1400" dirty="0">
              <a:solidFill>
                <a:schemeClr val="bg2">
                  <a:lumMod val="50000"/>
                </a:schemeClr>
              </a:solidFill>
              <a:latin typeface="Times New Roman" panose="02020603050405020304" pitchFamily="18" charset="0"/>
            </a:endParaRPr>
          </a:p>
          <a:p>
            <a:r>
              <a:rPr lang="it-IT" sz="1000" kern="1400" dirty="0">
                <a:solidFill>
                  <a:schemeClr val="bg1"/>
                </a:solidFill>
                <a:latin typeface="Times New Roman" panose="02020603050405020304" pitchFamily="18" charset="0"/>
              </a:rPr>
              <a:t> </a:t>
            </a:r>
            <a:endParaRPr lang="it-IT" sz="1000" kern="1400" dirty="0">
              <a:ln>
                <a:noFill/>
              </a:ln>
              <a:solidFill>
                <a:schemeClr val="bg1"/>
              </a:solidFill>
              <a:effectLst/>
              <a:latin typeface="Times New Roman" panose="02020603050405020304" pitchFamily="18" charset="0"/>
            </a:endParaRPr>
          </a:p>
        </p:txBody>
      </p:sp>
      <p:sp>
        <p:nvSpPr>
          <p:cNvPr id="27" name="CasellaDiTesto 26">
            <a:extLst>
              <a:ext uri="{FF2B5EF4-FFF2-40B4-BE49-F238E27FC236}">
                <a16:creationId xmlns:a16="http://schemas.microsoft.com/office/drawing/2014/main" id="{33EB46E1-B7E8-470B-8841-40C19987D4D1}"/>
              </a:ext>
            </a:extLst>
          </p:cNvPr>
          <p:cNvSpPr txBox="1"/>
          <p:nvPr/>
        </p:nvSpPr>
        <p:spPr>
          <a:xfrm>
            <a:off x="840153" y="1318093"/>
            <a:ext cx="3612292" cy="369332"/>
          </a:xfrm>
          <a:prstGeom prst="rect">
            <a:avLst/>
          </a:prstGeom>
          <a:noFill/>
        </p:spPr>
        <p:txBody>
          <a:bodyPr wrap="square" rtlCol="0">
            <a:spAutoFit/>
          </a:bodyPr>
          <a:lstStyle/>
          <a:p>
            <a:pPr algn="ctr"/>
            <a:r>
              <a:rPr lang="it-IT" u="sng" dirty="0">
                <a:latin typeface="Arial Narrow" panose="020B0606020202030204" pitchFamily="34" charset="0"/>
              </a:rPr>
              <a:t>In vigenza della L.R. 1/2005</a:t>
            </a:r>
          </a:p>
        </p:txBody>
      </p:sp>
      <p:sp>
        <p:nvSpPr>
          <p:cNvPr id="28" name="CasellaDiTesto 27">
            <a:extLst>
              <a:ext uri="{FF2B5EF4-FFF2-40B4-BE49-F238E27FC236}">
                <a16:creationId xmlns:a16="http://schemas.microsoft.com/office/drawing/2014/main" id="{23A7E0B8-6E1F-48C0-81F4-82BCEE8E4AA6}"/>
              </a:ext>
            </a:extLst>
          </p:cNvPr>
          <p:cNvSpPr txBox="1"/>
          <p:nvPr/>
        </p:nvSpPr>
        <p:spPr>
          <a:xfrm>
            <a:off x="1143526" y="1764030"/>
            <a:ext cx="7032529" cy="523220"/>
          </a:xfrm>
          <a:prstGeom prst="rect">
            <a:avLst/>
          </a:prstGeom>
          <a:noFill/>
        </p:spPr>
        <p:txBody>
          <a:bodyPr wrap="square" rtlCol="0">
            <a:spAutoFit/>
          </a:bodyPr>
          <a:lstStyle/>
          <a:p>
            <a:pPr algn="ctr"/>
            <a:r>
              <a:rPr lang="it-IT" sz="1400" dirty="0">
                <a:solidFill>
                  <a:srgbClr val="CC0000"/>
                </a:solidFill>
                <a:latin typeface="Arial Narrow" panose="020B0606020202030204" pitchFamily="34" charset="0"/>
              </a:rPr>
              <a:t>Febbraio 2010 </a:t>
            </a:r>
            <a:r>
              <a:rPr lang="it-IT" sz="1400" dirty="0">
                <a:solidFill>
                  <a:schemeClr val="tx1">
                    <a:lumMod val="65000"/>
                    <a:lumOff val="35000"/>
                  </a:schemeClr>
                </a:solidFill>
                <a:latin typeface="Arial Narrow" panose="020B0606020202030204" pitchFamily="34" charset="0"/>
              </a:rPr>
              <a:t>- i sei comuni dell’area pisana avviano il procedimento per la formazione del piano strutturale coordinato</a:t>
            </a:r>
          </a:p>
        </p:txBody>
      </p:sp>
      <p:cxnSp>
        <p:nvCxnSpPr>
          <p:cNvPr id="29" name="Connettore 2 28">
            <a:extLst>
              <a:ext uri="{FF2B5EF4-FFF2-40B4-BE49-F238E27FC236}">
                <a16:creationId xmlns:a16="http://schemas.microsoft.com/office/drawing/2014/main" id="{F6B40DE9-500B-43FE-A72A-AFCE166C5DD8}"/>
              </a:ext>
            </a:extLst>
          </p:cNvPr>
          <p:cNvCxnSpPr/>
          <p:nvPr/>
        </p:nvCxnSpPr>
        <p:spPr>
          <a:xfrm>
            <a:off x="1197072" y="1375719"/>
            <a:ext cx="0" cy="5354595"/>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30" name="Ovale 29">
            <a:extLst>
              <a:ext uri="{FF2B5EF4-FFF2-40B4-BE49-F238E27FC236}">
                <a16:creationId xmlns:a16="http://schemas.microsoft.com/office/drawing/2014/main" id="{B2B54A05-81F4-4FCC-BFF5-E648BE014512}"/>
              </a:ext>
            </a:extLst>
          </p:cNvPr>
          <p:cNvSpPr/>
          <p:nvPr/>
        </p:nvSpPr>
        <p:spPr>
          <a:xfrm>
            <a:off x="1143526" y="1866962"/>
            <a:ext cx="107091" cy="111213"/>
          </a:xfrm>
          <a:prstGeom prst="ellipse">
            <a:avLst/>
          </a:prstGeom>
          <a:solidFill>
            <a:srgbClr val="C00000"/>
          </a:solidFill>
          <a:ln w="2222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1" name="CasellaDiTesto 30">
            <a:extLst>
              <a:ext uri="{FF2B5EF4-FFF2-40B4-BE49-F238E27FC236}">
                <a16:creationId xmlns:a16="http://schemas.microsoft.com/office/drawing/2014/main" id="{FC934CC5-9B2C-441E-A8BB-118CDA7BE167}"/>
              </a:ext>
            </a:extLst>
          </p:cNvPr>
          <p:cNvSpPr txBox="1"/>
          <p:nvPr/>
        </p:nvSpPr>
        <p:spPr>
          <a:xfrm>
            <a:off x="1143527" y="2452050"/>
            <a:ext cx="7032529" cy="523220"/>
          </a:xfrm>
          <a:prstGeom prst="rect">
            <a:avLst/>
          </a:prstGeom>
          <a:noFill/>
        </p:spPr>
        <p:txBody>
          <a:bodyPr wrap="square" rtlCol="0">
            <a:spAutoFit/>
          </a:bodyPr>
          <a:lstStyle/>
          <a:p>
            <a:pPr algn="ctr"/>
            <a:r>
              <a:rPr lang="it-IT" sz="1400" dirty="0">
                <a:solidFill>
                  <a:srgbClr val="CC0000"/>
                </a:solidFill>
                <a:latin typeface="Arial Narrow" panose="020B0606020202030204" pitchFamily="34" charset="0"/>
              </a:rPr>
              <a:t>Dicembre 2012 - </a:t>
            </a:r>
            <a:r>
              <a:rPr lang="it-IT" sz="1400" dirty="0">
                <a:solidFill>
                  <a:schemeClr val="tx1">
                    <a:lumMod val="65000"/>
                    <a:lumOff val="35000"/>
                  </a:schemeClr>
                </a:solidFill>
                <a:latin typeface="Arial Narrow" panose="020B0606020202030204" pitchFamily="34" charset="0"/>
              </a:rPr>
              <a:t>i sei comuni assumono il «</a:t>
            </a:r>
            <a:r>
              <a:rPr lang="it-IT" sz="1400" i="1" dirty="0">
                <a:solidFill>
                  <a:schemeClr val="tx1">
                    <a:lumMod val="65000"/>
                    <a:lumOff val="35000"/>
                  </a:schemeClr>
                </a:solidFill>
                <a:latin typeface="Arial Narrow" panose="020B0606020202030204" pitchFamily="34" charset="0"/>
              </a:rPr>
              <a:t>documento preliminare di indirizzi</a:t>
            </a:r>
            <a:r>
              <a:rPr lang="it-IT" sz="1400" dirty="0">
                <a:solidFill>
                  <a:schemeClr val="tx1">
                    <a:lumMod val="65000"/>
                    <a:lumOff val="35000"/>
                  </a:schemeClr>
                </a:solidFill>
                <a:latin typeface="Arial Narrow" panose="020B0606020202030204" pitchFamily="34" charset="0"/>
              </a:rPr>
              <a:t>» quale guida orientativa alla progettazione del piano</a:t>
            </a:r>
          </a:p>
        </p:txBody>
      </p:sp>
      <p:sp>
        <p:nvSpPr>
          <p:cNvPr id="32" name="Ovale 31">
            <a:extLst>
              <a:ext uri="{FF2B5EF4-FFF2-40B4-BE49-F238E27FC236}">
                <a16:creationId xmlns:a16="http://schemas.microsoft.com/office/drawing/2014/main" id="{E99A5356-6B71-400E-BA9D-A68BAAA5924F}"/>
              </a:ext>
            </a:extLst>
          </p:cNvPr>
          <p:cNvSpPr/>
          <p:nvPr/>
        </p:nvSpPr>
        <p:spPr>
          <a:xfrm>
            <a:off x="1143526" y="2532013"/>
            <a:ext cx="107091" cy="111213"/>
          </a:xfrm>
          <a:prstGeom prst="ellipse">
            <a:avLst/>
          </a:prstGeom>
          <a:solidFill>
            <a:srgbClr val="C00000"/>
          </a:solidFill>
          <a:ln w="2222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3" name="CasellaDiTesto 32">
            <a:extLst>
              <a:ext uri="{FF2B5EF4-FFF2-40B4-BE49-F238E27FC236}">
                <a16:creationId xmlns:a16="http://schemas.microsoft.com/office/drawing/2014/main" id="{31F6E0D3-2463-4F96-8736-1DFFC48B3524}"/>
              </a:ext>
            </a:extLst>
          </p:cNvPr>
          <p:cNvSpPr txBox="1"/>
          <p:nvPr/>
        </p:nvSpPr>
        <p:spPr>
          <a:xfrm>
            <a:off x="914934" y="3147636"/>
            <a:ext cx="3612292" cy="369332"/>
          </a:xfrm>
          <a:prstGeom prst="rect">
            <a:avLst/>
          </a:prstGeom>
          <a:noFill/>
        </p:spPr>
        <p:txBody>
          <a:bodyPr wrap="square" rtlCol="0">
            <a:spAutoFit/>
          </a:bodyPr>
          <a:lstStyle/>
          <a:p>
            <a:pPr algn="ctr"/>
            <a:r>
              <a:rPr lang="it-IT" u="sng" dirty="0">
                <a:latin typeface="Arial Narrow" panose="020B0606020202030204" pitchFamily="34" charset="0"/>
              </a:rPr>
              <a:t>In vigenza della L.R. 65/2014</a:t>
            </a:r>
          </a:p>
        </p:txBody>
      </p:sp>
      <p:sp>
        <p:nvSpPr>
          <p:cNvPr id="34" name="CasellaDiTesto 33">
            <a:extLst>
              <a:ext uri="{FF2B5EF4-FFF2-40B4-BE49-F238E27FC236}">
                <a16:creationId xmlns:a16="http://schemas.microsoft.com/office/drawing/2014/main" id="{20F3A486-4204-43E8-A052-EE1D3C82A143}"/>
              </a:ext>
            </a:extLst>
          </p:cNvPr>
          <p:cNvSpPr txBox="1"/>
          <p:nvPr/>
        </p:nvSpPr>
        <p:spPr>
          <a:xfrm>
            <a:off x="1267090" y="3601320"/>
            <a:ext cx="7032529" cy="523220"/>
          </a:xfrm>
          <a:prstGeom prst="rect">
            <a:avLst/>
          </a:prstGeom>
          <a:noFill/>
        </p:spPr>
        <p:txBody>
          <a:bodyPr wrap="square" rtlCol="0">
            <a:spAutoFit/>
          </a:bodyPr>
          <a:lstStyle/>
          <a:p>
            <a:pPr algn="ctr"/>
            <a:r>
              <a:rPr lang="it-IT" sz="1400" dirty="0">
                <a:solidFill>
                  <a:srgbClr val="CC0000"/>
                </a:solidFill>
                <a:latin typeface="Arial Narrow" panose="020B0606020202030204" pitchFamily="34" charset="0"/>
              </a:rPr>
              <a:t>Aprile 2015 - </a:t>
            </a:r>
            <a:r>
              <a:rPr lang="it-IT" sz="1400" dirty="0">
                <a:solidFill>
                  <a:schemeClr val="tx1">
                    <a:lumMod val="65000"/>
                    <a:lumOff val="35000"/>
                  </a:schemeClr>
                </a:solidFill>
                <a:latin typeface="Arial Narrow" panose="020B0606020202030204" pitchFamily="34" charset="0"/>
              </a:rPr>
              <a:t>i sei comuni sottoscrivono la convenzione ai sensi dell’art. 23 della stessa legge: viene costituito l’ufficio di piano e vengono definiti i ruoli</a:t>
            </a:r>
          </a:p>
        </p:txBody>
      </p:sp>
      <p:sp>
        <p:nvSpPr>
          <p:cNvPr id="35" name="Ovale 34">
            <a:extLst>
              <a:ext uri="{FF2B5EF4-FFF2-40B4-BE49-F238E27FC236}">
                <a16:creationId xmlns:a16="http://schemas.microsoft.com/office/drawing/2014/main" id="{9274E6F3-DBC6-4B16-958F-67940B89A593}"/>
              </a:ext>
            </a:extLst>
          </p:cNvPr>
          <p:cNvSpPr/>
          <p:nvPr/>
        </p:nvSpPr>
        <p:spPr>
          <a:xfrm>
            <a:off x="1143526" y="3704252"/>
            <a:ext cx="107091" cy="111213"/>
          </a:xfrm>
          <a:prstGeom prst="ellipse">
            <a:avLst/>
          </a:prstGeom>
          <a:solidFill>
            <a:srgbClr val="C00000"/>
          </a:solidFill>
          <a:ln w="2222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6" name="CasellaDiTesto 35">
            <a:extLst>
              <a:ext uri="{FF2B5EF4-FFF2-40B4-BE49-F238E27FC236}">
                <a16:creationId xmlns:a16="http://schemas.microsoft.com/office/drawing/2014/main" id="{25CA5C5A-D801-4A62-8594-1F24FE4DBD98}"/>
              </a:ext>
            </a:extLst>
          </p:cNvPr>
          <p:cNvSpPr txBox="1"/>
          <p:nvPr/>
        </p:nvSpPr>
        <p:spPr>
          <a:xfrm>
            <a:off x="1143525" y="4270447"/>
            <a:ext cx="7032529" cy="523220"/>
          </a:xfrm>
          <a:prstGeom prst="rect">
            <a:avLst/>
          </a:prstGeom>
          <a:noFill/>
        </p:spPr>
        <p:txBody>
          <a:bodyPr wrap="square" rtlCol="0">
            <a:spAutoFit/>
          </a:bodyPr>
          <a:lstStyle/>
          <a:p>
            <a:pPr algn="ctr"/>
            <a:r>
              <a:rPr lang="it-IT" sz="1400" dirty="0">
                <a:solidFill>
                  <a:srgbClr val="CC0000"/>
                </a:solidFill>
                <a:latin typeface="Arial Narrow" panose="020B0606020202030204" pitchFamily="34" charset="0"/>
              </a:rPr>
              <a:t>Maggio 2015 – </a:t>
            </a:r>
            <a:r>
              <a:rPr lang="it-IT" sz="1400" dirty="0">
                <a:solidFill>
                  <a:schemeClr val="tx1">
                    <a:lumMod val="65000"/>
                    <a:lumOff val="35000"/>
                  </a:schemeClr>
                </a:solidFill>
                <a:latin typeface="Arial Narrow" panose="020B0606020202030204" pitchFamily="34" charset="0"/>
              </a:rPr>
              <a:t>con Delibera C.C di Pisa 61 del 26 maggio viene integrato l’avvio del 2010 secondo quanto disposto dagli art. 92 e 94 della legge e ai sensi della legge in materia di VAS</a:t>
            </a:r>
          </a:p>
        </p:txBody>
      </p:sp>
      <p:sp>
        <p:nvSpPr>
          <p:cNvPr id="37" name="Ovale 36">
            <a:extLst>
              <a:ext uri="{FF2B5EF4-FFF2-40B4-BE49-F238E27FC236}">
                <a16:creationId xmlns:a16="http://schemas.microsoft.com/office/drawing/2014/main" id="{AEF8EA19-77DF-47F3-A537-063956695586}"/>
              </a:ext>
            </a:extLst>
          </p:cNvPr>
          <p:cNvSpPr/>
          <p:nvPr/>
        </p:nvSpPr>
        <p:spPr>
          <a:xfrm>
            <a:off x="1143526" y="4389048"/>
            <a:ext cx="107091" cy="111213"/>
          </a:xfrm>
          <a:prstGeom prst="ellipse">
            <a:avLst/>
          </a:prstGeom>
          <a:solidFill>
            <a:srgbClr val="C00000"/>
          </a:solidFill>
          <a:ln w="2222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8" name="CasellaDiTesto 37">
            <a:extLst>
              <a:ext uri="{FF2B5EF4-FFF2-40B4-BE49-F238E27FC236}">
                <a16:creationId xmlns:a16="http://schemas.microsoft.com/office/drawing/2014/main" id="{3C8900CD-EF53-47F3-A93B-F48055AF0C70}"/>
              </a:ext>
            </a:extLst>
          </p:cNvPr>
          <p:cNvSpPr txBox="1"/>
          <p:nvPr/>
        </p:nvSpPr>
        <p:spPr>
          <a:xfrm>
            <a:off x="1143525" y="5098349"/>
            <a:ext cx="7032529" cy="523220"/>
          </a:xfrm>
          <a:prstGeom prst="rect">
            <a:avLst/>
          </a:prstGeom>
          <a:noFill/>
        </p:spPr>
        <p:txBody>
          <a:bodyPr wrap="square" rtlCol="0">
            <a:spAutoFit/>
          </a:bodyPr>
          <a:lstStyle/>
          <a:p>
            <a:pPr algn="ctr"/>
            <a:r>
              <a:rPr lang="it-IT" sz="1400" dirty="0">
                <a:solidFill>
                  <a:srgbClr val="CC0000"/>
                </a:solidFill>
                <a:latin typeface="Arial Narrow" panose="020B0606020202030204" pitchFamily="34" charset="0"/>
              </a:rPr>
              <a:t>Novembre 2015– </a:t>
            </a:r>
            <a:r>
              <a:rPr lang="it-IT" sz="1400" dirty="0">
                <a:solidFill>
                  <a:schemeClr val="tx1">
                    <a:lumMod val="65000"/>
                    <a:lumOff val="35000"/>
                  </a:schemeClr>
                </a:solidFill>
                <a:latin typeface="Arial Narrow" panose="020B0606020202030204" pitchFamily="34" charset="0"/>
              </a:rPr>
              <a:t>i comuni dell’area pisana ottengono un finanziamento regionale di circa 300.000 euro, avendo partecipato al bando di sostegno alla pianificazione intercomunale </a:t>
            </a:r>
          </a:p>
        </p:txBody>
      </p:sp>
      <p:sp>
        <p:nvSpPr>
          <p:cNvPr id="39" name="Ovale 38">
            <a:extLst>
              <a:ext uri="{FF2B5EF4-FFF2-40B4-BE49-F238E27FC236}">
                <a16:creationId xmlns:a16="http://schemas.microsoft.com/office/drawing/2014/main" id="{DB5A4D96-76D9-417F-812B-EE99F53F50F4}"/>
              </a:ext>
            </a:extLst>
          </p:cNvPr>
          <p:cNvSpPr/>
          <p:nvPr/>
        </p:nvSpPr>
        <p:spPr>
          <a:xfrm>
            <a:off x="1143526" y="5216950"/>
            <a:ext cx="107091" cy="111213"/>
          </a:xfrm>
          <a:prstGeom prst="ellipse">
            <a:avLst/>
          </a:prstGeom>
          <a:solidFill>
            <a:srgbClr val="C00000"/>
          </a:solidFill>
          <a:ln w="2222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0" name="CasellaDiTesto 39">
            <a:extLst>
              <a:ext uri="{FF2B5EF4-FFF2-40B4-BE49-F238E27FC236}">
                <a16:creationId xmlns:a16="http://schemas.microsoft.com/office/drawing/2014/main" id="{F50160F1-25C2-48C6-A9B1-8E1A2C2789EA}"/>
              </a:ext>
            </a:extLst>
          </p:cNvPr>
          <p:cNvSpPr txBox="1"/>
          <p:nvPr/>
        </p:nvSpPr>
        <p:spPr>
          <a:xfrm>
            <a:off x="1267090" y="5862666"/>
            <a:ext cx="7032529" cy="738664"/>
          </a:xfrm>
          <a:prstGeom prst="rect">
            <a:avLst/>
          </a:prstGeom>
          <a:noFill/>
        </p:spPr>
        <p:txBody>
          <a:bodyPr wrap="square" rtlCol="0">
            <a:spAutoFit/>
          </a:bodyPr>
          <a:lstStyle/>
          <a:p>
            <a:pPr algn="ctr"/>
            <a:r>
              <a:rPr lang="it-IT" sz="1400" dirty="0">
                <a:solidFill>
                  <a:srgbClr val="006666"/>
                </a:solidFill>
                <a:latin typeface="Arial Narrow" panose="020B0606020202030204" pitchFamily="34" charset="0"/>
              </a:rPr>
              <a:t>Luglio 2016 </a:t>
            </a:r>
            <a:r>
              <a:rPr lang="it-IT" sz="1400" dirty="0">
                <a:solidFill>
                  <a:srgbClr val="009900"/>
                </a:solidFill>
                <a:latin typeface="Arial Narrow" panose="020B0606020202030204" pitchFamily="34" charset="0"/>
              </a:rPr>
              <a:t>– </a:t>
            </a:r>
            <a:r>
              <a:rPr lang="it-IT" sz="1400" dirty="0">
                <a:solidFill>
                  <a:schemeClr val="tx1">
                    <a:lumMod val="65000"/>
                    <a:lumOff val="35000"/>
                  </a:schemeClr>
                </a:solidFill>
                <a:latin typeface="Arial Narrow" panose="020B0606020202030204" pitchFamily="34" charset="0"/>
              </a:rPr>
              <a:t>con legge regionale 43/2016 vengono fissati i termini per la formazione dei Piani Strutturali Intercomunali in 3 anni e sei mesi dall’atto di avvio, ovvero dalla data di entrata in vigore della legge qualora i piani siano già stati avviati </a:t>
            </a:r>
          </a:p>
        </p:txBody>
      </p:sp>
      <p:sp>
        <p:nvSpPr>
          <p:cNvPr id="41" name="Ovale 40">
            <a:extLst>
              <a:ext uri="{FF2B5EF4-FFF2-40B4-BE49-F238E27FC236}">
                <a16:creationId xmlns:a16="http://schemas.microsoft.com/office/drawing/2014/main" id="{A479C7F9-4422-49CB-A7FF-CB134643C994}"/>
              </a:ext>
            </a:extLst>
          </p:cNvPr>
          <p:cNvSpPr/>
          <p:nvPr/>
        </p:nvSpPr>
        <p:spPr>
          <a:xfrm>
            <a:off x="1143527" y="5994961"/>
            <a:ext cx="107091" cy="111213"/>
          </a:xfrm>
          <a:prstGeom prst="ellipse">
            <a:avLst/>
          </a:prstGeom>
          <a:solidFill>
            <a:srgbClr val="006666"/>
          </a:solidFill>
          <a:ln w="2222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pic>
        <p:nvPicPr>
          <p:cNvPr id="42" name="Immagine 41">
            <a:extLst>
              <a:ext uri="{FF2B5EF4-FFF2-40B4-BE49-F238E27FC236}">
                <a16:creationId xmlns:a16="http://schemas.microsoft.com/office/drawing/2014/main" id="{43E7CD15-89E7-44D1-B71F-9A23BB36305A}"/>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4023296">
            <a:off x="416625" y="3956422"/>
            <a:ext cx="336235" cy="336235"/>
          </a:xfrm>
          <a:prstGeom prst="rect">
            <a:avLst/>
          </a:prstGeom>
        </p:spPr>
      </p:pic>
    </p:spTree>
    <p:extLst>
      <p:ext uri="{BB962C8B-B14F-4D97-AF65-F5344CB8AC3E}">
        <p14:creationId xmlns:p14="http://schemas.microsoft.com/office/powerpoint/2010/main" val="30640381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ccia a pentagono 11">
            <a:extLst>
              <a:ext uri="{FF2B5EF4-FFF2-40B4-BE49-F238E27FC236}">
                <a16:creationId xmlns:a16="http://schemas.microsoft.com/office/drawing/2014/main" id="{9A0B5415-CED0-4525-A591-73560DB13164}"/>
              </a:ext>
            </a:extLst>
          </p:cNvPr>
          <p:cNvSpPr/>
          <p:nvPr/>
        </p:nvSpPr>
        <p:spPr>
          <a:xfrm>
            <a:off x="887891" y="504202"/>
            <a:ext cx="7963728" cy="692204"/>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6" name="Picture 4" descr="Risultati immagini per logo comune di pisa">
            <a:extLst>
              <a:ext uri="{FF2B5EF4-FFF2-40B4-BE49-F238E27FC236}">
                <a16:creationId xmlns:a16="http://schemas.microsoft.com/office/drawing/2014/main" id="{B7A1FFD9-1DE0-4486-BF8C-E9090C0461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128" y="586616"/>
            <a:ext cx="388935" cy="47401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2857C2AD-CF8E-487A-9C8F-72D6D1478328}"/>
              </a:ext>
            </a:extLst>
          </p:cNvPr>
          <p:cNvSpPr>
            <a:spLocks noChangeArrowheads="1"/>
          </p:cNvSpPr>
          <p:nvPr/>
        </p:nvSpPr>
        <p:spPr bwMode="auto">
          <a:xfrm>
            <a:off x="292381" y="401652"/>
            <a:ext cx="510893" cy="6456348"/>
          </a:xfrm>
          <a:prstGeom prst="rect">
            <a:avLst/>
          </a:prstGeom>
          <a:solidFill>
            <a:srgbClr val="006666"/>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sp>
        <p:nvSpPr>
          <p:cNvPr id="8" name="Line 3">
            <a:extLst>
              <a:ext uri="{FF2B5EF4-FFF2-40B4-BE49-F238E27FC236}">
                <a16:creationId xmlns:a16="http://schemas.microsoft.com/office/drawing/2014/main" id="{E04CFED1-5D57-4212-BA34-267A0D8796F1}"/>
              </a:ext>
            </a:extLst>
          </p:cNvPr>
          <p:cNvSpPr>
            <a:spLocks noChangeShapeType="1"/>
          </p:cNvSpPr>
          <p:nvPr/>
        </p:nvSpPr>
        <p:spPr bwMode="auto">
          <a:xfrm>
            <a:off x="6488113" y="3175"/>
            <a:ext cx="13679487" cy="0"/>
          </a:xfrm>
          <a:prstGeom prst="line">
            <a:avLst/>
          </a:prstGeom>
          <a:noFill/>
          <a:ln w="9525">
            <a:solidFill>
              <a:srgbClr val="00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cxnSp>
        <p:nvCxnSpPr>
          <p:cNvPr id="11" name="Connettore diritto 10">
            <a:extLst>
              <a:ext uri="{FF2B5EF4-FFF2-40B4-BE49-F238E27FC236}">
                <a16:creationId xmlns:a16="http://schemas.microsoft.com/office/drawing/2014/main" id="{A0BAD8C5-ED37-4789-837D-1B66FAFD4C42}"/>
              </a:ext>
            </a:extLst>
          </p:cNvPr>
          <p:cNvCxnSpPr>
            <a:cxnSpLocks/>
          </p:cNvCxnSpPr>
          <p:nvPr/>
        </p:nvCxnSpPr>
        <p:spPr>
          <a:xfrm>
            <a:off x="547828" y="410198"/>
            <a:ext cx="8303791" cy="0"/>
          </a:xfrm>
          <a:prstGeom prst="line">
            <a:avLst/>
          </a:prstGeom>
          <a:ln w="28575">
            <a:solidFill>
              <a:srgbClr val="006666"/>
            </a:solidFill>
          </a:ln>
        </p:spPr>
        <p:style>
          <a:lnRef idx="1">
            <a:schemeClr val="accent1"/>
          </a:lnRef>
          <a:fillRef idx="0">
            <a:schemeClr val="accent1"/>
          </a:fillRef>
          <a:effectRef idx="0">
            <a:schemeClr val="accent1"/>
          </a:effectRef>
          <a:fontRef idx="minor">
            <a:schemeClr val="tx1"/>
          </a:fontRef>
        </p:style>
      </p:cxnSp>
      <p:pic>
        <p:nvPicPr>
          <p:cNvPr id="1029" name="Picture 5">
            <a:extLst>
              <a:ext uri="{FF2B5EF4-FFF2-40B4-BE49-F238E27FC236}">
                <a16:creationId xmlns:a16="http://schemas.microsoft.com/office/drawing/2014/main" id="{FB82E8C2-FA0A-4585-B894-6DC153092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783" y="599313"/>
            <a:ext cx="376602" cy="4743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3" name="Text Box 6">
            <a:extLst>
              <a:ext uri="{FF2B5EF4-FFF2-40B4-BE49-F238E27FC236}">
                <a16:creationId xmlns:a16="http://schemas.microsoft.com/office/drawing/2014/main" id="{477C208B-DB02-4E0A-8C41-DEFD72BC0E70}"/>
              </a:ext>
            </a:extLst>
          </p:cNvPr>
          <p:cNvSpPr txBox="1">
            <a:spLocks noChangeArrowheads="1"/>
          </p:cNvSpPr>
          <p:nvPr/>
        </p:nvSpPr>
        <p:spPr bwMode="auto">
          <a:xfrm>
            <a:off x="1686400" y="666664"/>
            <a:ext cx="7290435" cy="474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altLang="it-IT" sz="1400" b="1" dirty="0">
                <a:solidFill>
                  <a:srgbClr val="3F3F3F"/>
                </a:solidFill>
                <a:latin typeface="Arial Narrow" panose="020B0606020202030204" pitchFamily="34" charset="0"/>
              </a:rPr>
              <a:t>Attività di informazione partecipazione ai sensi del titolo II capo V della L.R. 65/2014 </a:t>
            </a:r>
            <a:endParaRPr kumimoji="0" lang="it-IT" altLang="it-IT" sz="1400" b="1" i="0" u="none" strike="noStrike" cap="none" normalizeH="0" baseline="0" dirty="0">
              <a:ln>
                <a:noFill/>
              </a:ln>
              <a:solidFill>
                <a:srgbClr val="3F3F3F"/>
              </a:solidFill>
              <a:effectLst/>
              <a:latin typeface="Arial Narrow" panose="020B0606020202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2" name="Rettangolo 1">
            <a:extLst>
              <a:ext uri="{FF2B5EF4-FFF2-40B4-BE49-F238E27FC236}">
                <a16:creationId xmlns:a16="http://schemas.microsoft.com/office/drawing/2014/main" id="{2A2B27F4-4E4C-4257-A77D-5DCD96F8CCAF}"/>
              </a:ext>
            </a:extLst>
          </p:cNvPr>
          <p:cNvSpPr/>
          <p:nvPr/>
        </p:nvSpPr>
        <p:spPr>
          <a:xfrm>
            <a:off x="1780308" y="796136"/>
            <a:ext cx="6620066" cy="553998"/>
          </a:xfrm>
          <a:prstGeom prst="rect">
            <a:avLst/>
          </a:prstGeom>
        </p:spPr>
        <p:txBody>
          <a:bodyPr wrap="square">
            <a:spAutoFit/>
          </a:bodyPr>
          <a:lstStyle/>
          <a:p>
            <a:pPr algn="r">
              <a:lnSpc>
                <a:spcPts val="2400"/>
              </a:lnSpc>
            </a:pPr>
            <a:r>
              <a:rPr lang="it-IT" sz="1000" kern="1400" dirty="0">
                <a:solidFill>
                  <a:schemeClr val="bg2">
                    <a:lumMod val="50000"/>
                  </a:schemeClr>
                </a:solidFill>
                <a:latin typeface="Arial Narrow" panose="020B0606020202030204" pitchFamily="34" charset="0"/>
              </a:rPr>
              <a:t>Fase di AVVIO DEL PROCEDIMENTO AI SENSI DELL’ART. 17 L.R. 65/2014 </a:t>
            </a:r>
            <a:endParaRPr lang="it-IT" sz="1000" kern="1400" dirty="0">
              <a:solidFill>
                <a:schemeClr val="bg2">
                  <a:lumMod val="50000"/>
                </a:schemeClr>
              </a:solidFill>
              <a:latin typeface="Times New Roman" panose="02020603050405020304" pitchFamily="18" charset="0"/>
            </a:endParaRPr>
          </a:p>
          <a:p>
            <a:r>
              <a:rPr lang="it-IT" sz="1000" kern="1400" dirty="0">
                <a:solidFill>
                  <a:schemeClr val="bg1"/>
                </a:solidFill>
                <a:latin typeface="Times New Roman" panose="02020603050405020304" pitchFamily="18" charset="0"/>
              </a:rPr>
              <a:t> </a:t>
            </a:r>
            <a:endParaRPr lang="it-IT" sz="1000" kern="1400" dirty="0">
              <a:ln>
                <a:noFill/>
              </a:ln>
              <a:solidFill>
                <a:schemeClr val="bg1"/>
              </a:solidFill>
              <a:effectLst/>
              <a:latin typeface="Times New Roman" panose="02020603050405020304" pitchFamily="18" charset="0"/>
            </a:endParaRPr>
          </a:p>
        </p:txBody>
      </p:sp>
      <p:sp>
        <p:nvSpPr>
          <p:cNvPr id="27" name="Text Box 4">
            <a:extLst>
              <a:ext uri="{FF2B5EF4-FFF2-40B4-BE49-F238E27FC236}">
                <a16:creationId xmlns:a16="http://schemas.microsoft.com/office/drawing/2014/main" id="{ECB90FC0-2D15-4F4A-B3BB-2D0A786B5335}"/>
              </a:ext>
            </a:extLst>
          </p:cNvPr>
          <p:cNvSpPr txBox="1">
            <a:spLocks noChangeArrowheads="1"/>
          </p:cNvSpPr>
          <p:nvPr/>
        </p:nvSpPr>
        <p:spPr bwMode="auto">
          <a:xfrm rot="16200000">
            <a:off x="-1273074" y="2690987"/>
            <a:ext cx="3384626"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it-IT" altLang="it-IT" sz="4200" b="1" i="0" u="none" strike="noStrike" cap="none" normalizeH="0" baseline="0" dirty="0">
                <a:ln>
                  <a:noFill/>
                </a:ln>
                <a:solidFill>
                  <a:schemeClr val="bg1"/>
                </a:solidFill>
                <a:effectLst/>
                <a:latin typeface="Arial Narrow" panose="020B0606020202030204" pitchFamily="34" charset="0"/>
              </a:rPr>
              <a:t> </a:t>
            </a:r>
            <a:r>
              <a:rPr kumimoji="0" lang="it-IT" altLang="it-IT" sz="1400" b="1" i="0" u="none" strike="noStrike" cap="none" normalizeH="0" baseline="0" dirty="0">
                <a:ln>
                  <a:noFill/>
                </a:ln>
                <a:solidFill>
                  <a:schemeClr val="bg1"/>
                </a:solidFill>
                <a:effectLst/>
                <a:latin typeface="Arial Narrow" panose="020B0606020202030204" pitchFamily="34" charset="0"/>
              </a:rPr>
              <a:t>I CONTENUTI STRATEGICI DEL PIANO</a:t>
            </a:r>
            <a:endParaRPr kumimoji="0" lang="it-IT" altLang="it-IT" sz="1400" b="0" i="0" u="none" strike="noStrike" cap="none" normalizeH="0" baseline="0" dirty="0">
              <a:ln>
                <a:noFill/>
              </a:ln>
              <a:solidFill>
                <a:schemeClr val="bg1"/>
              </a:solidFill>
              <a:effectLst/>
              <a:latin typeface="Arial" panose="020B0604020202020204" pitchFamily="34" charset="0"/>
            </a:endParaRPr>
          </a:p>
        </p:txBody>
      </p:sp>
      <p:pic>
        <p:nvPicPr>
          <p:cNvPr id="28" name="Immagine 27">
            <a:extLst>
              <a:ext uri="{FF2B5EF4-FFF2-40B4-BE49-F238E27FC236}">
                <a16:creationId xmlns:a16="http://schemas.microsoft.com/office/drawing/2014/main" id="{560F3BEA-54F4-431E-B0C7-974509A5A11C}"/>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4023296">
            <a:off x="360938" y="4215879"/>
            <a:ext cx="336235" cy="336235"/>
          </a:xfrm>
          <a:prstGeom prst="rect">
            <a:avLst/>
          </a:prstGeom>
        </p:spPr>
      </p:pic>
      <p:sp>
        <p:nvSpPr>
          <p:cNvPr id="14" name="CasellaDiTesto 13">
            <a:extLst>
              <a:ext uri="{FF2B5EF4-FFF2-40B4-BE49-F238E27FC236}">
                <a16:creationId xmlns:a16="http://schemas.microsoft.com/office/drawing/2014/main" id="{C49EED03-610B-4DD3-9806-A7ACE5AADC4E}"/>
              </a:ext>
            </a:extLst>
          </p:cNvPr>
          <p:cNvSpPr txBox="1"/>
          <p:nvPr/>
        </p:nvSpPr>
        <p:spPr>
          <a:xfrm>
            <a:off x="1195513" y="1240143"/>
            <a:ext cx="2134897" cy="338554"/>
          </a:xfrm>
          <a:prstGeom prst="rect">
            <a:avLst/>
          </a:prstGeom>
          <a:noFill/>
        </p:spPr>
        <p:txBody>
          <a:bodyPr wrap="square" rtlCol="0">
            <a:spAutoFit/>
          </a:bodyPr>
          <a:lstStyle/>
          <a:p>
            <a:pPr algn="just"/>
            <a:r>
              <a:rPr lang="it-IT" sz="1600" dirty="0">
                <a:solidFill>
                  <a:srgbClr val="006666"/>
                </a:solidFill>
                <a:latin typeface="Arial Narrow" panose="020B0606020202030204" pitchFamily="34" charset="0"/>
              </a:rPr>
              <a:t>5 OBIETTIVI SPECIFICI</a:t>
            </a:r>
          </a:p>
        </p:txBody>
      </p:sp>
      <p:sp>
        <p:nvSpPr>
          <p:cNvPr id="15" name="Parentesi graffa aperta 14">
            <a:extLst>
              <a:ext uri="{FF2B5EF4-FFF2-40B4-BE49-F238E27FC236}">
                <a16:creationId xmlns:a16="http://schemas.microsoft.com/office/drawing/2014/main" id="{25D81E85-DE17-48C5-A340-28EAF6C00C8B}"/>
              </a:ext>
            </a:extLst>
          </p:cNvPr>
          <p:cNvSpPr/>
          <p:nvPr/>
        </p:nvSpPr>
        <p:spPr>
          <a:xfrm>
            <a:off x="3402743" y="1842262"/>
            <a:ext cx="416781" cy="4093428"/>
          </a:xfrm>
          <a:prstGeom prst="leftBrace">
            <a:avLst>
              <a:gd name="adj1" fmla="val 8333"/>
              <a:gd name="adj2" fmla="val 49814"/>
            </a:avLst>
          </a:prstGeom>
          <a:ln w="12700">
            <a:solidFill>
              <a:schemeClr val="tx1">
                <a:lumMod val="50000"/>
                <a:lumOff val="50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solidFill>
                <a:schemeClr val="tx1">
                  <a:lumMod val="65000"/>
                  <a:lumOff val="35000"/>
                </a:schemeClr>
              </a:solidFill>
              <a:latin typeface="Arial Narrow" panose="020B0606020202030204" pitchFamily="34" charset="0"/>
            </a:endParaRPr>
          </a:p>
        </p:txBody>
      </p:sp>
      <p:sp>
        <p:nvSpPr>
          <p:cNvPr id="16" name="CasellaDiTesto 15">
            <a:extLst>
              <a:ext uri="{FF2B5EF4-FFF2-40B4-BE49-F238E27FC236}">
                <a16:creationId xmlns:a16="http://schemas.microsoft.com/office/drawing/2014/main" id="{3CAE9EB3-CD1A-4091-AD95-1649150FE026}"/>
              </a:ext>
            </a:extLst>
          </p:cNvPr>
          <p:cNvSpPr txBox="1"/>
          <p:nvPr/>
        </p:nvSpPr>
        <p:spPr>
          <a:xfrm>
            <a:off x="3555143" y="1871352"/>
            <a:ext cx="5336069" cy="4093428"/>
          </a:xfrm>
          <a:prstGeom prst="rect">
            <a:avLst/>
          </a:prstGeom>
          <a:noFill/>
        </p:spPr>
        <p:txBody>
          <a:bodyPr wrap="square" rtlCol="0">
            <a:spAutoFit/>
          </a:bodyPr>
          <a:lstStyle/>
          <a:p>
            <a:pPr marL="171450" indent="-171450" algn="just">
              <a:buFont typeface="Wingdings" panose="05000000000000000000" pitchFamily="2" charset="2"/>
              <a:buChar char="§"/>
            </a:pPr>
            <a:r>
              <a:rPr lang="it-IT" sz="1000" dirty="0">
                <a:solidFill>
                  <a:schemeClr val="tx1">
                    <a:lumMod val="65000"/>
                    <a:lumOff val="35000"/>
                  </a:schemeClr>
                </a:solidFill>
                <a:latin typeface="Arial Narrow" panose="020B0606020202030204" pitchFamily="34" charset="0"/>
              </a:rPr>
              <a:t>Risparmio idrico, riduzione del deficit depurativo e miglioramento della qualità delle acque da conseguire attraverso: l’implementazione e razionalizzazione delle reti del servizio idrico integrato e del sistema di smaltimento e depurazione reflui, la razionalizzazione del rapporto tra fabbisogni idrici, disponibilità idriche e consumi, il perseguimento degli obiettivi di qualità previsti dalle normative per le acque superficiali, sotterranee e costiere</a:t>
            </a:r>
          </a:p>
          <a:p>
            <a:pPr marL="171450" indent="-171450" algn="just">
              <a:buFont typeface="Wingdings" panose="05000000000000000000" pitchFamily="2" charset="2"/>
              <a:buChar char="§"/>
            </a:pPr>
            <a:r>
              <a:rPr lang="it-IT" sz="1000" dirty="0">
                <a:solidFill>
                  <a:schemeClr val="tx1">
                    <a:lumMod val="65000"/>
                    <a:lumOff val="35000"/>
                  </a:schemeClr>
                </a:solidFill>
                <a:latin typeface="Arial Narrow" panose="020B0606020202030204" pitchFamily="34" charset="0"/>
              </a:rPr>
              <a:t>Contenimento del consumo di suolo attraverso: il recupero, la riqualificazione e riuso del patrimonio edilizio esistente e delle aree di degrado ambientale e urbanistico/funzionale nonché la riduzione dell’impermeabilizzazione del suolo</a:t>
            </a:r>
          </a:p>
          <a:p>
            <a:pPr marL="171450" indent="-171450" algn="just">
              <a:buFont typeface="Wingdings" panose="05000000000000000000" pitchFamily="2" charset="2"/>
              <a:buChar char="§"/>
            </a:pPr>
            <a:r>
              <a:rPr lang="it-IT" sz="1000" dirty="0">
                <a:solidFill>
                  <a:schemeClr val="tx1">
                    <a:lumMod val="65000"/>
                    <a:lumOff val="35000"/>
                  </a:schemeClr>
                </a:solidFill>
                <a:latin typeface="Arial Narrow" panose="020B0606020202030204" pitchFamily="34" charset="0"/>
              </a:rPr>
              <a:t>Salvaguardia e miglioramento della qualità e della funzionalità degli ecosistemi tutelando l’ecosistema ripariale, le fasce di pertinenza fluviale e della continuità fluviale, gli elementi che garantiscono la funzionalità delle reti di connettività ecologica, le aree naturalistiche/ambientali di pregio a fini conservazionistici anche ai fini di una loro valorizzazione.</a:t>
            </a:r>
          </a:p>
          <a:p>
            <a:pPr marL="171450" indent="-171450" algn="just">
              <a:buFont typeface="Wingdings" panose="05000000000000000000" pitchFamily="2" charset="2"/>
              <a:buChar char="§"/>
            </a:pPr>
            <a:r>
              <a:rPr lang="it-IT" sz="1000" dirty="0">
                <a:solidFill>
                  <a:schemeClr val="tx1">
                    <a:lumMod val="65000"/>
                    <a:lumOff val="35000"/>
                  </a:schemeClr>
                </a:solidFill>
                <a:latin typeface="Arial Narrow" panose="020B0606020202030204" pitchFamily="34" charset="0"/>
              </a:rPr>
              <a:t>Riduzione di emissioni in atmosfera puntuali, lineari e diffuse e riduzione delle emissioni di gas serra da conseguire attraverso: la promozione di iniziative per la razionalizzazione e la riduzione del traffico, l’individuazione e promozione di sistemi alternativi di trasporto e mobilità a impatto ambientale ridotto o nullo, la razionalizzazione e sviluppo della rete di percorsi a mobilità lenta, la bonifica acustica per recettori sensibili, la revisione e adeguamento Piani Comunali Classificazione Acustica (e integrazione della disciplina con la pianificazione urbanistica), la razionalizzazione del traffico a partire dalle direttrici di maggior impatto, la salvaguardia e implementazione del verde a garanzia dei servizi eco-sistemici</a:t>
            </a:r>
          </a:p>
          <a:p>
            <a:pPr marL="171450" indent="-171450" algn="just">
              <a:buFont typeface="Wingdings" panose="05000000000000000000" pitchFamily="2" charset="2"/>
              <a:buChar char="§"/>
            </a:pPr>
            <a:r>
              <a:rPr lang="it-IT" sz="1000" dirty="0">
                <a:solidFill>
                  <a:schemeClr val="tx1">
                    <a:lumMod val="65000"/>
                    <a:lumOff val="35000"/>
                  </a:schemeClr>
                </a:solidFill>
                <a:latin typeface="Arial Narrow" panose="020B0606020202030204" pitchFamily="34" charset="0"/>
              </a:rPr>
              <a:t>Contenimento dei consumi energetici da fonte non rinnovabile incrementando la percentuale di energia prodotta da fonti rinnovabili e promozione del risparmio energetico</a:t>
            </a:r>
          </a:p>
          <a:p>
            <a:pPr marL="171450" indent="-171450" algn="just">
              <a:buFont typeface="Wingdings" panose="05000000000000000000" pitchFamily="2" charset="2"/>
              <a:buChar char="§"/>
            </a:pPr>
            <a:r>
              <a:rPr lang="it-IT" sz="1000" dirty="0">
                <a:solidFill>
                  <a:schemeClr val="tx1">
                    <a:lumMod val="65000"/>
                    <a:lumOff val="35000"/>
                  </a:schemeClr>
                </a:solidFill>
                <a:latin typeface="Arial Narrow" panose="020B0606020202030204" pitchFamily="34" charset="0"/>
              </a:rPr>
              <a:t>Mitigazione degli effetti prodotti dai cambiamenti climatici attraverso azioni orientate al miglioramento del microclima mediante la cura, la manutenzione e il significativo incremento delle presenze vegetali (erbacee, arbustive e arboree) nelle aree pubbliche e di pubblica fruizione (aree verdi, strade, piazze, parcheggi, </a:t>
            </a:r>
            <a:r>
              <a:rPr lang="it-IT" sz="1000" dirty="0" err="1">
                <a:solidFill>
                  <a:schemeClr val="tx1">
                    <a:lumMod val="65000"/>
                    <a:lumOff val="35000"/>
                  </a:schemeClr>
                </a:solidFill>
                <a:latin typeface="Arial Narrow" panose="020B0606020202030204" pitchFamily="34" charset="0"/>
              </a:rPr>
              <a:t>etc</a:t>
            </a:r>
            <a:r>
              <a:rPr lang="it-IT" sz="1000" dirty="0">
                <a:solidFill>
                  <a:schemeClr val="tx1">
                    <a:lumMod val="65000"/>
                    <a:lumOff val="35000"/>
                  </a:schemeClr>
                </a:solidFill>
                <a:latin typeface="Arial Narrow" panose="020B0606020202030204" pitchFamily="34" charset="0"/>
              </a:rPr>
              <a:t>…) con particolare riferimento alle periferie.</a:t>
            </a:r>
          </a:p>
        </p:txBody>
      </p:sp>
      <p:grpSp>
        <p:nvGrpSpPr>
          <p:cNvPr id="17" name="Gruppo 16">
            <a:extLst>
              <a:ext uri="{FF2B5EF4-FFF2-40B4-BE49-F238E27FC236}">
                <a16:creationId xmlns:a16="http://schemas.microsoft.com/office/drawing/2014/main" id="{F6D82877-9C31-4FAF-9593-26995BDBAF4C}"/>
              </a:ext>
            </a:extLst>
          </p:cNvPr>
          <p:cNvGrpSpPr/>
          <p:nvPr/>
        </p:nvGrpSpPr>
        <p:grpSpPr>
          <a:xfrm>
            <a:off x="906359" y="3716883"/>
            <a:ext cx="397203" cy="401112"/>
            <a:chOff x="1197071" y="1921958"/>
            <a:chExt cx="397203" cy="401112"/>
          </a:xfrm>
        </p:grpSpPr>
        <p:sp>
          <p:nvSpPr>
            <p:cNvPr id="18" name="Ovale 17">
              <a:extLst>
                <a:ext uri="{FF2B5EF4-FFF2-40B4-BE49-F238E27FC236}">
                  <a16:creationId xmlns:a16="http://schemas.microsoft.com/office/drawing/2014/main" id="{0C6EB97F-6011-4E0C-9945-6A77DF75E101}"/>
                </a:ext>
              </a:extLst>
            </p:cNvPr>
            <p:cNvSpPr/>
            <p:nvPr/>
          </p:nvSpPr>
          <p:spPr>
            <a:xfrm>
              <a:off x="1197071" y="1921958"/>
              <a:ext cx="384594" cy="401112"/>
            </a:xfrm>
            <a:prstGeom prst="ellipse">
              <a:avLst/>
            </a:prstGeom>
            <a:noFill/>
            <a:ln w="12700">
              <a:solidFill>
                <a:srgbClr val="00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latin typeface="Arial Narrow" panose="020B0606020202030204" pitchFamily="34" charset="0"/>
              </a:endParaRPr>
            </a:p>
          </p:txBody>
        </p:sp>
        <p:sp>
          <p:nvSpPr>
            <p:cNvPr id="19" name="CasellaDiTesto 18">
              <a:extLst>
                <a:ext uri="{FF2B5EF4-FFF2-40B4-BE49-F238E27FC236}">
                  <a16:creationId xmlns:a16="http://schemas.microsoft.com/office/drawing/2014/main" id="{BE0CBCC5-CED1-4089-BB82-290AA3108BAE}"/>
                </a:ext>
              </a:extLst>
            </p:cNvPr>
            <p:cNvSpPr txBox="1"/>
            <p:nvPr/>
          </p:nvSpPr>
          <p:spPr>
            <a:xfrm>
              <a:off x="1218517" y="1953237"/>
              <a:ext cx="375757" cy="307777"/>
            </a:xfrm>
            <a:prstGeom prst="rect">
              <a:avLst/>
            </a:prstGeom>
            <a:noFill/>
          </p:spPr>
          <p:txBody>
            <a:bodyPr wrap="square" rtlCol="0">
              <a:spAutoFit/>
            </a:bodyPr>
            <a:lstStyle/>
            <a:p>
              <a:pPr algn="just"/>
              <a:r>
                <a:rPr lang="it-IT" sz="1400" dirty="0">
                  <a:solidFill>
                    <a:srgbClr val="009900"/>
                  </a:solidFill>
                  <a:latin typeface="Arial Narrow" panose="020B0606020202030204" pitchFamily="34" charset="0"/>
                </a:rPr>
                <a:t>3e</a:t>
              </a:r>
            </a:p>
          </p:txBody>
        </p:sp>
      </p:grpSp>
      <p:sp>
        <p:nvSpPr>
          <p:cNvPr id="20" name="CasellaDiTesto 19">
            <a:extLst>
              <a:ext uri="{FF2B5EF4-FFF2-40B4-BE49-F238E27FC236}">
                <a16:creationId xmlns:a16="http://schemas.microsoft.com/office/drawing/2014/main" id="{C166DC11-062A-4B8C-B8B1-32A4A1461FDB}"/>
              </a:ext>
            </a:extLst>
          </p:cNvPr>
          <p:cNvSpPr txBox="1"/>
          <p:nvPr/>
        </p:nvSpPr>
        <p:spPr>
          <a:xfrm>
            <a:off x="1369536" y="3440385"/>
            <a:ext cx="2006203" cy="1015663"/>
          </a:xfrm>
          <a:prstGeom prst="rect">
            <a:avLst/>
          </a:prstGeom>
          <a:noFill/>
        </p:spPr>
        <p:txBody>
          <a:bodyPr wrap="square" rtlCol="0">
            <a:spAutoFit/>
          </a:bodyPr>
          <a:lstStyle/>
          <a:p>
            <a:pPr algn="just"/>
            <a:r>
              <a:rPr lang="it-IT" sz="1200" b="1" dirty="0">
                <a:solidFill>
                  <a:schemeClr val="tx1">
                    <a:lumMod val="65000"/>
                    <a:lumOff val="35000"/>
                  </a:schemeClr>
                </a:solidFill>
                <a:latin typeface="Arial Narrow" panose="020B0606020202030204" pitchFamily="34" charset="0"/>
              </a:rPr>
              <a:t>Limitare gli impatti negativi dell’azione antropica sulle risorse naturali anche ai fini della tutela della salute umana.</a:t>
            </a:r>
          </a:p>
        </p:txBody>
      </p:sp>
    </p:spTree>
    <p:extLst>
      <p:ext uri="{BB962C8B-B14F-4D97-AF65-F5344CB8AC3E}">
        <p14:creationId xmlns:p14="http://schemas.microsoft.com/office/powerpoint/2010/main" val="40799506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ccia a pentagono 18">
            <a:extLst>
              <a:ext uri="{FF2B5EF4-FFF2-40B4-BE49-F238E27FC236}">
                <a16:creationId xmlns:a16="http://schemas.microsoft.com/office/drawing/2014/main" id="{A6ACCAE0-CD5B-4F64-9C2D-A9511FED45B1}"/>
              </a:ext>
            </a:extLst>
          </p:cNvPr>
          <p:cNvSpPr/>
          <p:nvPr/>
        </p:nvSpPr>
        <p:spPr>
          <a:xfrm>
            <a:off x="780994" y="2039102"/>
            <a:ext cx="7963728" cy="692204"/>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2" name="Freccia a pentagono 11">
            <a:extLst>
              <a:ext uri="{FF2B5EF4-FFF2-40B4-BE49-F238E27FC236}">
                <a16:creationId xmlns:a16="http://schemas.microsoft.com/office/drawing/2014/main" id="{9A0B5415-CED0-4525-A591-73560DB13164}"/>
              </a:ext>
            </a:extLst>
          </p:cNvPr>
          <p:cNvSpPr/>
          <p:nvPr/>
        </p:nvSpPr>
        <p:spPr>
          <a:xfrm>
            <a:off x="887891" y="504202"/>
            <a:ext cx="7963728" cy="692204"/>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5" name="Immagine 4">
            <a:extLst>
              <a:ext uri="{FF2B5EF4-FFF2-40B4-BE49-F238E27FC236}">
                <a16:creationId xmlns:a16="http://schemas.microsoft.com/office/drawing/2014/main" id="{634709B5-3967-45A6-8F2C-DB4E92F824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3172" y="1208095"/>
            <a:ext cx="3687356" cy="706969"/>
          </a:xfrm>
          <a:prstGeom prst="rect">
            <a:avLst/>
          </a:prstGeom>
        </p:spPr>
      </p:pic>
      <p:pic>
        <p:nvPicPr>
          <p:cNvPr id="6" name="Picture 4" descr="Risultati immagini per logo comune di pisa">
            <a:extLst>
              <a:ext uri="{FF2B5EF4-FFF2-40B4-BE49-F238E27FC236}">
                <a16:creationId xmlns:a16="http://schemas.microsoft.com/office/drawing/2014/main" id="{B7A1FFD9-1DE0-4486-BF8C-E9090C0461E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0128" y="586616"/>
            <a:ext cx="388935" cy="47401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2857C2AD-CF8E-487A-9C8F-72D6D1478328}"/>
              </a:ext>
            </a:extLst>
          </p:cNvPr>
          <p:cNvSpPr>
            <a:spLocks noChangeArrowheads="1"/>
          </p:cNvSpPr>
          <p:nvPr/>
        </p:nvSpPr>
        <p:spPr bwMode="auto">
          <a:xfrm>
            <a:off x="292381" y="401652"/>
            <a:ext cx="510893" cy="6456348"/>
          </a:xfrm>
          <a:prstGeom prst="rect">
            <a:avLst/>
          </a:prstGeom>
          <a:solidFill>
            <a:srgbClr val="006666"/>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sp>
        <p:nvSpPr>
          <p:cNvPr id="8" name="Line 3">
            <a:extLst>
              <a:ext uri="{FF2B5EF4-FFF2-40B4-BE49-F238E27FC236}">
                <a16:creationId xmlns:a16="http://schemas.microsoft.com/office/drawing/2014/main" id="{E04CFED1-5D57-4212-BA34-267A0D8796F1}"/>
              </a:ext>
            </a:extLst>
          </p:cNvPr>
          <p:cNvSpPr>
            <a:spLocks noChangeShapeType="1"/>
          </p:cNvSpPr>
          <p:nvPr/>
        </p:nvSpPr>
        <p:spPr bwMode="auto">
          <a:xfrm>
            <a:off x="6488113" y="3175"/>
            <a:ext cx="13679487" cy="0"/>
          </a:xfrm>
          <a:prstGeom prst="line">
            <a:avLst/>
          </a:prstGeom>
          <a:noFill/>
          <a:ln w="9525">
            <a:solidFill>
              <a:srgbClr val="00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sp>
        <p:nvSpPr>
          <p:cNvPr id="9" name="Text Box 4">
            <a:extLst>
              <a:ext uri="{FF2B5EF4-FFF2-40B4-BE49-F238E27FC236}">
                <a16:creationId xmlns:a16="http://schemas.microsoft.com/office/drawing/2014/main" id="{A0FEDA31-3FF5-4879-BBCE-E1B586262BCE}"/>
              </a:ext>
            </a:extLst>
          </p:cNvPr>
          <p:cNvSpPr txBox="1">
            <a:spLocks noChangeArrowheads="1"/>
          </p:cNvSpPr>
          <p:nvPr/>
        </p:nvSpPr>
        <p:spPr bwMode="auto">
          <a:xfrm rot="16200000">
            <a:off x="-3228497" y="4277469"/>
            <a:ext cx="751205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it-IT" altLang="it-IT" sz="4200" b="1" i="0" u="none" strike="noStrike" cap="none" normalizeH="0" baseline="0" dirty="0">
                <a:ln>
                  <a:noFill/>
                </a:ln>
                <a:solidFill>
                  <a:schemeClr val="bg1"/>
                </a:solidFill>
                <a:effectLst/>
                <a:latin typeface="Arial Narrow" panose="020B0606020202030204" pitchFamily="34" charset="0"/>
              </a:rPr>
              <a:t> </a:t>
            </a:r>
            <a:r>
              <a:rPr kumimoji="0" lang="it-IT" altLang="it-IT" b="1" i="0" u="none" strike="noStrike" cap="none" normalizeH="0" baseline="0" dirty="0">
                <a:ln>
                  <a:noFill/>
                </a:ln>
                <a:solidFill>
                  <a:schemeClr val="bg1"/>
                </a:solidFill>
                <a:effectLst/>
                <a:latin typeface="Arial Narrow" panose="020B0606020202030204" pitchFamily="34" charset="0"/>
              </a:rPr>
              <a:t>PIANO STRUTTURALE INTERCOMUNALE PISA-CASCINA</a:t>
            </a:r>
            <a:endParaRPr kumimoji="0" lang="it-IT" altLang="it-IT" b="0" i="0" u="none" strike="noStrike" cap="none" normalizeH="0" baseline="0" dirty="0">
              <a:ln>
                <a:noFill/>
              </a:ln>
              <a:solidFill>
                <a:schemeClr val="bg1"/>
              </a:solidFill>
              <a:effectLst/>
              <a:latin typeface="Arial" panose="020B0604020202020204" pitchFamily="34" charset="0"/>
            </a:endParaRPr>
          </a:p>
        </p:txBody>
      </p:sp>
      <p:cxnSp>
        <p:nvCxnSpPr>
          <p:cNvPr id="11" name="Connettore diritto 10">
            <a:extLst>
              <a:ext uri="{FF2B5EF4-FFF2-40B4-BE49-F238E27FC236}">
                <a16:creationId xmlns:a16="http://schemas.microsoft.com/office/drawing/2014/main" id="{A0BAD8C5-ED37-4789-837D-1B66FAFD4C42}"/>
              </a:ext>
            </a:extLst>
          </p:cNvPr>
          <p:cNvCxnSpPr>
            <a:cxnSpLocks/>
          </p:cNvCxnSpPr>
          <p:nvPr/>
        </p:nvCxnSpPr>
        <p:spPr>
          <a:xfrm>
            <a:off x="547828" y="410198"/>
            <a:ext cx="8303791" cy="0"/>
          </a:xfrm>
          <a:prstGeom prst="line">
            <a:avLst/>
          </a:prstGeom>
          <a:ln w="28575">
            <a:solidFill>
              <a:srgbClr val="006666"/>
            </a:solidFill>
          </a:ln>
        </p:spPr>
        <p:style>
          <a:lnRef idx="1">
            <a:schemeClr val="accent1"/>
          </a:lnRef>
          <a:fillRef idx="0">
            <a:schemeClr val="accent1"/>
          </a:fillRef>
          <a:effectRef idx="0">
            <a:schemeClr val="accent1"/>
          </a:effectRef>
          <a:fontRef idx="minor">
            <a:schemeClr val="tx1"/>
          </a:fontRef>
        </p:style>
      </p:cxnSp>
      <p:pic>
        <p:nvPicPr>
          <p:cNvPr id="1029" name="Picture 5">
            <a:extLst>
              <a:ext uri="{FF2B5EF4-FFF2-40B4-BE49-F238E27FC236}">
                <a16:creationId xmlns:a16="http://schemas.microsoft.com/office/drawing/2014/main" id="{FB82E8C2-FA0A-4585-B894-6DC153092F4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6783" y="599313"/>
            <a:ext cx="376602" cy="4743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3" name="Text Box 6">
            <a:extLst>
              <a:ext uri="{FF2B5EF4-FFF2-40B4-BE49-F238E27FC236}">
                <a16:creationId xmlns:a16="http://schemas.microsoft.com/office/drawing/2014/main" id="{477C208B-DB02-4E0A-8C41-DEFD72BC0E70}"/>
              </a:ext>
            </a:extLst>
          </p:cNvPr>
          <p:cNvSpPr txBox="1">
            <a:spLocks noChangeArrowheads="1"/>
          </p:cNvSpPr>
          <p:nvPr/>
        </p:nvSpPr>
        <p:spPr bwMode="auto">
          <a:xfrm>
            <a:off x="1686400" y="666664"/>
            <a:ext cx="7290435" cy="474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altLang="it-IT" sz="1400" b="1" dirty="0">
                <a:solidFill>
                  <a:srgbClr val="3F3F3F"/>
                </a:solidFill>
                <a:latin typeface="Arial Narrow" panose="020B0606020202030204" pitchFamily="34" charset="0"/>
              </a:rPr>
              <a:t>Attività di informazione partecipazione ai sensi del titolo II capo V della L.R. 65/2014 </a:t>
            </a:r>
            <a:endParaRPr kumimoji="0" lang="it-IT" altLang="it-IT" sz="1400" b="1" i="0" u="none" strike="noStrike" cap="none" normalizeH="0" baseline="0" dirty="0">
              <a:ln>
                <a:noFill/>
              </a:ln>
              <a:solidFill>
                <a:srgbClr val="3F3F3F"/>
              </a:solidFill>
              <a:effectLst/>
              <a:latin typeface="Arial Narrow" panose="020B0606020202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15" name="Text Box 6">
            <a:extLst>
              <a:ext uri="{FF2B5EF4-FFF2-40B4-BE49-F238E27FC236}">
                <a16:creationId xmlns:a16="http://schemas.microsoft.com/office/drawing/2014/main" id="{F25EFE20-12C2-46B7-891F-2ABEA1B27F15}"/>
              </a:ext>
            </a:extLst>
          </p:cNvPr>
          <p:cNvSpPr txBox="1">
            <a:spLocks noChangeArrowheads="1"/>
          </p:cNvSpPr>
          <p:nvPr/>
        </p:nvSpPr>
        <p:spPr bwMode="auto">
          <a:xfrm>
            <a:off x="1439808" y="2054278"/>
            <a:ext cx="6805290" cy="474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altLang="it-IT" sz="2400" b="1" dirty="0">
                <a:solidFill>
                  <a:srgbClr val="006666"/>
                </a:solidFill>
                <a:latin typeface="Arial Narrow" panose="020B0606020202030204" pitchFamily="34" charset="0"/>
              </a:rPr>
              <a:t>Informazione e Partecipazione: natura e funzioni   </a:t>
            </a:r>
          </a:p>
          <a:p>
            <a:pPr marL="0" marR="0" lvl="0" indent="0" algn="ctr" defTabSz="914400" rtl="0" eaLnBrk="0" fontAlgn="base" latinLnBrk="0" hangingPunct="0">
              <a:lnSpc>
                <a:spcPct val="100000"/>
              </a:lnSpc>
              <a:spcBef>
                <a:spcPct val="0"/>
              </a:spcBef>
              <a:spcAft>
                <a:spcPct val="0"/>
              </a:spcAft>
              <a:buClrTx/>
              <a:buSzTx/>
              <a:buFontTx/>
              <a:buNone/>
              <a:tabLst/>
            </a:pPr>
            <a:r>
              <a:rPr lang="it-IT" altLang="it-IT" b="1" dirty="0">
                <a:solidFill>
                  <a:srgbClr val="006666"/>
                </a:solidFill>
                <a:latin typeface="Arial Narrow" panose="020B0606020202030204" pitchFamily="34" charset="0"/>
              </a:rPr>
              <a:t>( art. 36 L. R. Toscana n. 65/2014)</a:t>
            </a:r>
          </a:p>
        </p:txBody>
      </p:sp>
      <p:sp>
        <p:nvSpPr>
          <p:cNvPr id="16" name="Text Box 6">
            <a:extLst>
              <a:ext uri="{FF2B5EF4-FFF2-40B4-BE49-F238E27FC236}">
                <a16:creationId xmlns:a16="http://schemas.microsoft.com/office/drawing/2014/main" id="{E97D6A94-FF60-43F0-AEE2-68CC9E762CF4}"/>
              </a:ext>
            </a:extLst>
          </p:cNvPr>
          <p:cNvSpPr txBox="1">
            <a:spLocks noChangeArrowheads="1"/>
          </p:cNvSpPr>
          <p:nvPr/>
        </p:nvSpPr>
        <p:spPr bwMode="auto">
          <a:xfrm>
            <a:off x="2302277" y="4865923"/>
            <a:ext cx="4539443" cy="474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400" b="0" i="0" u="none" strike="noStrike" cap="none" normalizeH="0" baseline="0" dirty="0">
              <a:ln>
                <a:noFill/>
              </a:ln>
              <a:effectLst/>
              <a:latin typeface="Arial" panose="020B0604020202020204" pitchFamily="34" charset="0"/>
            </a:endParaRPr>
          </a:p>
        </p:txBody>
      </p:sp>
      <p:pic>
        <p:nvPicPr>
          <p:cNvPr id="18" name="Picture 5">
            <a:extLst>
              <a:ext uri="{FF2B5EF4-FFF2-40B4-BE49-F238E27FC236}">
                <a16:creationId xmlns:a16="http://schemas.microsoft.com/office/drawing/2014/main" id="{B19B7039-30CA-4CF7-AF60-65655392362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4540" y="6050694"/>
            <a:ext cx="543565" cy="6846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 name="Rettangolo 1">
            <a:extLst>
              <a:ext uri="{FF2B5EF4-FFF2-40B4-BE49-F238E27FC236}">
                <a16:creationId xmlns:a16="http://schemas.microsoft.com/office/drawing/2014/main" id="{2A2B27F4-4E4C-4257-A77D-5DCD96F8CCAF}"/>
              </a:ext>
            </a:extLst>
          </p:cNvPr>
          <p:cNvSpPr/>
          <p:nvPr/>
        </p:nvSpPr>
        <p:spPr>
          <a:xfrm>
            <a:off x="1780308" y="796136"/>
            <a:ext cx="6620066" cy="553998"/>
          </a:xfrm>
          <a:prstGeom prst="rect">
            <a:avLst/>
          </a:prstGeom>
        </p:spPr>
        <p:txBody>
          <a:bodyPr wrap="square">
            <a:spAutoFit/>
          </a:bodyPr>
          <a:lstStyle/>
          <a:p>
            <a:pPr algn="r">
              <a:lnSpc>
                <a:spcPts val="2400"/>
              </a:lnSpc>
            </a:pPr>
            <a:r>
              <a:rPr lang="it-IT" sz="1000" kern="1400" dirty="0">
                <a:solidFill>
                  <a:schemeClr val="bg2">
                    <a:lumMod val="50000"/>
                  </a:schemeClr>
                </a:solidFill>
                <a:latin typeface="Arial Narrow" panose="020B0606020202030204" pitchFamily="34" charset="0"/>
              </a:rPr>
              <a:t>Fase di AVVIO DEL PROCEDIMENTO AI SENSI DELL’ART. 17 L.R. 65/2014 </a:t>
            </a:r>
            <a:endParaRPr lang="it-IT" sz="1000" kern="1400" dirty="0">
              <a:solidFill>
                <a:schemeClr val="bg2">
                  <a:lumMod val="50000"/>
                </a:schemeClr>
              </a:solidFill>
              <a:latin typeface="Times New Roman" panose="02020603050405020304" pitchFamily="18" charset="0"/>
            </a:endParaRPr>
          </a:p>
          <a:p>
            <a:r>
              <a:rPr lang="it-IT" sz="1000" kern="1400" dirty="0">
                <a:solidFill>
                  <a:schemeClr val="bg1"/>
                </a:solidFill>
                <a:latin typeface="Times New Roman" panose="02020603050405020304" pitchFamily="18" charset="0"/>
              </a:rPr>
              <a:t> </a:t>
            </a:r>
            <a:endParaRPr lang="it-IT" sz="1000" kern="1400" dirty="0">
              <a:ln>
                <a:noFill/>
              </a:ln>
              <a:solidFill>
                <a:schemeClr val="bg1"/>
              </a:solidFill>
              <a:effectLst/>
              <a:latin typeface="Times New Roman" panose="02020603050405020304" pitchFamily="18" charset="0"/>
            </a:endParaRPr>
          </a:p>
        </p:txBody>
      </p:sp>
      <p:sp>
        <p:nvSpPr>
          <p:cNvPr id="20" name="Text Box 6">
            <a:extLst>
              <a:ext uri="{FF2B5EF4-FFF2-40B4-BE49-F238E27FC236}">
                <a16:creationId xmlns:a16="http://schemas.microsoft.com/office/drawing/2014/main" id="{2F4F363A-E417-44F4-A8C6-3C6C37509C5D}"/>
              </a:ext>
            </a:extLst>
          </p:cNvPr>
          <p:cNvSpPr txBox="1">
            <a:spLocks noChangeArrowheads="1"/>
          </p:cNvSpPr>
          <p:nvPr/>
        </p:nvSpPr>
        <p:spPr bwMode="auto">
          <a:xfrm>
            <a:off x="1397594" y="6500402"/>
            <a:ext cx="2814598" cy="2998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altLang="it-IT" sz="1400" b="1" dirty="0">
                <a:solidFill>
                  <a:srgbClr val="006666"/>
                </a:solidFill>
                <a:latin typeface="Arial Narrow" panose="020B0606020202030204" pitchFamily="34" charset="0"/>
              </a:rPr>
              <a:t>Relatore: Dott.ssa Valeria Pagni</a:t>
            </a:r>
            <a:endParaRPr kumimoji="0" lang="it-IT" altLang="it-IT" sz="1400" b="1" i="0" u="none" strike="noStrike" cap="none" normalizeH="0" baseline="0" dirty="0">
              <a:ln>
                <a:noFill/>
              </a:ln>
              <a:solidFill>
                <a:srgbClr val="006666"/>
              </a:solidFill>
              <a:effectLst/>
              <a:latin typeface="Arial Narrow" panose="020B0606020202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400" b="0" i="0" u="none" strike="noStrike" cap="none" normalizeH="0" baseline="0" dirty="0">
              <a:ln>
                <a:noFill/>
              </a:ln>
              <a:effectLst/>
              <a:latin typeface="Arial" panose="020B0604020202020204" pitchFamily="34" charset="0"/>
            </a:endParaRPr>
          </a:p>
        </p:txBody>
      </p:sp>
      <p:sp>
        <p:nvSpPr>
          <p:cNvPr id="3" name="Rettangolo 2">
            <a:extLst>
              <a:ext uri="{FF2B5EF4-FFF2-40B4-BE49-F238E27FC236}">
                <a16:creationId xmlns:a16="http://schemas.microsoft.com/office/drawing/2014/main" id="{685179CE-3273-B14C-8536-A382137D2B63}"/>
              </a:ext>
            </a:extLst>
          </p:cNvPr>
          <p:cNvSpPr/>
          <p:nvPr/>
        </p:nvSpPr>
        <p:spPr>
          <a:xfrm>
            <a:off x="4437392" y="2927404"/>
            <a:ext cx="4539443" cy="3646511"/>
          </a:xfrm>
          <a:prstGeom prst="rect">
            <a:avLst/>
          </a:prstGeom>
        </p:spPr>
        <p:txBody>
          <a:bodyPr wrap="square">
            <a:spAutoFit/>
          </a:bodyPr>
          <a:lstStyle/>
          <a:p>
            <a:pPr>
              <a:spcAft>
                <a:spcPts val="0"/>
              </a:spcAft>
            </a:pPr>
            <a:endParaRPr lang="it-IT"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it-IT" sz="1600" dirty="0">
                <a:solidFill>
                  <a:srgbClr val="002060"/>
                </a:solidFill>
                <a:latin typeface="Century Gothic" panose="020B0502020202020204" pitchFamily="34" charset="0"/>
                <a:ea typeface="Calibri" panose="020F0502020204030204" pitchFamily="34" charset="0"/>
                <a:cs typeface="Arial Hebrew Scholar" pitchFamily="2" charset="-79"/>
              </a:rPr>
              <a:t>perché in base alla normativa contenuta nella vigente legge regionale, gli istituti dell’informazione e della partecipazione devono </a:t>
            </a:r>
            <a:r>
              <a:rPr lang="it-IT" sz="1600" u="sng" dirty="0">
                <a:solidFill>
                  <a:srgbClr val="002060"/>
                </a:solidFill>
                <a:latin typeface="Century Gothic" panose="020B0502020202020204" pitchFamily="34" charset="0"/>
                <a:ea typeface="Calibri" panose="020F0502020204030204" pitchFamily="34" charset="0"/>
                <a:cs typeface="Arial Hebrew Scholar" pitchFamily="2" charset="-79"/>
              </a:rPr>
              <a:t>obbligatoriamente</a:t>
            </a:r>
            <a:r>
              <a:rPr lang="it-IT" sz="1600" dirty="0">
                <a:solidFill>
                  <a:srgbClr val="002060"/>
                </a:solidFill>
                <a:latin typeface="Century Gothic" panose="020B0502020202020204" pitchFamily="34" charset="0"/>
                <a:ea typeface="Calibri" panose="020F0502020204030204" pitchFamily="34" charset="0"/>
                <a:cs typeface="Arial Hebrew Scholar" pitchFamily="2" charset="-79"/>
              </a:rPr>
              <a:t> concorrere alla formazione degli atti di governo del territorio e non possono, né mancare, </a:t>
            </a:r>
            <a:r>
              <a:rPr lang="it-IT" sz="1600" dirty="0" err="1">
                <a:solidFill>
                  <a:srgbClr val="002060"/>
                </a:solidFill>
                <a:latin typeface="Century Gothic" panose="020B0502020202020204" pitchFamily="34" charset="0"/>
                <a:ea typeface="Calibri" panose="020F0502020204030204" pitchFamily="34" charset="0"/>
                <a:cs typeface="Arial Hebrew Scholar" pitchFamily="2" charset="-79"/>
              </a:rPr>
              <a:t>nè</a:t>
            </a:r>
            <a:r>
              <a:rPr lang="it-IT" sz="1600" dirty="0">
                <a:solidFill>
                  <a:srgbClr val="002060"/>
                </a:solidFill>
                <a:latin typeface="Century Gothic" panose="020B0502020202020204" pitchFamily="34" charset="0"/>
                <a:ea typeface="Calibri" panose="020F0502020204030204" pitchFamily="34" charset="0"/>
                <a:cs typeface="Arial Hebrew Scholar" pitchFamily="2" charset="-79"/>
              </a:rPr>
              <a:t> essere inadeguati rispetto al procedimento di pianificazione avviato dall’amministrazione competente</a:t>
            </a:r>
            <a:r>
              <a:rPr lang="it-IT" sz="16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a:t>
            </a:r>
          </a:p>
        </p:txBody>
      </p:sp>
      <p:sp>
        <p:nvSpPr>
          <p:cNvPr id="10" name="CasellaDiTesto 9">
            <a:extLst>
              <a:ext uri="{FF2B5EF4-FFF2-40B4-BE49-F238E27FC236}">
                <a16:creationId xmlns:a16="http://schemas.microsoft.com/office/drawing/2014/main" id="{AA28721C-8509-AF4A-98C0-FCA9CF2EA7B5}"/>
              </a:ext>
            </a:extLst>
          </p:cNvPr>
          <p:cNvSpPr txBox="1"/>
          <p:nvPr/>
        </p:nvSpPr>
        <p:spPr>
          <a:xfrm>
            <a:off x="1013107" y="3297209"/>
            <a:ext cx="1925282" cy="1815882"/>
          </a:xfrm>
          <a:prstGeom prst="rect">
            <a:avLst/>
          </a:prstGeom>
          <a:noFill/>
        </p:spPr>
        <p:txBody>
          <a:bodyPr wrap="square" rtlCol="0">
            <a:spAutoFit/>
          </a:bodyPr>
          <a:lstStyle/>
          <a:p>
            <a:pPr>
              <a:spcAft>
                <a:spcPts val="0"/>
              </a:spcAft>
            </a:pPr>
            <a:r>
              <a:rPr lang="it-IT" sz="1600" dirty="0">
                <a:solidFill>
                  <a:schemeClr val="accent6">
                    <a:lumMod val="50000"/>
                  </a:schemeClr>
                </a:solidFill>
                <a:latin typeface="Century Gothic" panose="020B0502020202020204" pitchFamily="34" charset="0"/>
                <a:ea typeface="Calibri" panose="020F0502020204030204" pitchFamily="34" charset="0"/>
                <a:cs typeface="Times New Roman" panose="02020603050405020304" pitchFamily="18" charset="0"/>
              </a:rPr>
              <a:t>Perché parlare dell’informazione e della partecipazione nell’ambito del Piano </a:t>
            </a:r>
            <a:r>
              <a:rPr lang="it-IT" sz="1600" dirty="0">
                <a:solidFill>
                  <a:schemeClr val="accent6">
                    <a:lumMod val="50000"/>
                  </a:schemeClr>
                </a:solidFill>
                <a:latin typeface="Century Gothic" panose="020B0502020202020204" pitchFamily="34" charset="0"/>
              </a:rPr>
              <a:t>Strutturale</a:t>
            </a:r>
            <a:r>
              <a:rPr lang="it-IT" sz="1600" dirty="0">
                <a:solidFill>
                  <a:schemeClr val="accent6">
                    <a:lumMod val="50000"/>
                  </a:schemeClr>
                </a:solidFill>
                <a:latin typeface="Century Gothic" panose="020B0502020202020204" pitchFamily="34" charset="0"/>
                <a:ea typeface="Calibri" panose="020F0502020204030204" pitchFamily="34" charset="0"/>
                <a:cs typeface="Times New Roman" panose="02020603050405020304" pitchFamily="18" charset="0"/>
              </a:rPr>
              <a:t> Intercomunale?</a:t>
            </a:r>
          </a:p>
        </p:txBody>
      </p:sp>
      <p:sp>
        <p:nvSpPr>
          <p:cNvPr id="17" name="Freccia destra rientrata 16">
            <a:extLst>
              <a:ext uri="{FF2B5EF4-FFF2-40B4-BE49-F238E27FC236}">
                <a16:creationId xmlns:a16="http://schemas.microsoft.com/office/drawing/2014/main" id="{84D427F4-526E-B944-9257-B3963C99BC45}"/>
              </a:ext>
            </a:extLst>
          </p:cNvPr>
          <p:cNvSpPr/>
          <p:nvPr/>
        </p:nvSpPr>
        <p:spPr>
          <a:xfrm>
            <a:off x="3171217" y="4289898"/>
            <a:ext cx="671209" cy="176914"/>
          </a:xfrm>
          <a:prstGeom prst="notchedRigh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7335048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ccia a pentagono 18">
            <a:extLst>
              <a:ext uri="{FF2B5EF4-FFF2-40B4-BE49-F238E27FC236}">
                <a16:creationId xmlns:a16="http://schemas.microsoft.com/office/drawing/2014/main" id="{A6ACCAE0-CD5B-4F64-9C2D-A9511FED45B1}"/>
              </a:ext>
            </a:extLst>
          </p:cNvPr>
          <p:cNvSpPr/>
          <p:nvPr/>
        </p:nvSpPr>
        <p:spPr>
          <a:xfrm>
            <a:off x="780994" y="2039102"/>
            <a:ext cx="7963728" cy="692204"/>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2" name="Freccia a pentagono 11">
            <a:extLst>
              <a:ext uri="{FF2B5EF4-FFF2-40B4-BE49-F238E27FC236}">
                <a16:creationId xmlns:a16="http://schemas.microsoft.com/office/drawing/2014/main" id="{9A0B5415-CED0-4525-A591-73560DB13164}"/>
              </a:ext>
            </a:extLst>
          </p:cNvPr>
          <p:cNvSpPr/>
          <p:nvPr/>
        </p:nvSpPr>
        <p:spPr>
          <a:xfrm>
            <a:off x="887891" y="504202"/>
            <a:ext cx="7963728" cy="692204"/>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5" name="Immagine 4">
            <a:extLst>
              <a:ext uri="{FF2B5EF4-FFF2-40B4-BE49-F238E27FC236}">
                <a16:creationId xmlns:a16="http://schemas.microsoft.com/office/drawing/2014/main" id="{634709B5-3967-45A6-8F2C-DB4E92F824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3172" y="1208095"/>
            <a:ext cx="3687356" cy="706969"/>
          </a:xfrm>
          <a:prstGeom prst="rect">
            <a:avLst/>
          </a:prstGeom>
        </p:spPr>
      </p:pic>
      <p:pic>
        <p:nvPicPr>
          <p:cNvPr id="6" name="Picture 4" descr="Risultati immagini per logo comune di pisa">
            <a:extLst>
              <a:ext uri="{FF2B5EF4-FFF2-40B4-BE49-F238E27FC236}">
                <a16:creationId xmlns:a16="http://schemas.microsoft.com/office/drawing/2014/main" id="{B7A1FFD9-1DE0-4486-BF8C-E9090C0461E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0128" y="586616"/>
            <a:ext cx="388935" cy="47401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2857C2AD-CF8E-487A-9C8F-72D6D1478328}"/>
              </a:ext>
            </a:extLst>
          </p:cNvPr>
          <p:cNvSpPr>
            <a:spLocks noChangeArrowheads="1"/>
          </p:cNvSpPr>
          <p:nvPr/>
        </p:nvSpPr>
        <p:spPr bwMode="auto">
          <a:xfrm>
            <a:off x="292381" y="401652"/>
            <a:ext cx="510893" cy="6456348"/>
          </a:xfrm>
          <a:prstGeom prst="rect">
            <a:avLst/>
          </a:prstGeom>
          <a:solidFill>
            <a:srgbClr val="006666"/>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sp>
        <p:nvSpPr>
          <p:cNvPr id="8" name="Line 3">
            <a:extLst>
              <a:ext uri="{FF2B5EF4-FFF2-40B4-BE49-F238E27FC236}">
                <a16:creationId xmlns:a16="http://schemas.microsoft.com/office/drawing/2014/main" id="{E04CFED1-5D57-4212-BA34-267A0D8796F1}"/>
              </a:ext>
            </a:extLst>
          </p:cNvPr>
          <p:cNvSpPr>
            <a:spLocks noChangeShapeType="1"/>
          </p:cNvSpPr>
          <p:nvPr/>
        </p:nvSpPr>
        <p:spPr bwMode="auto">
          <a:xfrm>
            <a:off x="6488113" y="3175"/>
            <a:ext cx="13679487" cy="0"/>
          </a:xfrm>
          <a:prstGeom prst="line">
            <a:avLst/>
          </a:prstGeom>
          <a:noFill/>
          <a:ln w="9525">
            <a:solidFill>
              <a:srgbClr val="00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sp>
        <p:nvSpPr>
          <p:cNvPr id="9" name="Text Box 4">
            <a:extLst>
              <a:ext uri="{FF2B5EF4-FFF2-40B4-BE49-F238E27FC236}">
                <a16:creationId xmlns:a16="http://schemas.microsoft.com/office/drawing/2014/main" id="{A0FEDA31-3FF5-4879-BBCE-E1B586262BCE}"/>
              </a:ext>
            </a:extLst>
          </p:cNvPr>
          <p:cNvSpPr txBox="1">
            <a:spLocks noChangeArrowheads="1"/>
          </p:cNvSpPr>
          <p:nvPr/>
        </p:nvSpPr>
        <p:spPr bwMode="auto">
          <a:xfrm rot="16200000">
            <a:off x="-3228497" y="4277469"/>
            <a:ext cx="751205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it-IT" altLang="it-IT" sz="4200" b="1" i="0" u="none" strike="noStrike" cap="none" normalizeH="0" baseline="0" dirty="0">
                <a:ln>
                  <a:noFill/>
                </a:ln>
                <a:solidFill>
                  <a:schemeClr val="bg1"/>
                </a:solidFill>
                <a:effectLst/>
                <a:latin typeface="Arial Narrow" panose="020B0606020202030204" pitchFamily="34" charset="0"/>
              </a:rPr>
              <a:t> </a:t>
            </a:r>
            <a:r>
              <a:rPr kumimoji="0" lang="it-IT" altLang="it-IT" b="1" i="0" u="none" strike="noStrike" cap="none" normalizeH="0" baseline="0" dirty="0">
                <a:ln>
                  <a:noFill/>
                </a:ln>
                <a:solidFill>
                  <a:schemeClr val="bg1"/>
                </a:solidFill>
                <a:effectLst/>
                <a:latin typeface="Arial Narrow" panose="020B0606020202030204" pitchFamily="34" charset="0"/>
              </a:rPr>
              <a:t>PIANO STRUTTURALE INTERCOMUNALE PISA-CASCINA</a:t>
            </a:r>
            <a:endParaRPr kumimoji="0" lang="it-IT" altLang="it-IT" b="0" i="0" u="none" strike="noStrike" cap="none" normalizeH="0" baseline="0" dirty="0">
              <a:ln>
                <a:noFill/>
              </a:ln>
              <a:solidFill>
                <a:schemeClr val="bg1"/>
              </a:solidFill>
              <a:effectLst/>
              <a:latin typeface="Arial" panose="020B0604020202020204" pitchFamily="34" charset="0"/>
            </a:endParaRPr>
          </a:p>
        </p:txBody>
      </p:sp>
      <p:cxnSp>
        <p:nvCxnSpPr>
          <p:cNvPr id="11" name="Connettore diritto 10">
            <a:extLst>
              <a:ext uri="{FF2B5EF4-FFF2-40B4-BE49-F238E27FC236}">
                <a16:creationId xmlns:a16="http://schemas.microsoft.com/office/drawing/2014/main" id="{A0BAD8C5-ED37-4789-837D-1B66FAFD4C42}"/>
              </a:ext>
            </a:extLst>
          </p:cNvPr>
          <p:cNvCxnSpPr>
            <a:cxnSpLocks/>
          </p:cNvCxnSpPr>
          <p:nvPr/>
        </p:nvCxnSpPr>
        <p:spPr>
          <a:xfrm>
            <a:off x="547828" y="410198"/>
            <a:ext cx="8303791" cy="0"/>
          </a:xfrm>
          <a:prstGeom prst="line">
            <a:avLst/>
          </a:prstGeom>
          <a:ln w="28575">
            <a:solidFill>
              <a:srgbClr val="006666"/>
            </a:solidFill>
          </a:ln>
        </p:spPr>
        <p:style>
          <a:lnRef idx="1">
            <a:schemeClr val="accent1"/>
          </a:lnRef>
          <a:fillRef idx="0">
            <a:schemeClr val="accent1"/>
          </a:fillRef>
          <a:effectRef idx="0">
            <a:schemeClr val="accent1"/>
          </a:effectRef>
          <a:fontRef idx="minor">
            <a:schemeClr val="tx1"/>
          </a:fontRef>
        </p:style>
      </p:cxnSp>
      <p:pic>
        <p:nvPicPr>
          <p:cNvPr id="1029" name="Picture 5">
            <a:extLst>
              <a:ext uri="{FF2B5EF4-FFF2-40B4-BE49-F238E27FC236}">
                <a16:creationId xmlns:a16="http://schemas.microsoft.com/office/drawing/2014/main" id="{FB82E8C2-FA0A-4585-B894-6DC153092F4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6783" y="599313"/>
            <a:ext cx="376602" cy="4743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3" name="Text Box 6">
            <a:extLst>
              <a:ext uri="{FF2B5EF4-FFF2-40B4-BE49-F238E27FC236}">
                <a16:creationId xmlns:a16="http://schemas.microsoft.com/office/drawing/2014/main" id="{477C208B-DB02-4E0A-8C41-DEFD72BC0E70}"/>
              </a:ext>
            </a:extLst>
          </p:cNvPr>
          <p:cNvSpPr txBox="1">
            <a:spLocks noChangeArrowheads="1"/>
          </p:cNvSpPr>
          <p:nvPr/>
        </p:nvSpPr>
        <p:spPr bwMode="auto">
          <a:xfrm>
            <a:off x="1686400" y="666664"/>
            <a:ext cx="7290435" cy="474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altLang="it-IT" sz="1400" b="1" dirty="0">
                <a:solidFill>
                  <a:srgbClr val="3F3F3F"/>
                </a:solidFill>
                <a:latin typeface="Arial Narrow" panose="020B0606020202030204" pitchFamily="34" charset="0"/>
              </a:rPr>
              <a:t>Attività di informazione partecipazione ai sensi del titolo II capo V della L.R. 65/2014 </a:t>
            </a:r>
            <a:endParaRPr kumimoji="0" lang="it-IT" altLang="it-IT" sz="1400" b="1" i="0" u="none" strike="noStrike" cap="none" normalizeH="0" baseline="0" dirty="0">
              <a:ln>
                <a:noFill/>
              </a:ln>
              <a:solidFill>
                <a:srgbClr val="3F3F3F"/>
              </a:solidFill>
              <a:effectLst/>
              <a:latin typeface="Arial Narrow" panose="020B0606020202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15" name="Text Box 6">
            <a:extLst>
              <a:ext uri="{FF2B5EF4-FFF2-40B4-BE49-F238E27FC236}">
                <a16:creationId xmlns:a16="http://schemas.microsoft.com/office/drawing/2014/main" id="{F25EFE20-12C2-46B7-891F-2ABEA1B27F15}"/>
              </a:ext>
            </a:extLst>
          </p:cNvPr>
          <p:cNvSpPr txBox="1">
            <a:spLocks noChangeArrowheads="1"/>
          </p:cNvSpPr>
          <p:nvPr/>
        </p:nvSpPr>
        <p:spPr bwMode="auto">
          <a:xfrm>
            <a:off x="1439808" y="2054278"/>
            <a:ext cx="6805290" cy="474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altLang="it-IT" sz="2400" b="1" dirty="0">
                <a:solidFill>
                  <a:srgbClr val="006666"/>
                </a:solidFill>
                <a:latin typeface="Arial Narrow" panose="020B0606020202030204" pitchFamily="34" charset="0"/>
              </a:rPr>
              <a:t>Informazione e Partecipazione: natura e funzioni   </a:t>
            </a:r>
          </a:p>
          <a:p>
            <a:pPr marL="0" marR="0" lvl="0" indent="0" algn="ctr" defTabSz="914400" rtl="0" eaLnBrk="0" fontAlgn="base" latinLnBrk="0" hangingPunct="0">
              <a:lnSpc>
                <a:spcPct val="100000"/>
              </a:lnSpc>
              <a:spcBef>
                <a:spcPct val="0"/>
              </a:spcBef>
              <a:spcAft>
                <a:spcPct val="0"/>
              </a:spcAft>
              <a:buClrTx/>
              <a:buSzTx/>
              <a:buFontTx/>
              <a:buNone/>
              <a:tabLst/>
            </a:pPr>
            <a:r>
              <a:rPr lang="it-IT" altLang="it-IT" b="1" dirty="0">
                <a:solidFill>
                  <a:srgbClr val="006666"/>
                </a:solidFill>
                <a:latin typeface="Arial Narrow" panose="020B0606020202030204" pitchFamily="34" charset="0"/>
              </a:rPr>
              <a:t>( art. 36 L. R. Toscana n. 65/2014)</a:t>
            </a:r>
          </a:p>
        </p:txBody>
      </p:sp>
      <p:sp>
        <p:nvSpPr>
          <p:cNvPr id="16" name="Text Box 6">
            <a:extLst>
              <a:ext uri="{FF2B5EF4-FFF2-40B4-BE49-F238E27FC236}">
                <a16:creationId xmlns:a16="http://schemas.microsoft.com/office/drawing/2014/main" id="{E97D6A94-FF60-43F0-AEE2-68CC9E762CF4}"/>
              </a:ext>
            </a:extLst>
          </p:cNvPr>
          <p:cNvSpPr txBox="1">
            <a:spLocks noChangeArrowheads="1"/>
          </p:cNvSpPr>
          <p:nvPr/>
        </p:nvSpPr>
        <p:spPr bwMode="auto">
          <a:xfrm>
            <a:off x="2302277" y="4865923"/>
            <a:ext cx="4539443" cy="474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400" b="0" i="0" u="none" strike="noStrike" cap="none" normalizeH="0" baseline="0" dirty="0">
              <a:ln>
                <a:noFill/>
              </a:ln>
              <a:effectLst/>
              <a:latin typeface="Arial" panose="020B0604020202020204" pitchFamily="34" charset="0"/>
            </a:endParaRPr>
          </a:p>
        </p:txBody>
      </p:sp>
      <p:pic>
        <p:nvPicPr>
          <p:cNvPr id="18" name="Picture 5">
            <a:extLst>
              <a:ext uri="{FF2B5EF4-FFF2-40B4-BE49-F238E27FC236}">
                <a16:creationId xmlns:a16="http://schemas.microsoft.com/office/drawing/2014/main" id="{B19B7039-30CA-4CF7-AF60-65655392362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4540" y="6050694"/>
            <a:ext cx="543565" cy="6846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 name="Rettangolo 1">
            <a:extLst>
              <a:ext uri="{FF2B5EF4-FFF2-40B4-BE49-F238E27FC236}">
                <a16:creationId xmlns:a16="http://schemas.microsoft.com/office/drawing/2014/main" id="{2A2B27F4-4E4C-4257-A77D-5DCD96F8CCAF}"/>
              </a:ext>
            </a:extLst>
          </p:cNvPr>
          <p:cNvSpPr/>
          <p:nvPr/>
        </p:nvSpPr>
        <p:spPr>
          <a:xfrm>
            <a:off x="1780308" y="796136"/>
            <a:ext cx="6620066" cy="553998"/>
          </a:xfrm>
          <a:prstGeom prst="rect">
            <a:avLst/>
          </a:prstGeom>
        </p:spPr>
        <p:txBody>
          <a:bodyPr wrap="square">
            <a:spAutoFit/>
          </a:bodyPr>
          <a:lstStyle/>
          <a:p>
            <a:pPr algn="r">
              <a:lnSpc>
                <a:spcPts val="2400"/>
              </a:lnSpc>
            </a:pPr>
            <a:r>
              <a:rPr lang="it-IT" sz="1000" kern="1400" dirty="0">
                <a:solidFill>
                  <a:schemeClr val="bg2">
                    <a:lumMod val="50000"/>
                  </a:schemeClr>
                </a:solidFill>
                <a:latin typeface="Arial Narrow" panose="020B0606020202030204" pitchFamily="34" charset="0"/>
              </a:rPr>
              <a:t>Fase di AVVIO DEL PROCEDIMENTO AI SENSI DELL’ART. 17 L.R. 65/2014 </a:t>
            </a:r>
            <a:endParaRPr lang="it-IT" sz="1000" kern="1400" dirty="0">
              <a:solidFill>
                <a:schemeClr val="bg2">
                  <a:lumMod val="50000"/>
                </a:schemeClr>
              </a:solidFill>
              <a:latin typeface="Times New Roman" panose="02020603050405020304" pitchFamily="18" charset="0"/>
            </a:endParaRPr>
          </a:p>
          <a:p>
            <a:r>
              <a:rPr lang="it-IT" sz="1000" kern="1400" dirty="0">
                <a:solidFill>
                  <a:schemeClr val="bg1"/>
                </a:solidFill>
                <a:latin typeface="Times New Roman" panose="02020603050405020304" pitchFamily="18" charset="0"/>
              </a:rPr>
              <a:t> </a:t>
            </a:r>
            <a:endParaRPr lang="it-IT" sz="1000" kern="1400" dirty="0">
              <a:ln>
                <a:noFill/>
              </a:ln>
              <a:solidFill>
                <a:schemeClr val="bg1"/>
              </a:solidFill>
              <a:effectLst/>
              <a:latin typeface="Times New Roman" panose="02020603050405020304" pitchFamily="18" charset="0"/>
            </a:endParaRPr>
          </a:p>
        </p:txBody>
      </p:sp>
      <p:sp>
        <p:nvSpPr>
          <p:cNvPr id="20" name="Text Box 6">
            <a:extLst>
              <a:ext uri="{FF2B5EF4-FFF2-40B4-BE49-F238E27FC236}">
                <a16:creationId xmlns:a16="http://schemas.microsoft.com/office/drawing/2014/main" id="{2F4F363A-E417-44F4-A8C6-3C6C37509C5D}"/>
              </a:ext>
            </a:extLst>
          </p:cNvPr>
          <p:cNvSpPr txBox="1">
            <a:spLocks noChangeArrowheads="1"/>
          </p:cNvSpPr>
          <p:nvPr/>
        </p:nvSpPr>
        <p:spPr bwMode="auto">
          <a:xfrm>
            <a:off x="1393600" y="6353798"/>
            <a:ext cx="2814598" cy="2998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altLang="it-IT" sz="1400" b="1" dirty="0">
                <a:solidFill>
                  <a:srgbClr val="006666"/>
                </a:solidFill>
                <a:latin typeface="Arial Narrow" panose="020B0606020202030204" pitchFamily="34" charset="0"/>
              </a:rPr>
              <a:t>Relatore: Dott.ssa Valeria Pagni</a:t>
            </a:r>
            <a:endParaRPr kumimoji="0" lang="it-IT" altLang="it-IT" sz="1400" b="1" i="0" u="none" strike="noStrike" cap="none" normalizeH="0" baseline="0" dirty="0">
              <a:ln>
                <a:noFill/>
              </a:ln>
              <a:solidFill>
                <a:srgbClr val="006666"/>
              </a:solidFill>
              <a:effectLst/>
              <a:latin typeface="Arial Narrow" panose="020B0606020202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400" b="0" i="0" u="none" strike="noStrike" cap="none" normalizeH="0" baseline="0" dirty="0">
              <a:ln>
                <a:noFill/>
              </a:ln>
              <a:effectLst/>
              <a:latin typeface="Arial" panose="020B0604020202020204" pitchFamily="34" charset="0"/>
            </a:endParaRPr>
          </a:p>
        </p:txBody>
      </p:sp>
      <p:sp>
        <p:nvSpPr>
          <p:cNvPr id="4" name="Rettangolo 3">
            <a:extLst>
              <a:ext uri="{FF2B5EF4-FFF2-40B4-BE49-F238E27FC236}">
                <a16:creationId xmlns:a16="http://schemas.microsoft.com/office/drawing/2014/main" id="{607F337E-28F6-2D4C-AB18-A090D2B6517A}"/>
              </a:ext>
            </a:extLst>
          </p:cNvPr>
          <p:cNvSpPr/>
          <p:nvPr/>
        </p:nvSpPr>
        <p:spPr>
          <a:xfrm>
            <a:off x="1070906" y="3896025"/>
            <a:ext cx="1821484" cy="338554"/>
          </a:xfrm>
          <a:prstGeom prst="rect">
            <a:avLst/>
          </a:prstGeom>
        </p:spPr>
        <p:txBody>
          <a:bodyPr wrap="square">
            <a:spAutoFit/>
          </a:bodyPr>
          <a:lstStyle/>
          <a:p>
            <a:pPr>
              <a:spcAft>
                <a:spcPts val="0"/>
              </a:spcAft>
            </a:pPr>
            <a:r>
              <a:rPr lang="it-IT" sz="1600" dirty="0">
                <a:latin typeface="Century Gothic" panose="020B0502020202020204" pitchFamily="34" charset="0"/>
                <a:ea typeface="Calibri" panose="020F0502020204030204" pitchFamily="34" charset="0"/>
                <a:cs typeface="Times New Roman" panose="02020603050405020304" pitchFamily="18" charset="0"/>
              </a:rPr>
              <a:t> Partecipazione</a:t>
            </a:r>
          </a:p>
        </p:txBody>
      </p:sp>
      <p:sp>
        <p:nvSpPr>
          <p:cNvPr id="10" name="CasellaDiTesto 9">
            <a:extLst>
              <a:ext uri="{FF2B5EF4-FFF2-40B4-BE49-F238E27FC236}">
                <a16:creationId xmlns:a16="http://schemas.microsoft.com/office/drawing/2014/main" id="{489F177C-35B1-1041-B2AF-BC2F9E38A133}"/>
              </a:ext>
            </a:extLst>
          </p:cNvPr>
          <p:cNvSpPr txBox="1"/>
          <p:nvPr/>
        </p:nvSpPr>
        <p:spPr>
          <a:xfrm>
            <a:off x="3343172" y="3041312"/>
            <a:ext cx="5369117" cy="2800767"/>
          </a:xfrm>
          <a:prstGeom prst="rect">
            <a:avLst/>
          </a:prstGeom>
          <a:noFill/>
        </p:spPr>
        <p:txBody>
          <a:bodyPr wrap="square" rtlCol="0">
            <a:spAutoFit/>
          </a:bodyPr>
          <a:lstStyle/>
          <a:p>
            <a:pPr algn="just">
              <a:spcBef>
                <a:spcPts val="600"/>
              </a:spcBef>
              <a:spcAft>
                <a:spcPts val="600"/>
              </a:spcAft>
            </a:pPr>
            <a:r>
              <a:rPr lang="it-IT" sz="1600" dirty="0">
                <a:latin typeface="Century Gothic" panose="020B0502020202020204" pitchFamily="34" charset="0"/>
                <a:ea typeface="Calibri" panose="020F0502020204030204" pitchFamily="34" charset="0"/>
                <a:cs typeface="Times New Roman" panose="02020603050405020304" pitchFamily="18" charset="0"/>
              </a:rPr>
              <a:t>la partecipazione con la nuova normativa ha infatti assunto connotati più incisivi in ambito di governo del territorio, in considerazione del fatto che gli strumenti di governo territoriale, soprattutto il PSI e Il Piano operativo Comunale ( ex Regolamento Urbanistico) contengono strategie politiche che vanno necessariamente a condizionare, per un lungo periodo, la vita non solo dei cittadini  ma anche di tutti coloro che hanno un rapporto di uso con il territorio per motivi diversi ( economico, sociali, di studio; </a:t>
            </a:r>
            <a:r>
              <a:rPr lang="it-IT" sz="1600" dirty="0" err="1">
                <a:latin typeface="Century Gothic" panose="020B0502020202020204" pitchFamily="34" charset="0"/>
                <a:ea typeface="Calibri" panose="020F0502020204030204" pitchFamily="34" charset="0"/>
                <a:cs typeface="Times New Roman" panose="02020603050405020304" pitchFamily="18" charset="0"/>
              </a:rPr>
              <a:t>ecc</a:t>
            </a:r>
            <a:r>
              <a:rPr lang="it-IT" sz="1600" dirty="0">
                <a:latin typeface="Century Gothic" panose="020B0502020202020204" pitchFamily="34" charset="0"/>
                <a:ea typeface="Calibri" panose="020F0502020204030204" pitchFamily="34" charset="0"/>
                <a:cs typeface="Times New Roman" panose="02020603050405020304" pitchFamily="18" charset="0"/>
              </a:rPr>
              <a:t> …).</a:t>
            </a:r>
            <a:endParaRPr lang="it-IT" sz="1600" dirty="0">
              <a:latin typeface="Century Gothic" panose="020B0502020202020204" pitchFamily="34" charset="0"/>
            </a:endParaRPr>
          </a:p>
        </p:txBody>
      </p:sp>
      <p:sp>
        <p:nvSpPr>
          <p:cNvPr id="14" name="Parentesi graffa aperta 13">
            <a:extLst>
              <a:ext uri="{FF2B5EF4-FFF2-40B4-BE49-F238E27FC236}">
                <a16:creationId xmlns:a16="http://schemas.microsoft.com/office/drawing/2014/main" id="{9F20636A-3C33-3D4F-BDC6-FF3A77B5D38B}"/>
              </a:ext>
            </a:extLst>
          </p:cNvPr>
          <p:cNvSpPr/>
          <p:nvPr/>
        </p:nvSpPr>
        <p:spPr>
          <a:xfrm>
            <a:off x="2800899" y="3005828"/>
            <a:ext cx="450782" cy="2800766"/>
          </a:xfrm>
          <a:prstGeom prst="leftBrace">
            <a:avLst/>
          </a:prstGeom>
          <a:solidFill>
            <a:schemeClr val="bg1"/>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solidFill>
                <a:schemeClr val="accent6">
                  <a:lumMod val="50000"/>
                </a:schemeClr>
              </a:solidFill>
            </a:endParaRPr>
          </a:p>
        </p:txBody>
      </p:sp>
    </p:spTree>
    <p:extLst>
      <p:ext uri="{BB962C8B-B14F-4D97-AF65-F5344CB8AC3E}">
        <p14:creationId xmlns:p14="http://schemas.microsoft.com/office/powerpoint/2010/main" val="39019022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ccia a pentagono 18">
            <a:extLst>
              <a:ext uri="{FF2B5EF4-FFF2-40B4-BE49-F238E27FC236}">
                <a16:creationId xmlns:a16="http://schemas.microsoft.com/office/drawing/2014/main" id="{A6ACCAE0-CD5B-4F64-9C2D-A9511FED45B1}"/>
              </a:ext>
            </a:extLst>
          </p:cNvPr>
          <p:cNvSpPr/>
          <p:nvPr/>
        </p:nvSpPr>
        <p:spPr>
          <a:xfrm>
            <a:off x="780994" y="2039102"/>
            <a:ext cx="7963728" cy="692204"/>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2" name="Freccia a pentagono 11">
            <a:extLst>
              <a:ext uri="{FF2B5EF4-FFF2-40B4-BE49-F238E27FC236}">
                <a16:creationId xmlns:a16="http://schemas.microsoft.com/office/drawing/2014/main" id="{9A0B5415-CED0-4525-A591-73560DB13164}"/>
              </a:ext>
            </a:extLst>
          </p:cNvPr>
          <p:cNvSpPr/>
          <p:nvPr/>
        </p:nvSpPr>
        <p:spPr>
          <a:xfrm>
            <a:off x="887891" y="504202"/>
            <a:ext cx="7963728" cy="692204"/>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5" name="Immagine 4">
            <a:extLst>
              <a:ext uri="{FF2B5EF4-FFF2-40B4-BE49-F238E27FC236}">
                <a16:creationId xmlns:a16="http://schemas.microsoft.com/office/drawing/2014/main" id="{634709B5-3967-45A6-8F2C-DB4E92F824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3172" y="1208095"/>
            <a:ext cx="3687356" cy="706969"/>
          </a:xfrm>
          <a:prstGeom prst="rect">
            <a:avLst/>
          </a:prstGeom>
        </p:spPr>
      </p:pic>
      <p:pic>
        <p:nvPicPr>
          <p:cNvPr id="6" name="Picture 4" descr="Risultati immagini per logo comune di pisa">
            <a:extLst>
              <a:ext uri="{FF2B5EF4-FFF2-40B4-BE49-F238E27FC236}">
                <a16:creationId xmlns:a16="http://schemas.microsoft.com/office/drawing/2014/main" id="{B7A1FFD9-1DE0-4486-BF8C-E9090C0461E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0128" y="586616"/>
            <a:ext cx="388935" cy="47401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2857C2AD-CF8E-487A-9C8F-72D6D1478328}"/>
              </a:ext>
            </a:extLst>
          </p:cNvPr>
          <p:cNvSpPr>
            <a:spLocks noChangeArrowheads="1"/>
          </p:cNvSpPr>
          <p:nvPr/>
        </p:nvSpPr>
        <p:spPr bwMode="auto">
          <a:xfrm>
            <a:off x="292381" y="401652"/>
            <a:ext cx="510893" cy="6456348"/>
          </a:xfrm>
          <a:prstGeom prst="rect">
            <a:avLst/>
          </a:prstGeom>
          <a:solidFill>
            <a:srgbClr val="006666"/>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sp>
        <p:nvSpPr>
          <p:cNvPr id="8" name="Line 3">
            <a:extLst>
              <a:ext uri="{FF2B5EF4-FFF2-40B4-BE49-F238E27FC236}">
                <a16:creationId xmlns:a16="http://schemas.microsoft.com/office/drawing/2014/main" id="{E04CFED1-5D57-4212-BA34-267A0D8796F1}"/>
              </a:ext>
            </a:extLst>
          </p:cNvPr>
          <p:cNvSpPr>
            <a:spLocks noChangeShapeType="1"/>
          </p:cNvSpPr>
          <p:nvPr/>
        </p:nvSpPr>
        <p:spPr bwMode="auto">
          <a:xfrm>
            <a:off x="6488113" y="3175"/>
            <a:ext cx="13679487" cy="0"/>
          </a:xfrm>
          <a:prstGeom prst="line">
            <a:avLst/>
          </a:prstGeom>
          <a:noFill/>
          <a:ln w="9525">
            <a:solidFill>
              <a:srgbClr val="00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sp>
        <p:nvSpPr>
          <p:cNvPr id="9" name="Text Box 4">
            <a:extLst>
              <a:ext uri="{FF2B5EF4-FFF2-40B4-BE49-F238E27FC236}">
                <a16:creationId xmlns:a16="http://schemas.microsoft.com/office/drawing/2014/main" id="{A0FEDA31-3FF5-4879-BBCE-E1B586262BCE}"/>
              </a:ext>
            </a:extLst>
          </p:cNvPr>
          <p:cNvSpPr txBox="1">
            <a:spLocks noChangeArrowheads="1"/>
          </p:cNvSpPr>
          <p:nvPr/>
        </p:nvSpPr>
        <p:spPr bwMode="auto">
          <a:xfrm rot="16200000">
            <a:off x="-3228497" y="4277469"/>
            <a:ext cx="751205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it-IT" altLang="it-IT" sz="4200" b="1" i="0" u="none" strike="noStrike" cap="none" normalizeH="0" baseline="0" dirty="0">
                <a:ln>
                  <a:noFill/>
                </a:ln>
                <a:solidFill>
                  <a:schemeClr val="bg1"/>
                </a:solidFill>
                <a:effectLst/>
                <a:latin typeface="Arial Narrow" panose="020B0606020202030204" pitchFamily="34" charset="0"/>
              </a:rPr>
              <a:t> </a:t>
            </a:r>
            <a:r>
              <a:rPr kumimoji="0" lang="it-IT" altLang="it-IT" b="1" i="0" u="none" strike="noStrike" cap="none" normalizeH="0" baseline="0" dirty="0">
                <a:ln>
                  <a:noFill/>
                </a:ln>
                <a:solidFill>
                  <a:schemeClr val="bg1"/>
                </a:solidFill>
                <a:effectLst/>
                <a:latin typeface="Arial Narrow" panose="020B0606020202030204" pitchFamily="34" charset="0"/>
              </a:rPr>
              <a:t>PIANO STRUTTURALE INTERCOMUNALE PISA-CASCINA</a:t>
            </a:r>
            <a:endParaRPr kumimoji="0" lang="it-IT" altLang="it-IT" b="0" i="0" u="none" strike="noStrike" cap="none" normalizeH="0" baseline="0" dirty="0">
              <a:ln>
                <a:noFill/>
              </a:ln>
              <a:solidFill>
                <a:schemeClr val="bg1"/>
              </a:solidFill>
              <a:effectLst/>
              <a:latin typeface="Arial" panose="020B0604020202020204" pitchFamily="34" charset="0"/>
            </a:endParaRPr>
          </a:p>
        </p:txBody>
      </p:sp>
      <p:cxnSp>
        <p:nvCxnSpPr>
          <p:cNvPr id="11" name="Connettore diritto 10">
            <a:extLst>
              <a:ext uri="{FF2B5EF4-FFF2-40B4-BE49-F238E27FC236}">
                <a16:creationId xmlns:a16="http://schemas.microsoft.com/office/drawing/2014/main" id="{A0BAD8C5-ED37-4789-837D-1B66FAFD4C42}"/>
              </a:ext>
            </a:extLst>
          </p:cNvPr>
          <p:cNvCxnSpPr>
            <a:cxnSpLocks/>
          </p:cNvCxnSpPr>
          <p:nvPr/>
        </p:nvCxnSpPr>
        <p:spPr>
          <a:xfrm>
            <a:off x="547828" y="410198"/>
            <a:ext cx="8303791" cy="0"/>
          </a:xfrm>
          <a:prstGeom prst="line">
            <a:avLst/>
          </a:prstGeom>
          <a:ln w="28575">
            <a:solidFill>
              <a:srgbClr val="006666"/>
            </a:solidFill>
          </a:ln>
        </p:spPr>
        <p:style>
          <a:lnRef idx="1">
            <a:schemeClr val="accent1"/>
          </a:lnRef>
          <a:fillRef idx="0">
            <a:schemeClr val="accent1"/>
          </a:fillRef>
          <a:effectRef idx="0">
            <a:schemeClr val="accent1"/>
          </a:effectRef>
          <a:fontRef idx="minor">
            <a:schemeClr val="tx1"/>
          </a:fontRef>
        </p:style>
      </p:cxnSp>
      <p:pic>
        <p:nvPicPr>
          <p:cNvPr id="1029" name="Picture 5">
            <a:extLst>
              <a:ext uri="{FF2B5EF4-FFF2-40B4-BE49-F238E27FC236}">
                <a16:creationId xmlns:a16="http://schemas.microsoft.com/office/drawing/2014/main" id="{FB82E8C2-FA0A-4585-B894-6DC153092F4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6783" y="599313"/>
            <a:ext cx="376602" cy="4743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3" name="Text Box 6">
            <a:extLst>
              <a:ext uri="{FF2B5EF4-FFF2-40B4-BE49-F238E27FC236}">
                <a16:creationId xmlns:a16="http://schemas.microsoft.com/office/drawing/2014/main" id="{477C208B-DB02-4E0A-8C41-DEFD72BC0E70}"/>
              </a:ext>
            </a:extLst>
          </p:cNvPr>
          <p:cNvSpPr txBox="1">
            <a:spLocks noChangeArrowheads="1"/>
          </p:cNvSpPr>
          <p:nvPr/>
        </p:nvSpPr>
        <p:spPr bwMode="auto">
          <a:xfrm>
            <a:off x="1686400" y="666664"/>
            <a:ext cx="7290435" cy="474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altLang="it-IT" sz="1400" b="1" dirty="0">
                <a:solidFill>
                  <a:srgbClr val="3F3F3F"/>
                </a:solidFill>
                <a:latin typeface="Arial Narrow" panose="020B0606020202030204" pitchFamily="34" charset="0"/>
              </a:rPr>
              <a:t>Attività di informazione partecipazione ai sensi del titolo II capo V della L.R. 65/2014 </a:t>
            </a:r>
            <a:endParaRPr kumimoji="0" lang="it-IT" altLang="it-IT" sz="1400" b="1" i="0" u="none" strike="noStrike" cap="none" normalizeH="0" baseline="0" dirty="0">
              <a:ln>
                <a:noFill/>
              </a:ln>
              <a:solidFill>
                <a:srgbClr val="3F3F3F"/>
              </a:solidFill>
              <a:effectLst/>
              <a:latin typeface="Arial Narrow" panose="020B0606020202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15" name="Text Box 6">
            <a:extLst>
              <a:ext uri="{FF2B5EF4-FFF2-40B4-BE49-F238E27FC236}">
                <a16:creationId xmlns:a16="http://schemas.microsoft.com/office/drawing/2014/main" id="{F25EFE20-12C2-46B7-891F-2ABEA1B27F15}"/>
              </a:ext>
            </a:extLst>
          </p:cNvPr>
          <p:cNvSpPr txBox="1">
            <a:spLocks noChangeArrowheads="1"/>
          </p:cNvSpPr>
          <p:nvPr/>
        </p:nvSpPr>
        <p:spPr bwMode="auto">
          <a:xfrm>
            <a:off x="1439808" y="2054278"/>
            <a:ext cx="6805290" cy="474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altLang="it-IT" sz="2400" b="1" dirty="0">
                <a:solidFill>
                  <a:srgbClr val="006666"/>
                </a:solidFill>
                <a:latin typeface="Arial Narrow" panose="020B0606020202030204" pitchFamily="34" charset="0"/>
              </a:rPr>
              <a:t>Informazione e Partecipazione: natura e funzioni   </a:t>
            </a:r>
          </a:p>
          <a:p>
            <a:pPr marL="0" marR="0" lvl="0" indent="0" algn="ctr" defTabSz="914400" rtl="0" eaLnBrk="0" fontAlgn="base" latinLnBrk="0" hangingPunct="0">
              <a:lnSpc>
                <a:spcPct val="100000"/>
              </a:lnSpc>
              <a:spcBef>
                <a:spcPct val="0"/>
              </a:spcBef>
              <a:spcAft>
                <a:spcPct val="0"/>
              </a:spcAft>
              <a:buClrTx/>
              <a:buSzTx/>
              <a:buFontTx/>
              <a:buNone/>
              <a:tabLst/>
            </a:pPr>
            <a:r>
              <a:rPr lang="it-IT" altLang="it-IT" b="1" dirty="0">
                <a:solidFill>
                  <a:srgbClr val="006666"/>
                </a:solidFill>
                <a:latin typeface="Arial Narrow" panose="020B0606020202030204" pitchFamily="34" charset="0"/>
              </a:rPr>
              <a:t>( art. 36 L. R. Toscana n. 65/2014)</a:t>
            </a:r>
          </a:p>
        </p:txBody>
      </p:sp>
      <p:sp>
        <p:nvSpPr>
          <p:cNvPr id="16" name="Text Box 6">
            <a:extLst>
              <a:ext uri="{FF2B5EF4-FFF2-40B4-BE49-F238E27FC236}">
                <a16:creationId xmlns:a16="http://schemas.microsoft.com/office/drawing/2014/main" id="{E97D6A94-FF60-43F0-AEE2-68CC9E762CF4}"/>
              </a:ext>
            </a:extLst>
          </p:cNvPr>
          <p:cNvSpPr txBox="1">
            <a:spLocks noChangeArrowheads="1"/>
          </p:cNvSpPr>
          <p:nvPr/>
        </p:nvSpPr>
        <p:spPr bwMode="auto">
          <a:xfrm>
            <a:off x="2302277" y="4865923"/>
            <a:ext cx="4539443" cy="474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400" b="0" i="0" u="none" strike="noStrike" cap="none" normalizeH="0" baseline="0" dirty="0">
              <a:ln>
                <a:noFill/>
              </a:ln>
              <a:effectLst/>
              <a:latin typeface="Arial" panose="020B0604020202020204" pitchFamily="34" charset="0"/>
            </a:endParaRPr>
          </a:p>
        </p:txBody>
      </p:sp>
      <p:pic>
        <p:nvPicPr>
          <p:cNvPr id="18" name="Picture 5">
            <a:extLst>
              <a:ext uri="{FF2B5EF4-FFF2-40B4-BE49-F238E27FC236}">
                <a16:creationId xmlns:a16="http://schemas.microsoft.com/office/drawing/2014/main" id="{B19B7039-30CA-4CF7-AF60-65655392362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4540" y="6050694"/>
            <a:ext cx="543565" cy="6846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 name="Rettangolo 1">
            <a:extLst>
              <a:ext uri="{FF2B5EF4-FFF2-40B4-BE49-F238E27FC236}">
                <a16:creationId xmlns:a16="http://schemas.microsoft.com/office/drawing/2014/main" id="{2A2B27F4-4E4C-4257-A77D-5DCD96F8CCAF}"/>
              </a:ext>
            </a:extLst>
          </p:cNvPr>
          <p:cNvSpPr/>
          <p:nvPr/>
        </p:nvSpPr>
        <p:spPr>
          <a:xfrm>
            <a:off x="1780308" y="796136"/>
            <a:ext cx="6620066" cy="553998"/>
          </a:xfrm>
          <a:prstGeom prst="rect">
            <a:avLst/>
          </a:prstGeom>
        </p:spPr>
        <p:txBody>
          <a:bodyPr wrap="square">
            <a:spAutoFit/>
          </a:bodyPr>
          <a:lstStyle/>
          <a:p>
            <a:pPr algn="r">
              <a:lnSpc>
                <a:spcPts val="2400"/>
              </a:lnSpc>
            </a:pPr>
            <a:r>
              <a:rPr lang="it-IT" sz="1000" kern="1400" dirty="0">
                <a:solidFill>
                  <a:schemeClr val="bg2">
                    <a:lumMod val="50000"/>
                  </a:schemeClr>
                </a:solidFill>
                <a:latin typeface="Arial Narrow" panose="020B0606020202030204" pitchFamily="34" charset="0"/>
              </a:rPr>
              <a:t>Fase di AVVIO DEL PROCEDIMENTO AI SENSI DELL’ART. 17 L.R. 65/2014 </a:t>
            </a:r>
            <a:endParaRPr lang="it-IT" sz="1000" kern="1400" dirty="0">
              <a:solidFill>
                <a:schemeClr val="bg2">
                  <a:lumMod val="50000"/>
                </a:schemeClr>
              </a:solidFill>
              <a:latin typeface="Times New Roman" panose="02020603050405020304" pitchFamily="18" charset="0"/>
            </a:endParaRPr>
          </a:p>
          <a:p>
            <a:r>
              <a:rPr lang="it-IT" sz="1000" kern="1400" dirty="0">
                <a:solidFill>
                  <a:schemeClr val="bg1"/>
                </a:solidFill>
                <a:latin typeface="Times New Roman" panose="02020603050405020304" pitchFamily="18" charset="0"/>
              </a:rPr>
              <a:t> </a:t>
            </a:r>
            <a:endParaRPr lang="it-IT" sz="1000" kern="1400" dirty="0">
              <a:ln>
                <a:noFill/>
              </a:ln>
              <a:solidFill>
                <a:schemeClr val="bg1"/>
              </a:solidFill>
              <a:effectLst/>
              <a:latin typeface="Times New Roman" panose="02020603050405020304" pitchFamily="18" charset="0"/>
            </a:endParaRPr>
          </a:p>
        </p:txBody>
      </p:sp>
      <p:sp>
        <p:nvSpPr>
          <p:cNvPr id="20" name="Text Box 6">
            <a:extLst>
              <a:ext uri="{FF2B5EF4-FFF2-40B4-BE49-F238E27FC236}">
                <a16:creationId xmlns:a16="http://schemas.microsoft.com/office/drawing/2014/main" id="{2F4F363A-E417-44F4-A8C6-3C6C37509C5D}"/>
              </a:ext>
            </a:extLst>
          </p:cNvPr>
          <p:cNvSpPr txBox="1">
            <a:spLocks noChangeArrowheads="1"/>
          </p:cNvSpPr>
          <p:nvPr/>
        </p:nvSpPr>
        <p:spPr bwMode="auto">
          <a:xfrm>
            <a:off x="1393600" y="6353798"/>
            <a:ext cx="2814598" cy="2998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altLang="it-IT" sz="1400" b="1" dirty="0">
                <a:solidFill>
                  <a:srgbClr val="006666"/>
                </a:solidFill>
                <a:latin typeface="Arial Narrow" panose="020B0606020202030204" pitchFamily="34" charset="0"/>
              </a:rPr>
              <a:t>Relatore: Dott.ssa Valeria Pagni</a:t>
            </a:r>
            <a:endParaRPr kumimoji="0" lang="it-IT" altLang="it-IT" sz="1400" b="1" i="0" u="none" strike="noStrike" cap="none" normalizeH="0" baseline="0" dirty="0">
              <a:ln>
                <a:noFill/>
              </a:ln>
              <a:solidFill>
                <a:srgbClr val="006666"/>
              </a:solidFill>
              <a:effectLst/>
              <a:latin typeface="Arial Narrow" panose="020B0606020202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400" b="0" i="0" u="none" strike="noStrike" cap="none" normalizeH="0" baseline="0" dirty="0">
              <a:ln>
                <a:noFill/>
              </a:ln>
              <a:effectLst/>
              <a:latin typeface="Arial" panose="020B0604020202020204" pitchFamily="34" charset="0"/>
            </a:endParaRPr>
          </a:p>
        </p:txBody>
      </p:sp>
      <p:sp>
        <p:nvSpPr>
          <p:cNvPr id="4" name="Rettangolo 3">
            <a:extLst>
              <a:ext uri="{FF2B5EF4-FFF2-40B4-BE49-F238E27FC236}">
                <a16:creationId xmlns:a16="http://schemas.microsoft.com/office/drawing/2014/main" id="{607F337E-28F6-2D4C-AB18-A090D2B6517A}"/>
              </a:ext>
            </a:extLst>
          </p:cNvPr>
          <p:cNvSpPr/>
          <p:nvPr/>
        </p:nvSpPr>
        <p:spPr>
          <a:xfrm>
            <a:off x="869866" y="4055275"/>
            <a:ext cx="1432411" cy="369332"/>
          </a:xfrm>
          <a:prstGeom prst="rect">
            <a:avLst/>
          </a:prstGeom>
        </p:spPr>
        <p:txBody>
          <a:bodyPr wrap="square">
            <a:spAutoFit/>
          </a:bodyPr>
          <a:lstStyle/>
          <a:p>
            <a:pPr algn="just"/>
            <a:r>
              <a:rPr lang="it-IT" dirty="0"/>
              <a:t>Ecco perché</a:t>
            </a:r>
          </a:p>
        </p:txBody>
      </p:sp>
      <p:sp>
        <p:nvSpPr>
          <p:cNvPr id="10" name="CasellaDiTesto 9">
            <a:extLst>
              <a:ext uri="{FF2B5EF4-FFF2-40B4-BE49-F238E27FC236}">
                <a16:creationId xmlns:a16="http://schemas.microsoft.com/office/drawing/2014/main" id="{489F177C-35B1-1041-B2AF-BC2F9E38A133}"/>
              </a:ext>
            </a:extLst>
          </p:cNvPr>
          <p:cNvSpPr txBox="1"/>
          <p:nvPr/>
        </p:nvSpPr>
        <p:spPr>
          <a:xfrm>
            <a:off x="3343172" y="2804539"/>
            <a:ext cx="5599475" cy="3816429"/>
          </a:xfrm>
          <a:prstGeom prst="rect">
            <a:avLst/>
          </a:prstGeom>
          <a:noFill/>
        </p:spPr>
        <p:txBody>
          <a:bodyPr wrap="square" rtlCol="0">
            <a:spAutoFit/>
          </a:bodyPr>
          <a:lstStyle/>
          <a:p>
            <a:endParaRPr lang="it-IT" dirty="0"/>
          </a:p>
          <a:p>
            <a:pPr marL="285750" indent="-285750" algn="just">
              <a:buFont typeface="Wingdings" pitchFamily="2" charset="2"/>
              <a:buChar char="Ø"/>
            </a:pPr>
            <a:r>
              <a:rPr lang="it-IT" sz="1600" dirty="0">
                <a:latin typeface="Century Gothic" panose="020B0502020202020204" pitchFamily="34" charset="0"/>
              </a:rPr>
              <a:t>la facoltà di presentare contributi è riconosciuta e deve essere assicurata sia al cittadino che a tutti i soggetti interessati (artt. 36, comma 1 e 38, comma 1 L.R. Toscana n. 65/14);</a:t>
            </a:r>
          </a:p>
          <a:p>
            <a:pPr marL="285750" indent="-285750" algn="just">
              <a:buFont typeface="Wingdings" pitchFamily="2" charset="2"/>
              <a:buChar char="Ø"/>
            </a:pPr>
            <a:r>
              <a:rPr lang="it-IT" sz="1600" dirty="0">
                <a:latin typeface="Century Gothic" panose="020B0502020202020204" pitchFamily="34" charset="0"/>
              </a:rPr>
              <a:t>la partecipazione deve essere </a:t>
            </a:r>
            <a:r>
              <a:rPr lang="it-IT" sz="1600" u="sng" dirty="0">
                <a:latin typeface="Century Gothic" panose="020B0502020202020204" pitchFamily="34" charset="0"/>
              </a:rPr>
              <a:t>diffusa e reale, il contributo:</a:t>
            </a:r>
          </a:p>
          <a:p>
            <a:pPr marL="742950" lvl="1" indent="-285750" algn="just">
              <a:buFont typeface="Wingdings" pitchFamily="2" charset="2"/>
              <a:buChar char="ü"/>
            </a:pPr>
            <a:r>
              <a:rPr lang="it-IT" sz="1600" dirty="0">
                <a:latin typeface="Century Gothic" panose="020B0502020202020204" pitchFamily="34" charset="0"/>
              </a:rPr>
              <a:t>deve pervenire dal maggior numero di utenti</a:t>
            </a:r>
          </a:p>
          <a:p>
            <a:pPr marL="742950" lvl="1" indent="-285750" algn="just">
              <a:buFont typeface="Wingdings" pitchFamily="2" charset="2"/>
              <a:buChar char="ü"/>
            </a:pPr>
            <a:r>
              <a:rPr lang="it-IT" sz="1600" dirty="0">
                <a:latin typeface="Century Gothic" panose="020B0502020202020204" pitchFamily="34" charset="0"/>
              </a:rPr>
              <a:t>deve essere formulato coerentemente alle tematiche affrontate dai diversi livelli di pianificazione.</a:t>
            </a:r>
          </a:p>
          <a:p>
            <a:pPr marL="285750" indent="-285750" algn="just">
              <a:buFont typeface="Wingdings" pitchFamily="2" charset="2"/>
              <a:buChar char="Ø"/>
            </a:pPr>
            <a:r>
              <a:rPr lang="it-IT" sz="1600" dirty="0">
                <a:latin typeface="Century Gothic" panose="020B0502020202020204" pitchFamily="34" charset="0"/>
              </a:rPr>
              <a:t> l’informazione deve essere:</a:t>
            </a:r>
          </a:p>
          <a:p>
            <a:pPr marL="742950" lvl="1" indent="-285750" algn="just">
              <a:buFont typeface="Wingdings" pitchFamily="2" charset="2"/>
              <a:buChar char="ü"/>
            </a:pPr>
            <a:r>
              <a:rPr lang="it-IT" sz="1600" dirty="0">
                <a:latin typeface="Century Gothic" panose="020B0502020202020204" pitchFamily="34" charset="0"/>
              </a:rPr>
              <a:t>il più possibile capillare</a:t>
            </a:r>
          </a:p>
          <a:p>
            <a:pPr marL="742950" lvl="1" indent="-285750" algn="just">
              <a:buFont typeface="Wingdings" pitchFamily="2" charset="2"/>
              <a:buChar char="ü"/>
            </a:pPr>
            <a:r>
              <a:rPr lang="it-IT" sz="1600" dirty="0">
                <a:latin typeface="Century Gothic" panose="020B0502020202020204" pitchFamily="34" charset="0"/>
              </a:rPr>
              <a:t>in grado di formare adeguatamente gli interessati nella formulazione dei contributi</a:t>
            </a:r>
          </a:p>
        </p:txBody>
      </p:sp>
      <p:sp>
        <p:nvSpPr>
          <p:cNvPr id="3" name="Mostrina 2">
            <a:extLst>
              <a:ext uri="{FF2B5EF4-FFF2-40B4-BE49-F238E27FC236}">
                <a16:creationId xmlns:a16="http://schemas.microsoft.com/office/drawing/2014/main" id="{CF4DC2C5-69DD-2A40-9050-90886E7600B9}"/>
              </a:ext>
            </a:extLst>
          </p:cNvPr>
          <p:cNvSpPr/>
          <p:nvPr/>
        </p:nvSpPr>
        <p:spPr>
          <a:xfrm>
            <a:off x="2368869" y="4221804"/>
            <a:ext cx="208961" cy="202803"/>
          </a:xfrm>
          <a:prstGeom prst="chevron">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11495797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ccia a pentagono 18">
            <a:extLst>
              <a:ext uri="{FF2B5EF4-FFF2-40B4-BE49-F238E27FC236}">
                <a16:creationId xmlns:a16="http://schemas.microsoft.com/office/drawing/2014/main" id="{A6ACCAE0-CD5B-4F64-9C2D-A9511FED45B1}"/>
              </a:ext>
            </a:extLst>
          </p:cNvPr>
          <p:cNvSpPr/>
          <p:nvPr/>
        </p:nvSpPr>
        <p:spPr>
          <a:xfrm>
            <a:off x="780994" y="2039102"/>
            <a:ext cx="7963728" cy="692204"/>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2" name="Freccia a pentagono 11">
            <a:extLst>
              <a:ext uri="{FF2B5EF4-FFF2-40B4-BE49-F238E27FC236}">
                <a16:creationId xmlns:a16="http://schemas.microsoft.com/office/drawing/2014/main" id="{9A0B5415-CED0-4525-A591-73560DB13164}"/>
              </a:ext>
            </a:extLst>
          </p:cNvPr>
          <p:cNvSpPr/>
          <p:nvPr/>
        </p:nvSpPr>
        <p:spPr>
          <a:xfrm>
            <a:off x="887891" y="504202"/>
            <a:ext cx="7963728" cy="692204"/>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5" name="Immagine 4">
            <a:extLst>
              <a:ext uri="{FF2B5EF4-FFF2-40B4-BE49-F238E27FC236}">
                <a16:creationId xmlns:a16="http://schemas.microsoft.com/office/drawing/2014/main" id="{634709B5-3967-45A6-8F2C-DB4E92F824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3172" y="1208095"/>
            <a:ext cx="3687356" cy="706969"/>
          </a:xfrm>
          <a:prstGeom prst="rect">
            <a:avLst/>
          </a:prstGeom>
        </p:spPr>
      </p:pic>
      <p:pic>
        <p:nvPicPr>
          <p:cNvPr id="6" name="Picture 4" descr="Risultati immagini per logo comune di pisa">
            <a:extLst>
              <a:ext uri="{FF2B5EF4-FFF2-40B4-BE49-F238E27FC236}">
                <a16:creationId xmlns:a16="http://schemas.microsoft.com/office/drawing/2014/main" id="{B7A1FFD9-1DE0-4486-BF8C-E9090C0461E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0128" y="586616"/>
            <a:ext cx="388935" cy="47401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2857C2AD-CF8E-487A-9C8F-72D6D1478328}"/>
              </a:ext>
            </a:extLst>
          </p:cNvPr>
          <p:cNvSpPr>
            <a:spLocks noChangeArrowheads="1"/>
          </p:cNvSpPr>
          <p:nvPr/>
        </p:nvSpPr>
        <p:spPr bwMode="auto">
          <a:xfrm>
            <a:off x="292381" y="401652"/>
            <a:ext cx="510893" cy="6456348"/>
          </a:xfrm>
          <a:prstGeom prst="rect">
            <a:avLst/>
          </a:prstGeom>
          <a:solidFill>
            <a:srgbClr val="006666"/>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sp>
        <p:nvSpPr>
          <p:cNvPr id="8" name="Line 3">
            <a:extLst>
              <a:ext uri="{FF2B5EF4-FFF2-40B4-BE49-F238E27FC236}">
                <a16:creationId xmlns:a16="http://schemas.microsoft.com/office/drawing/2014/main" id="{E04CFED1-5D57-4212-BA34-267A0D8796F1}"/>
              </a:ext>
            </a:extLst>
          </p:cNvPr>
          <p:cNvSpPr>
            <a:spLocks noChangeShapeType="1"/>
          </p:cNvSpPr>
          <p:nvPr/>
        </p:nvSpPr>
        <p:spPr bwMode="auto">
          <a:xfrm>
            <a:off x="6488113" y="3175"/>
            <a:ext cx="13679487" cy="0"/>
          </a:xfrm>
          <a:prstGeom prst="line">
            <a:avLst/>
          </a:prstGeom>
          <a:noFill/>
          <a:ln w="9525">
            <a:solidFill>
              <a:srgbClr val="00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sp>
        <p:nvSpPr>
          <p:cNvPr id="9" name="Text Box 4">
            <a:extLst>
              <a:ext uri="{FF2B5EF4-FFF2-40B4-BE49-F238E27FC236}">
                <a16:creationId xmlns:a16="http://schemas.microsoft.com/office/drawing/2014/main" id="{A0FEDA31-3FF5-4879-BBCE-E1B586262BCE}"/>
              </a:ext>
            </a:extLst>
          </p:cNvPr>
          <p:cNvSpPr txBox="1">
            <a:spLocks noChangeArrowheads="1"/>
          </p:cNvSpPr>
          <p:nvPr/>
        </p:nvSpPr>
        <p:spPr bwMode="auto">
          <a:xfrm rot="16200000">
            <a:off x="-3228497" y="4277469"/>
            <a:ext cx="751205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it-IT" altLang="it-IT" sz="4200" b="1" i="0" u="none" strike="noStrike" cap="none" normalizeH="0" baseline="0" dirty="0">
                <a:ln>
                  <a:noFill/>
                </a:ln>
                <a:solidFill>
                  <a:schemeClr val="bg1"/>
                </a:solidFill>
                <a:effectLst/>
                <a:latin typeface="Arial Narrow" panose="020B0606020202030204" pitchFamily="34" charset="0"/>
              </a:rPr>
              <a:t> </a:t>
            </a:r>
            <a:r>
              <a:rPr kumimoji="0" lang="it-IT" altLang="it-IT" b="1" i="0" u="none" strike="noStrike" cap="none" normalizeH="0" baseline="0" dirty="0">
                <a:ln>
                  <a:noFill/>
                </a:ln>
                <a:solidFill>
                  <a:schemeClr val="bg1"/>
                </a:solidFill>
                <a:effectLst/>
                <a:latin typeface="Arial Narrow" panose="020B0606020202030204" pitchFamily="34" charset="0"/>
              </a:rPr>
              <a:t>PIANO STRUTTURALE INTERCOMUNALE PISA-CASCINA</a:t>
            </a:r>
            <a:endParaRPr kumimoji="0" lang="it-IT" altLang="it-IT" b="0" i="0" u="none" strike="noStrike" cap="none" normalizeH="0" baseline="0" dirty="0">
              <a:ln>
                <a:noFill/>
              </a:ln>
              <a:solidFill>
                <a:schemeClr val="bg1"/>
              </a:solidFill>
              <a:effectLst/>
              <a:latin typeface="Arial" panose="020B0604020202020204" pitchFamily="34" charset="0"/>
            </a:endParaRPr>
          </a:p>
        </p:txBody>
      </p:sp>
      <p:cxnSp>
        <p:nvCxnSpPr>
          <p:cNvPr id="11" name="Connettore diritto 10">
            <a:extLst>
              <a:ext uri="{FF2B5EF4-FFF2-40B4-BE49-F238E27FC236}">
                <a16:creationId xmlns:a16="http://schemas.microsoft.com/office/drawing/2014/main" id="{A0BAD8C5-ED37-4789-837D-1B66FAFD4C42}"/>
              </a:ext>
            </a:extLst>
          </p:cNvPr>
          <p:cNvCxnSpPr>
            <a:cxnSpLocks/>
          </p:cNvCxnSpPr>
          <p:nvPr/>
        </p:nvCxnSpPr>
        <p:spPr>
          <a:xfrm>
            <a:off x="547828" y="410198"/>
            <a:ext cx="8303791" cy="0"/>
          </a:xfrm>
          <a:prstGeom prst="line">
            <a:avLst/>
          </a:prstGeom>
          <a:ln w="28575">
            <a:solidFill>
              <a:srgbClr val="006666"/>
            </a:solidFill>
          </a:ln>
        </p:spPr>
        <p:style>
          <a:lnRef idx="1">
            <a:schemeClr val="accent1"/>
          </a:lnRef>
          <a:fillRef idx="0">
            <a:schemeClr val="accent1"/>
          </a:fillRef>
          <a:effectRef idx="0">
            <a:schemeClr val="accent1"/>
          </a:effectRef>
          <a:fontRef idx="minor">
            <a:schemeClr val="tx1"/>
          </a:fontRef>
        </p:style>
      </p:cxnSp>
      <p:pic>
        <p:nvPicPr>
          <p:cNvPr id="1029" name="Picture 5">
            <a:extLst>
              <a:ext uri="{FF2B5EF4-FFF2-40B4-BE49-F238E27FC236}">
                <a16:creationId xmlns:a16="http://schemas.microsoft.com/office/drawing/2014/main" id="{FB82E8C2-FA0A-4585-B894-6DC153092F4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6783" y="599313"/>
            <a:ext cx="376602" cy="4743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3" name="Text Box 6">
            <a:extLst>
              <a:ext uri="{FF2B5EF4-FFF2-40B4-BE49-F238E27FC236}">
                <a16:creationId xmlns:a16="http://schemas.microsoft.com/office/drawing/2014/main" id="{477C208B-DB02-4E0A-8C41-DEFD72BC0E70}"/>
              </a:ext>
            </a:extLst>
          </p:cNvPr>
          <p:cNvSpPr txBox="1">
            <a:spLocks noChangeArrowheads="1"/>
          </p:cNvSpPr>
          <p:nvPr/>
        </p:nvSpPr>
        <p:spPr bwMode="auto">
          <a:xfrm>
            <a:off x="1686400" y="666664"/>
            <a:ext cx="7290435" cy="474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altLang="it-IT" sz="1400" b="1" dirty="0">
                <a:solidFill>
                  <a:srgbClr val="3F3F3F"/>
                </a:solidFill>
                <a:latin typeface="Arial Narrow" panose="020B0606020202030204" pitchFamily="34" charset="0"/>
              </a:rPr>
              <a:t>Attività di informazione partecipazione ai sensi del titolo II capo V della L.R. 65/2014 </a:t>
            </a:r>
            <a:endParaRPr kumimoji="0" lang="it-IT" altLang="it-IT" sz="1400" b="1" i="0" u="none" strike="noStrike" cap="none" normalizeH="0" baseline="0" dirty="0">
              <a:ln>
                <a:noFill/>
              </a:ln>
              <a:solidFill>
                <a:srgbClr val="3F3F3F"/>
              </a:solidFill>
              <a:effectLst/>
              <a:latin typeface="Arial Narrow" panose="020B0606020202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15" name="Text Box 6">
            <a:extLst>
              <a:ext uri="{FF2B5EF4-FFF2-40B4-BE49-F238E27FC236}">
                <a16:creationId xmlns:a16="http://schemas.microsoft.com/office/drawing/2014/main" id="{F25EFE20-12C2-46B7-891F-2ABEA1B27F15}"/>
              </a:ext>
            </a:extLst>
          </p:cNvPr>
          <p:cNvSpPr txBox="1">
            <a:spLocks noChangeArrowheads="1"/>
          </p:cNvSpPr>
          <p:nvPr/>
        </p:nvSpPr>
        <p:spPr bwMode="auto">
          <a:xfrm>
            <a:off x="1439808" y="2054278"/>
            <a:ext cx="6805290" cy="474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altLang="it-IT" sz="2400" b="1" dirty="0">
                <a:solidFill>
                  <a:srgbClr val="006666"/>
                </a:solidFill>
                <a:latin typeface="Arial Narrow" panose="020B0606020202030204" pitchFamily="34" charset="0"/>
              </a:rPr>
              <a:t>Informazione e Partecipazione: natura e funzioni   </a:t>
            </a:r>
          </a:p>
          <a:p>
            <a:pPr marL="0" marR="0" lvl="0" indent="0" algn="ctr" defTabSz="914400" rtl="0" eaLnBrk="0" fontAlgn="base" latinLnBrk="0" hangingPunct="0">
              <a:lnSpc>
                <a:spcPct val="100000"/>
              </a:lnSpc>
              <a:spcBef>
                <a:spcPct val="0"/>
              </a:spcBef>
              <a:spcAft>
                <a:spcPct val="0"/>
              </a:spcAft>
              <a:buClrTx/>
              <a:buSzTx/>
              <a:buFontTx/>
              <a:buNone/>
              <a:tabLst/>
            </a:pPr>
            <a:r>
              <a:rPr lang="it-IT" altLang="it-IT" b="1" dirty="0">
                <a:solidFill>
                  <a:srgbClr val="006666"/>
                </a:solidFill>
                <a:latin typeface="Arial Narrow" panose="020B0606020202030204" pitchFamily="34" charset="0"/>
              </a:rPr>
              <a:t>( art. 36 L. R. Toscana n. 65/2014)</a:t>
            </a:r>
          </a:p>
        </p:txBody>
      </p:sp>
      <p:sp>
        <p:nvSpPr>
          <p:cNvPr id="16" name="Text Box 6">
            <a:extLst>
              <a:ext uri="{FF2B5EF4-FFF2-40B4-BE49-F238E27FC236}">
                <a16:creationId xmlns:a16="http://schemas.microsoft.com/office/drawing/2014/main" id="{E97D6A94-FF60-43F0-AEE2-68CC9E762CF4}"/>
              </a:ext>
            </a:extLst>
          </p:cNvPr>
          <p:cNvSpPr txBox="1">
            <a:spLocks noChangeArrowheads="1"/>
          </p:cNvSpPr>
          <p:nvPr/>
        </p:nvSpPr>
        <p:spPr bwMode="auto">
          <a:xfrm>
            <a:off x="2302277" y="4865923"/>
            <a:ext cx="4539443" cy="474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400" b="0" i="0" u="none" strike="noStrike" cap="none" normalizeH="0" baseline="0" dirty="0">
              <a:ln>
                <a:noFill/>
              </a:ln>
              <a:effectLst/>
              <a:latin typeface="Arial" panose="020B0604020202020204" pitchFamily="34" charset="0"/>
            </a:endParaRPr>
          </a:p>
        </p:txBody>
      </p:sp>
      <p:pic>
        <p:nvPicPr>
          <p:cNvPr id="18" name="Picture 5">
            <a:extLst>
              <a:ext uri="{FF2B5EF4-FFF2-40B4-BE49-F238E27FC236}">
                <a16:creationId xmlns:a16="http://schemas.microsoft.com/office/drawing/2014/main" id="{B19B7039-30CA-4CF7-AF60-65655392362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4540" y="6050694"/>
            <a:ext cx="543565" cy="6846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 name="Rettangolo 1">
            <a:extLst>
              <a:ext uri="{FF2B5EF4-FFF2-40B4-BE49-F238E27FC236}">
                <a16:creationId xmlns:a16="http://schemas.microsoft.com/office/drawing/2014/main" id="{2A2B27F4-4E4C-4257-A77D-5DCD96F8CCAF}"/>
              </a:ext>
            </a:extLst>
          </p:cNvPr>
          <p:cNvSpPr/>
          <p:nvPr/>
        </p:nvSpPr>
        <p:spPr>
          <a:xfrm>
            <a:off x="1780308" y="796136"/>
            <a:ext cx="6620066" cy="553998"/>
          </a:xfrm>
          <a:prstGeom prst="rect">
            <a:avLst/>
          </a:prstGeom>
        </p:spPr>
        <p:txBody>
          <a:bodyPr wrap="square">
            <a:spAutoFit/>
          </a:bodyPr>
          <a:lstStyle/>
          <a:p>
            <a:pPr algn="r">
              <a:lnSpc>
                <a:spcPts val="2400"/>
              </a:lnSpc>
            </a:pPr>
            <a:r>
              <a:rPr lang="it-IT" sz="1000" kern="1400" dirty="0">
                <a:solidFill>
                  <a:schemeClr val="bg2">
                    <a:lumMod val="50000"/>
                  </a:schemeClr>
                </a:solidFill>
                <a:latin typeface="Arial Narrow" panose="020B0606020202030204" pitchFamily="34" charset="0"/>
              </a:rPr>
              <a:t>Fase di AVVIO DEL PROCEDIMENTO AI SENSI DELL’ART. 17 L.R. 65/2014 </a:t>
            </a:r>
            <a:endParaRPr lang="it-IT" sz="1000" kern="1400" dirty="0">
              <a:solidFill>
                <a:schemeClr val="bg2">
                  <a:lumMod val="50000"/>
                </a:schemeClr>
              </a:solidFill>
              <a:latin typeface="Times New Roman" panose="02020603050405020304" pitchFamily="18" charset="0"/>
            </a:endParaRPr>
          </a:p>
          <a:p>
            <a:r>
              <a:rPr lang="it-IT" sz="1000" kern="1400" dirty="0">
                <a:solidFill>
                  <a:schemeClr val="bg1"/>
                </a:solidFill>
                <a:latin typeface="Times New Roman" panose="02020603050405020304" pitchFamily="18" charset="0"/>
              </a:rPr>
              <a:t> </a:t>
            </a:r>
            <a:endParaRPr lang="it-IT" sz="1000" kern="1400" dirty="0">
              <a:ln>
                <a:noFill/>
              </a:ln>
              <a:solidFill>
                <a:schemeClr val="bg1"/>
              </a:solidFill>
              <a:effectLst/>
              <a:latin typeface="Times New Roman" panose="02020603050405020304" pitchFamily="18" charset="0"/>
            </a:endParaRPr>
          </a:p>
        </p:txBody>
      </p:sp>
      <p:sp>
        <p:nvSpPr>
          <p:cNvPr id="20" name="Text Box 6">
            <a:extLst>
              <a:ext uri="{FF2B5EF4-FFF2-40B4-BE49-F238E27FC236}">
                <a16:creationId xmlns:a16="http://schemas.microsoft.com/office/drawing/2014/main" id="{2F4F363A-E417-44F4-A8C6-3C6C37509C5D}"/>
              </a:ext>
            </a:extLst>
          </p:cNvPr>
          <p:cNvSpPr txBox="1">
            <a:spLocks noChangeArrowheads="1"/>
          </p:cNvSpPr>
          <p:nvPr/>
        </p:nvSpPr>
        <p:spPr bwMode="auto">
          <a:xfrm>
            <a:off x="1393600" y="6353798"/>
            <a:ext cx="2814598" cy="2998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altLang="it-IT" sz="1400" b="1" dirty="0">
                <a:solidFill>
                  <a:srgbClr val="006666"/>
                </a:solidFill>
                <a:latin typeface="Arial Narrow" panose="020B0606020202030204" pitchFamily="34" charset="0"/>
              </a:rPr>
              <a:t>Relatore: Dott.ssa Valeria Pagni</a:t>
            </a:r>
            <a:endParaRPr kumimoji="0" lang="it-IT" altLang="it-IT" sz="1400" b="1" i="0" u="none" strike="noStrike" cap="none" normalizeH="0" baseline="0" dirty="0">
              <a:ln>
                <a:noFill/>
              </a:ln>
              <a:solidFill>
                <a:srgbClr val="006666"/>
              </a:solidFill>
              <a:effectLst/>
              <a:latin typeface="Arial Narrow" panose="020B0606020202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400" b="0" i="0" u="none" strike="noStrike" cap="none" normalizeH="0" baseline="0" dirty="0">
              <a:ln>
                <a:noFill/>
              </a:ln>
              <a:effectLst/>
              <a:latin typeface="Arial" panose="020B0604020202020204" pitchFamily="34" charset="0"/>
            </a:endParaRPr>
          </a:p>
        </p:txBody>
      </p:sp>
      <p:sp>
        <p:nvSpPr>
          <p:cNvPr id="4" name="Rettangolo 3">
            <a:extLst>
              <a:ext uri="{FF2B5EF4-FFF2-40B4-BE49-F238E27FC236}">
                <a16:creationId xmlns:a16="http://schemas.microsoft.com/office/drawing/2014/main" id="{607F337E-28F6-2D4C-AB18-A090D2B6517A}"/>
              </a:ext>
            </a:extLst>
          </p:cNvPr>
          <p:cNvSpPr/>
          <p:nvPr/>
        </p:nvSpPr>
        <p:spPr>
          <a:xfrm>
            <a:off x="869866" y="4055275"/>
            <a:ext cx="1905191" cy="830997"/>
          </a:xfrm>
          <a:prstGeom prst="rect">
            <a:avLst/>
          </a:prstGeom>
        </p:spPr>
        <p:txBody>
          <a:bodyPr wrap="square">
            <a:spAutoFit/>
          </a:bodyPr>
          <a:lstStyle/>
          <a:p>
            <a:r>
              <a:rPr lang="it-IT" sz="1600" dirty="0">
                <a:latin typeface="Century Gothic" panose="020B0502020202020204" pitchFamily="34" charset="0"/>
              </a:rPr>
              <a:t>Tutto quanto sopra premesso perché:</a:t>
            </a:r>
          </a:p>
        </p:txBody>
      </p:sp>
      <p:sp>
        <p:nvSpPr>
          <p:cNvPr id="10" name="CasellaDiTesto 9">
            <a:extLst>
              <a:ext uri="{FF2B5EF4-FFF2-40B4-BE49-F238E27FC236}">
                <a16:creationId xmlns:a16="http://schemas.microsoft.com/office/drawing/2014/main" id="{489F177C-35B1-1041-B2AF-BC2F9E38A133}"/>
              </a:ext>
            </a:extLst>
          </p:cNvPr>
          <p:cNvSpPr txBox="1"/>
          <p:nvPr/>
        </p:nvSpPr>
        <p:spPr>
          <a:xfrm>
            <a:off x="3194225" y="2848186"/>
            <a:ext cx="5657394" cy="3354060"/>
          </a:xfrm>
          <a:prstGeom prst="rect">
            <a:avLst/>
          </a:prstGeom>
          <a:noFill/>
        </p:spPr>
        <p:txBody>
          <a:bodyPr wrap="square" rtlCol="0">
            <a:spAutoFit/>
          </a:bodyPr>
          <a:lstStyle/>
          <a:p>
            <a:endParaRPr lang="it-IT" dirty="0"/>
          </a:p>
          <a:p>
            <a:pPr algn="just">
              <a:lnSpc>
                <a:spcPct val="150000"/>
              </a:lnSpc>
              <a:spcBef>
                <a:spcPts val="600"/>
              </a:spcBef>
              <a:spcAft>
                <a:spcPts val="600"/>
              </a:spcAft>
            </a:pPr>
            <a:r>
              <a:rPr lang="it-IT" sz="1600" dirty="0">
                <a:latin typeface="Century Gothic" panose="020B0502020202020204" pitchFamily="34" charset="0"/>
              </a:rPr>
              <a:t>“</a:t>
            </a:r>
            <a:r>
              <a:rPr lang="it-IT" sz="1600" i="1" u="sng" dirty="0">
                <a:latin typeface="Century Gothic" panose="020B0502020202020204" pitchFamily="34" charset="0"/>
              </a:rPr>
              <a:t>I risultati delle attività di informazione e partecipazione poste in essere nell’ambito dei procedimenti di formazione degli atti di governo del territorio contribuiscono alla definizione dei contenuti degli strumenti di pianificazione territoriale e urbanistica, secondo le determinazioni motivatamente assunte dall’amministrazione procedente” ( ART. 37, COMMA 1 L.R.TOSCANA N. 65/14).</a:t>
            </a:r>
            <a:endParaRPr lang="it-IT" sz="1600" dirty="0">
              <a:latin typeface="Century Gothic" panose="020B0502020202020204" pitchFamily="34" charset="0"/>
            </a:endParaRPr>
          </a:p>
        </p:txBody>
      </p:sp>
      <p:sp>
        <p:nvSpPr>
          <p:cNvPr id="3" name="Freccia destra rientrata 2">
            <a:extLst>
              <a:ext uri="{FF2B5EF4-FFF2-40B4-BE49-F238E27FC236}">
                <a16:creationId xmlns:a16="http://schemas.microsoft.com/office/drawing/2014/main" id="{126A3F4B-9B50-B445-8940-3EBA50082B55}"/>
              </a:ext>
            </a:extLst>
          </p:cNvPr>
          <p:cNvSpPr/>
          <p:nvPr/>
        </p:nvSpPr>
        <p:spPr>
          <a:xfrm>
            <a:off x="2775057" y="4470773"/>
            <a:ext cx="334551" cy="254268"/>
          </a:xfrm>
          <a:prstGeom prst="notchedRigh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7749192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ccia a pentagono 18">
            <a:extLst>
              <a:ext uri="{FF2B5EF4-FFF2-40B4-BE49-F238E27FC236}">
                <a16:creationId xmlns:a16="http://schemas.microsoft.com/office/drawing/2014/main" id="{A6ACCAE0-CD5B-4F64-9C2D-A9511FED45B1}"/>
              </a:ext>
            </a:extLst>
          </p:cNvPr>
          <p:cNvSpPr/>
          <p:nvPr/>
        </p:nvSpPr>
        <p:spPr>
          <a:xfrm>
            <a:off x="780994" y="2039102"/>
            <a:ext cx="7963728" cy="692204"/>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2" name="Freccia a pentagono 11">
            <a:extLst>
              <a:ext uri="{FF2B5EF4-FFF2-40B4-BE49-F238E27FC236}">
                <a16:creationId xmlns:a16="http://schemas.microsoft.com/office/drawing/2014/main" id="{9A0B5415-CED0-4525-A591-73560DB13164}"/>
              </a:ext>
            </a:extLst>
          </p:cNvPr>
          <p:cNvSpPr/>
          <p:nvPr/>
        </p:nvSpPr>
        <p:spPr>
          <a:xfrm>
            <a:off x="887891" y="504202"/>
            <a:ext cx="7963728" cy="692204"/>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5" name="Immagine 4">
            <a:extLst>
              <a:ext uri="{FF2B5EF4-FFF2-40B4-BE49-F238E27FC236}">
                <a16:creationId xmlns:a16="http://schemas.microsoft.com/office/drawing/2014/main" id="{634709B5-3967-45A6-8F2C-DB4E92F824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3172" y="1208095"/>
            <a:ext cx="3687356" cy="706969"/>
          </a:xfrm>
          <a:prstGeom prst="rect">
            <a:avLst/>
          </a:prstGeom>
        </p:spPr>
      </p:pic>
      <p:pic>
        <p:nvPicPr>
          <p:cNvPr id="6" name="Picture 4" descr="Risultati immagini per logo comune di pisa">
            <a:extLst>
              <a:ext uri="{FF2B5EF4-FFF2-40B4-BE49-F238E27FC236}">
                <a16:creationId xmlns:a16="http://schemas.microsoft.com/office/drawing/2014/main" id="{B7A1FFD9-1DE0-4486-BF8C-E9090C0461E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0128" y="586616"/>
            <a:ext cx="388935" cy="47401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2857C2AD-CF8E-487A-9C8F-72D6D1478328}"/>
              </a:ext>
            </a:extLst>
          </p:cNvPr>
          <p:cNvSpPr>
            <a:spLocks noChangeArrowheads="1"/>
          </p:cNvSpPr>
          <p:nvPr/>
        </p:nvSpPr>
        <p:spPr bwMode="auto">
          <a:xfrm>
            <a:off x="292381" y="401652"/>
            <a:ext cx="510893" cy="6456348"/>
          </a:xfrm>
          <a:prstGeom prst="rect">
            <a:avLst/>
          </a:prstGeom>
          <a:solidFill>
            <a:srgbClr val="006666"/>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sp>
        <p:nvSpPr>
          <p:cNvPr id="8" name="Line 3">
            <a:extLst>
              <a:ext uri="{FF2B5EF4-FFF2-40B4-BE49-F238E27FC236}">
                <a16:creationId xmlns:a16="http://schemas.microsoft.com/office/drawing/2014/main" id="{E04CFED1-5D57-4212-BA34-267A0D8796F1}"/>
              </a:ext>
            </a:extLst>
          </p:cNvPr>
          <p:cNvSpPr>
            <a:spLocks noChangeShapeType="1"/>
          </p:cNvSpPr>
          <p:nvPr/>
        </p:nvSpPr>
        <p:spPr bwMode="auto">
          <a:xfrm>
            <a:off x="6488113" y="3175"/>
            <a:ext cx="13679487" cy="0"/>
          </a:xfrm>
          <a:prstGeom prst="line">
            <a:avLst/>
          </a:prstGeom>
          <a:noFill/>
          <a:ln w="9525">
            <a:solidFill>
              <a:srgbClr val="00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sp>
        <p:nvSpPr>
          <p:cNvPr id="9" name="Text Box 4">
            <a:extLst>
              <a:ext uri="{FF2B5EF4-FFF2-40B4-BE49-F238E27FC236}">
                <a16:creationId xmlns:a16="http://schemas.microsoft.com/office/drawing/2014/main" id="{A0FEDA31-3FF5-4879-BBCE-E1B586262BCE}"/>
              </a:ext>
            </a:extLst>
          </p:cNvPr>
          <p:cNvSpPr txBox="1">
            <a:spLocks noChangeArrowheads="1"/>
          </p:cNvSpPr>
          <p:nvPr/>
        </p:nvSpPr>
        <p:spPr bwMode="auto">
          <a:xfrm rot="16200000">
            <a:off x="-3228497" y="4277469"/>
            <a:ext cx="751205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it-IT" altLang="it-IT" sz="4200" b="1" i="0" u="none" strike="noStrike" cap="none" normalizeH="0" baseline="0" dirty="0">
                <a:ln>
                  <a:noFill/>
                </a:ln>
                <a:solidFill>
                  <a:schemeClr val="bg1"/>
                </a:solidFill>
                <a:effectLst/>
                <a:latin typeface="Arial Narrow" panose="020B0606020202030204" pitchFamily="34" charset="0"/>
              </a:rPr>
              <a:t> </a:t>
            </a:r>
            <a:r>
              <a:rPr kumimoji="0" lang="it-IT" altLang="it-IT" b="1" i="0" u="none" strike="noStrike" cap="none" normalizeH="0" baseline="0" dirty="0">
                <a:ln>
                  <a:noFill/>
                </a:ln>
                <a:solidFill>
                  <a:schemeClr val="bg1"/>
                </a:solidFill>
                <a:effectLst/>
                <a:latin typeface="Arial Narrow" panose="020B0606020202030204" pitchFamily="34" charset="0"/>
              </a:rPr>
              <a:t>PIANO STRUTTURALE INTERCOMUNALE PISA-CASCINA</a:t>
            </a:r>
            <a:endParaRPr kumimoji="0" lang="it-IT" altLang="it-IT" b="0" i="0" u="none" strike="noStrike" cap="none" normalizeH="0" baseline="0" dirty="0">
              <a:ln>
                <a:noFill/>
              </a:ln>
              <a:solidFill>
                <a:schemeClr val="bg1"/>
              </a:solidFill>
              <a:effectLst/>
              <a:latin typeface="Arial" panose="020B0604020202020204" pitchFamily="34" charset="0"/>
            </a:endParaRPr>
          </a:p>
        </p:txBody>
      </p:sp>
      <p:cxnSp>
        <p:nvCxnSpPr>
          <p:cNvPr id="11" name="Connettore diritto 10">
            <a:extLst>
              <a:ext uri="{FF2B5EF4-FFF2-40B4-BE49-F238E27FC236}">
                <a16:creationId xmlns:a16="http://schemas.microsoft.com/office/drawing/2014/main" id="{A0BAD8C5-ED37-4789-837D-1B66FAFD4C42}"/>
              </a:ext>
            </a:extLst>
          </p:cNvPr>
          <p:cNvCxnSpPr>
            <a:cxnSpLocks/>
          </p:cNvCxnSpPr>
          <p:nvPr/>
        </p:nvCxnSpPr>
        <p:spPr>
          <a:xfrm>
            <a:off x="547828" y="410198"/>
            <a:ext cx="8303791" cy="0"/>
          </a:xfrm>
          <a:prstGeom prst="line">
            <a:avLst/>
          </a:prstGeom>
          <a:ln w="28575">
            <a:solidFill>
              <a:srgbClr val="006666"/>
            </a:solidFill>
          </a:ln>
        </p:spPr>
        <p:style>
          <a:lnRef idx="1">
            <a:schemeClr val="accent1"/>
          </a:lnRef>
          <a:fillRef idx="0">
            <a:schemeClr val="accent1"/>
          </a:fillRef>
          <a:effectRef idx="0">
            <a:schemeClr val="accent1"/>
          </a:effectRef>
          <a:fontRef idx="minor">
            <a:schemeClr val="tx1"/>
          </a:fontRef>
        </p:style>
      </p:cxnSp>
      <p:pic>
        <p:nvPicPr>
          <p:cNvPr id="1029" name="Picture 5">
            <a:extLst>
              <a:ext uri="{FF2B5EF4-FFF2-40B4-BE49-F238E27FC236}">
                <a16:creationId xmlns:a16="http://schemas.microsoft.com/office/drawing/2014/main" id="{FB82E8C2-FA0A-4585-B894-6DC153092F4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6783" y="599313"/>
            <a:ext cx="376602" cy="4743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3" name="Text Box 6">
            <a:extLst>
              <a:ext uri="{FF2B5EF4-FFF2-40B4-BE49-F238E27FC236}">
                <a16:creationId xmlns:a16="http://schemas.microsoft.com/office/drawing/2014/main" id="{477C208B-DB02-4E0A-8C41-DEFD72BC0E70}"/>
              </a:ext>
            </a:extLst>
          </p:cNvPr>
          <p:cNvSpPr txBox="1">
            <a:spLocks noChangeArrowheads="1"/>
          </p:cNvSpPr>
          <p:nvPr/>
        </p:nvSpPr>
        <p:spPr bwMode="auto">
          <a:xfrm>
            <a:off x="1686400" y="666664"/>
            <a:ext cx="7290435" cy="474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altLang="it-IT" sz="1400" b="1" dirty="0">
                <a:solidFill>
                  <a:srgbClr val="3F3F3F"/>
                </a:solidFill>
                <a:latin typeface="Arial Narrow" panose="020B0606020202030204" pitchFamily="34" charset="0"/>
              </a:rPr>
              <a:t>Attività di informazione partecipazione ai sensi del titolo II capo V della L.R. 65/2014 </a:t>
            </a:r>
            <a:endParaRPr kumimoji="0" lang="it-IT" altLang="it-IT" sz="1400" b="1" i="0" u="none" strike="noStrike" cap="none" normalizeH="0" baseline="0" dirty="0">
              <a:ln>
                <a:noFill/>
              </a:ln>
              <a:solidFill>
                <a:srgbClr val="3F3F3F"/>
              </a:solidFill>
              <a:effectLst/>
              <a:latin typeface="Arial Narrow" panose="020B0606020202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15" name="Text Box 6">
            <a:extLst>
              <a:ext uri="{FF2B5EF4-FFF2-40B4-BE49-F238E27FC236}">
                <a16:creationId xmlns:a16="http://schemas.microsoft.com/office/drawing/2014/main" id="{F25EFE20-12C2-46B7-891F-2ABEA1B27F15}"/>
              </a:ext>
            </a:extLst>
          </p:cNvPr>
          <p:cNvSpPr txBox="1">
            <a:spLocks noChangeArrowheads="1"/>
          </p:cNvSpPr>
          <p:nvPr/>
        </p:nvSpPr>
        <p:spPr bwMode="auto">
          <a:xfrm>
            <a:off x="1439808" y="2054278"/>
            <a:ext cx="6805290" cy="474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altLang="it-IT" sz="2400" b="1" dirty="0">
                <a:solidFill>
                  <a:srgbClr val="006666"/>
                </a:solidFill>
                <a:latin typeface="Arial Narrow" panose="020B0606020202030204" pitchFamily="34" charset="0"/>
              </a:rPr>
              <a:t>Informazione e Partecipazione: natura e funzioni   </a:t>
            </a:r>
          </a:p>
          <a:p>
            <a:pPr marL="0" marR="0" lvl="0" indent="0" algn="ctr" defTabSz="914400" rtl="0" eaLnBrk="0" fontAlgn="base" latinLnBrk="0" hangingPunct="0">
              <a:lnSpc>
                <a:spcPct val="100000"/>
              </a:lnSpc>
              <a:spcBef>
                <a:spcPct val="0"/>
              </a:spcBef>
              <a:spcAft>
                <a:spcPct val="0"/>
              </a:spcAft>
              <a:buClrTx/>
              <a:buSzTx/>
              <a:buFontTx/>
              <a:buNone/>
              <a:tabLst/>
            </a:pPr>
            <a:r>
              <a:rPr lang="it-IT" altLang="it-IT" b="1" dirty="0">
                <a:solidFill>
                  <a:srgbClr val="006666"/>
                </a:solidFill>
                <a:latin typeface="Arial Narrow" panose="020B0606020202030204" pitchFamily="34" charset="0"/>
              </a:rPr>
              <a:t>( art. 36 L. R. Toscana n. 65/2014)</a:t>
            </a:r>
          </a:p>
        </p:txBody>
      </p:sp>
      <p:sp>
        <p:nvSpPr>
          <p:cNvPr id="16" name="Text Box 6">
            <a:extLst>
              <a:ext uri="{FF2B5EF4-FFF2-40B4-BE49-F238E27FC236}">
                <a16:creationId xmlns:a16="http://schemas.microsoft.com/office/drawing/2014/main" id="{E97D6A94-FF60-43F0-AEE2-68CC9E762CF4}"/>
              </a:ext>
            </a:extLst>
          </p:cNvPr>
          <p:cNvSpPr txBox="1">
            <a:spLocks noChangeArrowheads="1"/>
          </p:cNvSpPr>
          <p:nvPr/>
        </p:nvSpPr>
        <p:spPr bwMode="auto">
          <a:xfrm>
            <a:off x="2302277" y="4865923"/>
            <a:ext cx="4539443" cy="474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400" b="0" i="0" u="none" strike="noStrike" cap="none" normalizeH="0" baseline="0" dirty="0">
              <a:ln>
                <a:noFill/>
              </a:ln>
              <a:effectLst/>
              <a:latin typeface="Arial" panose="020B0604020202020204" pitchFamily="34" charset="0"/>
            </a:endParaRPr>
          </a:p>
        </p:txBody>
      </p:sp>
      <p:pic>
        <p:nvPicPr>
          <p:cNvPr id="18" name="Picture 5">
            <a:extLst>
              <a:ext uri="{FF2B5EF4-FFF2-40B4-BE49-F238E27FC236}">
                <a16:creationId xmlns:a16="http://schemas.microsoft.com/office/drawing/2014/main" id="{B19B7039-30CA-4CF7-AF60-65655392362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4540" y="6050694"/>
            <a:ext cx="543565" cy="6846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 name="Rettangolo 1">
            <a:extLst>
              <a:ext uri="{FF2B5EF4-FFF2-40B4-BE49-F238E27FC236}">
                <a16:creationId xmlns:a16="http://schemas.microsoft.com/office/drawing/2014/main" id="{2A2B27F4-4E4C-4257-A77D-5DCD96F8CCAF}"/>
              </a:ext>
            </a:extLst>
          </p:cNvPr>
          <p:cNvSpPr/>
          <p:nvPr/>
        </p:nvSpPr>
        <p:spPr>
          <a:xfrm>
            <a:off x="1780308" y="796136"/>
            <a:ext cx="6620066" cy="553998"/>
          </a:xfrm>
          <a:prstGeom prst="rect">
            <a:avLst/>
          </a:prstGeom>
        </p:spPr>
        <p:txBody>
          <a:bodyPr wrap="square">
            <a:spAutoFit/>
          </a:bodyPr>
          <a:lstStyle/>
          <a:p>
            <a:pPr algn="r">
              <a:lnSpc>
                <a:spcPts val="2400"/>
              </a:lnSpc>
            </a:pPr>
            <a:r>
              <a:rPr lang="it-IT" sz="1000" kern="1400" dirty="0">
                <a:solidFill>
                  <a:schemeClr val="bg2">
                    <a:lumMod val="50000"/>
                  </a:schemeClr>
                </a:solidFill>
                <a:latin typeface="Arial Narrow" panose="020B0606020202030204" pitchFamily="34" charset="0"/>
              </a:rPr>
              <a:t>Fase di AVVIO DEL PROCEDIMENTO AI SENSI DELL’ART. 17 L.R. 65/2014 </a:t>
            </a:r>
            <a:endParaRPr lang="it-IT" sz="1000" kern="1400" dirty="0">
              <a:solidFill>
                <a:schemeClr val="bg2">
                  <a:lumMod val="50000"/>
                </a:schemeClr>
              </a:solidFill>
              <a:latin typeface="Times New Roman" panose="02020603050405020304" pitchFamily="18" charset="0"/>
            </a:endParaRPr>
          </a:p>
          <a:p>
            <a:r>
              <a:rPr lang="it-IT" sz="1000" kern="1400" dirty="0">
                <a:solidFill>
                  <a:schemeClr val="bg1"/>
                </a:solidFill>
                <a:latin typeface="Times New Roman" panose="02020603050405020304" pitchFamily="18" charset="0"/>
              </a:rPr>
              <a:t> </a:t>
            </a:r>
            <a:endParaRPr lang="it-IT" sz="1000" kern="1400" dirty="0">
              <a:ln>
                <a:noFill/>
              </a:ln>
              <a:solidFill>
                <a:schemeClr val="bg1"/>
              </a:solidFill>
              <a:effectLst/>
              <a:latin typeface="Times New Roman" panose="02020603050405020304" pitchFamily="18" charset="0"/>
            </a:endParaRPr>
          </a:p>
        </p:txBody>
      </p:sp>
      <p:sp>
        <p:nvSpPr>
          <p:cNvPr id="20" name="Text Box 6">
            <a:extLst>
              <a:ext uri="{FF2B5EF4-FFF2-40B4-BE49-F238E27FC236}">
                <a16:creationId xmlns:a16="http://schemas.microsoft.com/office/drawing/2014/main" id="{2F4F363A-E417-44F4-A8C6-3C6C37509C5D}"/>
              </a:ext>
            </a:extLst>
          </p:cNvPr>
          <p:cNvSpPr txBox="1">
            <a:spLocks noChangeArrowheads="1"/>
          </p:cNvSpPr>
          <p:nvPr/>
        </p:nvSpPr>
        <p:spPr bwMode="auto">
          <a:xfrm>
            <a:off x="1393600" y="6353798"/>
            <a:ext cx="2814598" cy="2998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altLang="it-IT" sz="1400" b="1" dirty="0">
                <a:solidFill>
                  <a:srgbClr val="006666"/>
                </a:solidFill>
                <a:latin typeface="Arial Narrow" panose="020B0606020202030204" pitchFamily="34" charset="0"/>
              </a:rPr>
              <a:t>Relatore: Dott.ssa Valeria Pagni</a:t>
            </a:r>
            <a:endParaRPr kumimoji="0" lang="it-IT" altLang="it-IT" sz="1400" b="1" i="0" u="none" strike="noStrike" cap="none" normalizeH="0" baseline="0" dirty="0">
              <a:ln>
                <a:noFill/>
              </a:ln>
              <a:solidFill>
                <a:srgbClr val="006666"/>
              </a:solidFill>
              <a:effectLst/>
              <a:latin typeface="Arial Narrow" panose="020B0606020202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400" b="0" i="0" u="none" strike="noStrike" cap="none" normalizeH="0" baseline="0" dirty="0">
              <a:ln>
                <a:noFill/>
              </a:ln>
              <a:effectLst/>
              <a:latin typeface="Arial" panose="020B0604020202020204" pitchFamily="34" charset="0"/>
            </a:endParaRPr>
          </a:p>
        </p:txBody>
      </p:sp>
      <p:sp>
        <p:nvSpPr>
          <p:cNvPr id="4" name="Rettangolo 3">
            <a:extLst>
              <a:ext uri="{FF2B5EF4-FFF2-40B4-BE49-F238E27FC236}">
                <a16:creationId xmlns:a16="http://schemas.microsoft.com/office/drawing/2014/main" id="{607F337E-28F6-2D4C-AB18-A090D2B6517A}"/>
              </a:ext>
            </a:extLst>
          </p:cNvPr>
          <p:cNvSpPr/>
          <p:nvPr/>
        </p:nvSpPr>
        <p:spPr>
          <a:xfrm>
            <a:off x="887890" y="4046375"/>
            <a:ext cx="2001225" cy="830997"/>
          </a:xfrm>
          <a:prstGeom prst="rect">
            <a:avLst/>
          </a:prstGeom>
        </p:spPr>
        <p:txBody>
          <a:bodyPr wrap="square">
            <a:spAutoFit/>
          </a:bodyPr>
          <a:lstStyle/>
          <a:p>
            <a:r>
              <a:rPr lang="it-IT" sz="1600" dirty="0">
                <a:latin typeface="Century Gothic" panose="020B0502020202020204" pitchFamily="34" charset="0"/>
              </a:rPr>
              <a:t>Come garantire l’informazione e la partecipazione?</a:t>
            </a:r>
          </a:p>
        </p:txBody>
      </p:sp>
      <p:sp>
        <p:nvSpPr>
          <p:cNvPr id="10" name="CasellaDiTesto 9">
            <a:extLst>
              <a:ext uri="{FF2B5EF4-FFF2-40B4-BE49-F238E27FC236}">
                <a16:creationId xmlns:a16="http://schemas.microsoft.com/office/drawing/2014/main" id="{489F177C-35B1-1041-B2AF-BC2F9E38A133}"/>
              </a:ext>
            </a:extLst>
          </p:cNvPr>
          <p:cNvSpPr txBox="1"/>
          <p:nvPr/>
        </p:nvSpPr>
        <p:spPr>
          <a:xfrm>
            <a:off x="3103122" y="2752812"/>
            <a:ext cx="6040878" cy="3600986"/>
          </a:xfrm>
          <a:prstGeom prst="rect">
            <a:avLst/>
          </a:prstGeom>
          <a:noFill/>
        </p:spPr>
        <p:txBody>
          <a:bodyPr wrap="square" rtlCol="0">
            <a:spAutoFit/>
          </a:bodyPr>
          <a:lstStyle/>
          <a:p>
            <a:endParaRPr lang="it-IT" dirty="0"/>
          </a:p>
          <a:p>
            <a:pPr marL="285750" lvl="0" indent="-285750" algn="just">
              <a:buFont typeface="Wingdings" pitchFamily="2" charset="2"/>
              <a:buChar char="Ø"/>
            </a:pPr>
            <a:r>
              <a:rPr lang="it-IT" sz="1600" dirty="0">
                <a:latin typeface="Century Gothic" panose="020B0502020202020204" pitchFamily="34" charset="0"/>
              </a:rPr>
              <a:t>Con il Garante dell’ informazione e  Partecipazione (art. 37-38 L.R. Toscana n. 65/14)</a:t>
            </a:r>
          </a:p>
          <a:p>
            <a:pPr marL="285750" lvl="0" indent="-285750" algn="just">
              <a:buFont typeface="Wingdings" pitchFamily="2" charset="2"/>
              <a:buChar char="Ø"/>
            </a:pPr>
            <a:endParaRPr lang="it-IT" sz="1600" dirty="0">
              <a:latin typeface="Century Gothic" panose="020B0502020202020204" pitchFamily="34" charset="0"/>
            </a:endParaRPr>
          </a:p>
          <a:p>
            <a:pPr marL="285750" lvl="0" indent="-285750" algn="just">
              <a:buFont typeface="Wingdings" pitchFamily="2" charset="2"/>
              <a:buChar char="Ø"/>
            </a:pPr>
            <a:r>
              <a:rPr lang="it-IT" sz="1600" dirty="0">
                <a:latin typeface="Century Gothic" panose="020B0502020202020204" pitchFamily="34" charset="0"/>
              </a:rPr>
              <a:t>Con il </a:t>
            </a:r>
            <a:r>
              <a:rPr lang="it-IT" sz="1600" b="1" dirty="0">
                <a:latin typeface="Century Gothic" panose="020B0502020202020204" pitchFamily="34" charset="0"/>
              </a:rPr>
              <a:t>r</a:t>
            </a:r>
            <a:r>
              <a:rPr lang="it-IT" sz="1600" dirty="0">
                <a:latin typeface="Century Gothic" panose="020B0502020202020204" pitchFamily="34" charset="0"/>
              </a:rPr>
              <a:t>egolamento regionale</a:t>
            </a:r>
            <a:r>
              <a:rPr lang="it-IT" sz="1600" b="1" dirty="0">
                <a:latin typeface="Century Gothic" panose="020B0502020202020204" pitchFamily="34" charset="0"/>
              </a:rPr>
              <a:t> </a:t>
            </a:r>
            <a:r>
              <a:rPr lang="it-IT" sz="1600" dirty="0">
                <a:latin typeface="Century Gothic" panose="020B0502020202020204" pitchFamily="34" charset="0"/>
              </a:rPr>
              <a:t> di “</a:t>
            </a:r>
            <a:r>
              <a:rPr lang="it-IT" sz="1600" i="1" dirty="0">
                <a:latin typeface="Century Gothic" panose="020B0502020202020204" pitchFamily="34" charset="0"/>
              </a:rPr>
              <a:t>Informazione e partecipazione alla formazione degli atti di governo del territorio. Funzioni del garante dell'informazione e della partecipazione”  </a:t>
            </a:r>
            <a:r>
              <a:rPr lang="it-IT" sz="1600" dirty="0">
                <a:latin typeface="Century Gothic" panose="020B0502020202020204" pitchFamily="34" charset="0"/>
              </a:rPr>
              <a:t>(DPGR n. 4/</a:t>
            </a:r>
            <a:r>
              <a:rPr lang="it-IT" sz="1600" dirty="0" err="1">
                <a:latin typeface="Century Gothic" panose="020B0502020202020204" pitchFamily="34" charset="0"/>
              </a:rPr>
              <a:t>R</a:t>
            </a:r>
            <a:r>
              <a:rPr lang="it-IT" sz="1600" dirty="0">
                <a:latin typeface="Century Gothic" panose="020B0502020202020204" pitchFamily="34" charset="0"/>
              </a:rPr>
              <a:t> del 14 febbraio 2017 ex  art. 36, comma 4 della L.R. 65/2014)</a:t>
            </a:r>
          </a:p>
          <a:p>
            <a:pPr marL="285750" lvl="0" indent="-285750" algn="just">
              <a:buFont typeface="Wingdings" pitchFamily="2" charset="2"/>
              <a:buChar char="Ø"/>
            </a:pPr>
            <a:endParaRPr lang="it-IT" sz="1600" dirty="0">
              <a:latin typeface="Century Gothic" panose="020B0502020202020204" pitchFamily="34" charset="0"/>
            </a:endParaRPr>
          </a:p>
          <a:p>
            <a:pPr marL="285750" lvl="0" indent="-285750" algn="just">
              <a:buFont typeface="Wingdings" pitchFamily="2" charset="2"/>
              <a:buChar char="Ø"/>
            </a:pPr>
            <a:r>
              <a:rPr lang="it-IT" sz="1600" dirty="0">
                <a:latin typeface="Century Gothic" panose="020B0502020202020204" pitchFamily="34" charset="0"/>
              </a:rPr>
              <a:t>Con i livelli minimi di </a:t>
            </a:r>
            <a:r>
              <a:rPr lang="it-IT" sz="1600">
                <a:latin typeface="Century Gothic" panose="020B0502020202020204" pitchFamily="34" charset="0"/>
              </a:rPr>
              <a:t>garanzia contenuti </a:t>
            </a:r>
            <a:r>
              <a:rPr lang="it-IT" sz="1600" dirty="0">
                <a:latin typeface="Century Gothic" panose="020B0502020202020204" pitchFamily="34" charset="0"/>
              </a:rPr>
              <a:t>nelle linee guida regionali </a:t>
            </a:r>
          </a:p>
          <a:p>
            <a:pPr lvl="0" algn="just"/>
            <a:r>
              <a:rPr lang="it-IT" sz="1600" dirty="0">
                <a:latin typeface="Century Gothic" panose="020B0502020202020204" pitchFamily="34" charset="0"/>
              </a:rPr>
              <a:t>       ( DGR 1112 del ex art. 36, comma 5, della L.R. 65/2014)</a:t>
            </a:r>
          </a:p>
          <a:p>
            <a:pPr algn="just"/>
            <a:endParaRPr lang="it-IT" dirty="0">
              <a:latin typeface="Century Gothic" panose="020B0502020202020204" pitchFamily="34" charset="0"/>
            </a:endParaRPr>
          </a:p>
        </p:txBody>
      </p:sp>
    </p:spTree>
    <p:extLst>
      <p:ext uri="{BB962C8B-B14F-4D97-AF65-F5344CB8AC3E}">
        <p14:creationId xmlns:p14="http://schemas.microsoft.com/office/powerpoint/2010/main" val="41640094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ccia a pentagono 18">
            <a:extLst>
              <a:ext uri="{FF2B5EF4-FFF2-40B4-BE49-F238E27FC236}">
                <a16:creationId xmlns:a16="http://schemas.microsoft.com/office/drawing/2014/main" id="{A6ACCAE0-CD5B-4F64-9C2D-A9511FED45B1}"/>
              </a:ext>
            </a:extLst>
          </p:cNvPr>
          <p:cNvSpPr/>
          <p:nvPr/>
        </p:nvSpPr>
        <p:spPr>
          <a:xfrm>
            <a:off x="780994" y="2039102"/>
            <a:ext cx="7963728" cy="692204"/>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2" name="Freccia a pentagono 11">
            <a:extLst>
              <a:ext uri="{FF2B5EF4-FFF2-40B4-BE49-F238E27FC236}">
                <a16:creationId xmlns:a16="http://schemas.microsoft.com/office/drawing/2014/main" id="{9A0B5415-CED0-4525-A591-73560DB13164}"/>
              </a:ext>
            </a:extLst>
          </p:cNvPr>
          <p:cNvSpPr/>
          <p:nvPr/>
        </p:nvSpPr>
        <p:spPr>
          <a:xfrm>
            <a:off x="887891" y="504202"/>
            <a:ext cx="7963728" cy="692204"/>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5" name="Immagine 4">
            <a:extLst>
              <a:ext uri="{FF2B5EF4-FFF2-40B4-BE49-F238E27FC236}">
                <a16:creationId xmlns:a16="http://schemas.microsoft.com/office/drawing/2014/main" id="{634709B5-3967-45A6-8F2C-DB4E92F824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3172" y="1208095"/>
            <a:ext cx="3687356" cy="706969"/>
          </a:xfrm>
          <a:prstGeom prst="rect">
            <a:avLst/>
          </a:prstGeom>
        </p:spPr>
      </p:pic>
      <p:pic>
        <p:nvPicPr>
          <p:cNvPr id="6" name="Picture 4" descr="Risultati immagini per logo comune di pisa">
            <a:extLst>
              <a:ext uri="{FF2B5EF4-FFF2-40B4-BE49-F238E27FC236}">
                <a16:creationId xmlns:a16="http://schemas.microsoft.com/office/drawing/2014/main" id="{B7A1FFD9-1DE0-4486-BF8C-E9090C0461E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0128" y="586616"/>
            <a:ext cx="388935" cy="47401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2857C2AD-CF8E-487A-9C8F-72D6D1478328}"/>
              </a:ext>
            </a:extLst>
          </p:cNvPr>
          <p:cNvSpPr>
            <a:spLocks noChangeArrowheads="1"/>
          </p:cNvSpPr>
          <p:nvPr/>
        </p:nvSpPr>
        <p:spPr bwMode="auto">
          <a:xfrm>
            <a:off x="292381" y="401652"/>
            <a:ext cx="510893" cy="6456348"/>
          </a:xfrm>
          <a:prstGeom prst="rect">
            <a:avLst/>
          </a:prstGeom>
          <a:solidFill>
            <a:srgbClr val="006666"/>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sp>
        <p:nvSpPr>
          <p:cNvPr id="8" name="Line 3">
            <a:extLst>
              <a:ext uri="{FF2B5EF4-FFF2-40B4-BE49-F238E27FC236}">
                <a16:creationId xmlns:a16="http://schemas.microsoft.com/office/drawing/2014/main" id="{E04CFED1-5D57-4212-BA34-267A0D8796F1}"/>
              </a:ext>
            </a:extLst>
          </p:cNvPr>
          <p:cNvSpPr>
            <a:spLocks noChangeShapeType="1"/>
          </p:cNvSpPr>
          <p:nvPr/>
        </p:nvSpPr>
        <p:spPr bwMode="auto">
          <a:xfrm>
            <a:off x="6488113" y="3175"/>
            <a:ext cx="13679487" cy="0"/>
          </a:xfrm>
          <a:prstGeom prst="line">
            <a:avLst/>
          </a:prstGeom>
          <a:noFill/>
          <a:ln w="9525">
            <a:solidFill>
              <a:srgbClr val="00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sp>
        <p:nvSpPr>
          <p:cNvPr id="9" name="Text Box 4">
            <a:extLst>
              <a:ext uri="{FF2B5EF4-FFF2-40B4-BE49-F238E27FC236}">
                <a16:creationId xmlns:a16="http://schemas.microsoft.com/office/drawing/2014/main" id="{A0FEDA31-3FF5-4879-BBCE-E1B586262BCE}"/>
              </a:ext>
            </a:extLst>
          </p:cNvPr>
          <p:cNvSpPr txBox="1">
            <a:spLocks noChangeArrowheads="1"/>
          </p:cNvSpPr>
          <p:nvPr/>
        </p:nvSpPr>
        <p:spPr bwMode="auto">
          <a:xfrm rot="16200000">
            <a:off x="-3228497" y="4277469"/>
            <a:ext cx="751205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it-IT" altLang="it-IT" sz="4200" b="1" i="0" u="none" strike="noStrike" cap="none" normalizeH="0" baseline="0" dirty="0">
                <a:ln>
                  <a:noFill/>
                </a:ln>
                <a:solidFill>
                  <a:schemeClr val="bg1"/>
                </a:solidFill>
                <a:effectLst/>
                <a:latin typeface="Arial Narrow" panose="020B0606020202030204" pitchFamily="34" charset="0"/>
              </a:rPr>
              <a:t> </a:t>
            </a:r>
            <a:r>
              <a:rPr kumimoji="0" lang="it-IT" altLang="it-IT" b="1" i="0" u="none" strike="noStrike" cap="none" normalizeH="0" baseline="0" dirty="0">
                <a:ln>
                  <a:noFill/>
                </a:ln>
                <a:solidFill>
                  <a:schemeClr val="bg1"/>
                </a:solidFill>
                <a:effectLst/>
                <a:latin typeface="Arial Narrow" panose="020B0606020202030204" pitchFamily="34" charset="0"/>
              </a:rPr>
              <a:t>PIANO STRUTTURALE INTERCOMUNALE PISA-CASCINA</a:t>
            </a:r>
            <a:endParaRPr kumimoji="0" lang="it-IT" altLang="it-IT" b="0" i="0" u="none" strike="noStrike" cap="none" normalizeH="0" baseline="0" dirty="0">
              <a:ln>
                <a:noFill/>
              </a:ln>
              <a:solidFill>
                <a:schemeClr val="bg1"/>
              </a:solidFill>
              <a:effectLst/>
              <a:latin typeface="Arial" panose="020B0604020202020204" pitchFamily="34" charset="0"/>
            </a:endParaRPr>
          </a:p>
        </p:txBody>
      </p:sp>
      <p:cxnSp>
        <p:nvCxnSpPr>
          <p:cNvPr id="11" name="Connettore diritto 10">
            <a:extLst>
              <a:ext uri="{FF2B5EF4-FFF2-40B4-BE49-F238E27FC236}">
                <a16:creationId xmlns:a16="http://schemas.microsoft.com/office/drawing/2014/main" id="{A0BAD8C5-ED37-4789-837D-1B66FAFD4C42}"/>
              </a:ext>
            </a:extLst>
          </p:cNvPr>
          <p:cNvCxnSpPr>
            <a:cxnSpLocks/>
          </p:cNvCxnSpPr>
          <p:nvPr/>
        </p:nvCxnSpPr>
        <p:spPr>
          <a:xfrm>
            <a:off x="547828" y="410198"/>
            <a:ext cx="8303791" cy="0"/>
          </a:xfrm>
          <a:prstGeom prst="line">
            <a:avLst/>
          </a:prstGeom>
          <a:ln w="28575">
            <a:solidFill>
              <a:srgbClr val="006666"/>
            </a:solidFill>
          </a:ln>
        </p:spPr>
        <p:style>
          <a:lnRef idx="1">
            <a:schemeClr val="accent1"/>
          </a:lnRef>
          <a:fillRef idx="0">
            <a:schemeClr val="accent1"/>
          </a:fillRef>
          <a:effectRef idx="0">
            <a:schemeClr val="accent1"/>
          </a:effectRef>
          <a:fontRef idx="minor">
            <a:schemeClr val="tx1"/>
          </a:fontRef>
        </p:style>
      </p:cxnSp>
      <p:pic>
        <p:nvPicPr>
          <p:cNvPr id="1029" name="Picture 5">
            <a:extLst>
              <a:ext uri="{FF2B5EF4-FFF2-40B4-BE49-F238E27FC236}">
                <a16:creationId xmlns:a16="http://schemas.microsoft.com/office/drawing/2014/main" id="{FB82E8C2-FA0A-4585-B894-6DC153092F4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6783" y="599313"/>
            <a:ext cx="376602" cy="4743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3" name="Text Box 6">
            <a:extLst>
              <a:ext uri="{FF2B5EF4-FFF2-40B4-BE49-F238E27FC236}">
                <a16:creationId xmlns:a16="http://schemas.microsoft.com/office/drawing/2014/main" id="{477C208B-DB02-4E0A-8C41-DEFD72BC0E70}"/>
              </a:ext>
            </a:extLst>
          </p:cNvPr>
          <p:cNvSpPr txBox="1">
            <a:spLocks noChangeArrowheads="1"/>
          </p:cNvSpPr>
          <p:nvPr/>
        </p:nvSpPr>
        <p:spPr bwMode="auto">
          <a:xfrm>
            <a:off x="1686400" y="666664"/>
            <a:ext cx="7290435" cy="474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altLang="it-IT" sz="1400" b="1" dirty="0">
                <a:solidFill>
                  <a:srgbClr val="3F3F3F"/>
                </a:solidFill>
                <a:latin typeface="Arial Narrow" panose="020B0606020202030204" pitchFamily="34" charset="0"/>
              </a:rPr>
              <a:t>Attività di informazione partecipazione ai sensi del titolo II capo V della L.R. 65/2014 </a:t>
            </a:r>
            <a:endParaRPr kumimoji="0" lang="it-IT" altLang="it-IT" sz="1400" b="1" i="0" u="none" strike="noStrike" cap="none" normalizeH="0" baseline="0" dirty="0">
              <a:ln>
                <a:noFill/>
              </a:ln>
              <a:solidFill>
                <a:srgbClr val="3F3F3F"/>
              </a:solidFill>
              <a:effectLst/>
              <a:latin typeface="Arial Narrow" panose="020B0606020202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15" name="Text Box 6">
            <a:extLst>
              <a:ext uri="{FF2B5EF4-FFF2-40B4-BE49-F238E27FC236}">
                <a16:creationId xmlns:a16="http://schemas.microsoft.com/office/drawing/2014/main" id="{F25EFE20-12C2-46B7-891F-2ABEA1B27F15}"/>
              </a:ext>
            </a:extLst>
          </p:cNvPr>
          <p:cNvSpPr txBox="1">
            <a:spLocks noChangeArrowheads="1"/>
          </p:cNvSpPr>
          <p:nvPr/>
        </p:nvSpPr>
        <p:spPr bwMode="auto">
          <a:xfrm>
            <a:off x="780994" y="2054278"/>
            <a:ext cx="7464104" cy="474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defTabSz="914400" eaLnBrk="0" fontAlgn="base" hangingPunct="0">
              <a:spcBef>
                <a:spcPct val="0"/>
              </a:spcBef>
              <a:spcAft>
                <a:spcPct val="0"/>
              </a:spcAft>
            </a:pPr>
            <a:r>
              <a:rPr lang="it-IT" altLang="it-IT" sz="2400" b="1" dirty="0">
                <a:solidFill>
                  <a:srgbClr val="006666"/>
                </a:solidFill>
                <a:latin typeface="Arial Narrow" panose="020B0606020202030204" pitchFamily="34" charset="0"/>
              </a:rPr>
              <a:t>Informazione e Partecipazione: Garante </a:t>
            </a:r>
          </a:p>
          <a:p>
            <a:pPr lvl="0" algn="ctr" defTabSz="914400" eaLnBrk="0" fontAlgn="base" hangingPunct="0">
              <a:spcBef>
                <a:spcPct val="0"/>
              </a:spcBef>
              <a:spcAft>
                <a:spcPct val="0"/>
              </a:spcAft>
            </a:pPr>
            <a:r>
              <a:rPr lang="it-IT" altLang="it-IT" sz="1400" b="1" dirty="0">
                <a:solidFill>
                  <a:srgbClr val="006666"/>
                </a:solidFill>
                <a:latin typeface="Arial Narrow" panose="020B0606020202030204" pitchFamily="34" charset="0"/>
              </a:rPr>
              <a:t>( artt. 37-38 L. </a:t>
            </a:r>
            <a:r>
              <a:rPr lang="it-IT" altLang="it-IT" sz="1400" b="1" dirty="0" err="1">
                <a:solidFill>
                  <a:srgbClr val="006666"/>
                </a:solidFill>
                <a:latin typeface="Arial Narrow" panose="020B0606020202030204" pitchFamily="34" charset="0"/>
              </a:rPr>
              <a:t>R</a:t>
            </a:r>
            <a:r>
              <a:rPr lang="it-IT" altLang="it-IT" sz="1400" b="1" dirty="0">
                <a:solidFill>
                  <a:srgbClr val="006666"/>
                </a:solidFill>
                <a:latin typeface="Arial Narrow" panose="020B0606020202030204" pitchFamily="34" charset="0"/>
              </a:rPr>
              <a:t>. Toscana n. 65/2014)</a:t>
            </a:r>
          </a:p>
          <a:p>
            <a:pPr marL="0" marR="0" lvl="0" indent="0" algn="ctr" defTabSz="914400" rtl="0" eaLnBrk="0" fontAlgn="base" latinLnBrk="0" hangingPunct="0">
              <a:lnSpc>
                <a:spcPct val="100000"/>
              </a:lnSpc>
              <a:spcBef>
                <a:spcPct val="0"/>
              </a:spcBef>
              <a:spcAft>
                <a:spcPct val="0"/>
              </a:spcAft>
              <a:buClrTx/>
              <a:buSzTx/>
              <a:buFontTx/>
              <a:buNone/>
              <a:tabLst/>
            </a:pPr>
            <a:endParaRPr lang="it-IT" altLang="it-IT" b="1" dirty="0">
              <a:solidFill>
                <a:srgbClr val="006666"/>
              </a:solidFill>
              <a:latin typeface="Arial Narrow" panose="020B0606020202030204" pitchFamily="34" charset="0"/>
            </a:endParaRPr>
          </a:p>
        </p:txBody>
      </p:sp>
      <p:sp>
        <p:nvSpPr>
          <p:cNvPr id="16" name="Text Box 6">
            <a:extLst>
              <a:ext uri="{FF2B5EF4-FFF2-40B4-BE49-F238E27FC236}">
                <a16:creationId xmlns:a16="http://schemas.microsoft.com/office/drawing/2014/main" id="{E97D6A94-FF60-43F0-AEE2-68CC9E762CF4}"/>
              </a:ext>
            </a:extLst>
          </p:cNvPr>
          <p:cNvSpPr txBox="1">
            <a:spLocks noChangeArrowheads="1"/>
          </p:cNvSpPr>
          <p:nvPr/>
        </p:nvSpPr>
        <p:spPr bwMode="auto">
          <a:xfrm>
            <a:off x="2302277" y="4865923"/>
            <a:ext cx="4539443" cy="474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400" b="0" i="0" u="none" strike="noStrike" cap="none" normalizeH="0" baseline="0" dirty="0">
              <a:ln>
                <a:noFill/>
              </a:ln>
              <a:effectLst/>
              <a:latin typeface="Arial" panose="020B0604020202020204" pitchFamily="34" charset="0"/>
            </a:endParaRPr>
          </a:p>
        </p:txBody>
      </p:sp>
      <p:pic>
        <p:nvPicPr>
          <p:cNvPr id="18" name="Picture 5">
            <a:extLst>
              <a:ext uri="{FF2B5EF4-FFF2-40B4-BE49-F238E27FC236}">
                <a16:creationId xmlns:a16="http://schemas.microsoft.com/office/drawing/2014/main" id="{B19B7039-30CA-4CF7-AF60-65655392362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4540" y="6050694"/>
            <a:ext cx="543565" cy="6846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 name="Rettangolo 1">
            <a:extLst>
              <a:ext uri="{FF2B5EF4-FFF2-40B4-BE49-F238E27FC236}">
                <a16:creationId xmlns:a16="http://schemas.microsoft.com/office/drawing/2014/main" id="{2A2B27F4-4E4C-4257-A77D-5DCD96F8CCAF}"/>
              </a:ext>
            </a:extLst>
          </p:cNvPr>
          <p:cNvSpPr/>
          <p:nvPr/>
        </p:nvSpPr>
        <p:spPr>
          <a:xfrm>
            <a:off x="1780308" y="796136"/>
            <a:ext cx="6620066" cy="553998"/>
          </a:xfrm>
          <a:prstGeom prst="rect">
            <a:avLst/>
          </a:prstGeom>
        </p:spPr>
        <p:txBody>
          <a:bodyPr wrap="square">
            <a:spAutoFit/>
          </a:bodyPr>
          <a:lstStyle/>
          <a:p>
            <a:pPr algn="r">
              <a:lnSpc>
                <a:spcPts val="2400"/>
              </a:lnSpc>
            </a:pPr>
            <a:r>
              <a:rPr lang="it-IT" sz="1000" kern="1400" dirty="0">
                <a:solidFill>
                  <a:schemeClr val="bg2">
                    <a:lumMod val="50000"/>
                  </a:schemeClr>
                </a:solidFill>
                <a:latin typeface="Arial Narrow" panose="020B0606020202030204" pitchFamily="34" charset="0"/>
              </a:rPr>
              <a:t>Fase di AVVIO DEL PROCEDIMENTO AI SENSI DELL’ART. 17 L.R. 65/2014 </a:t>
            </a:r>
            <a:endParaRPr lang="it-IT" sz="1000" kern="1400" dirty="0">
              <a:solidFill>
                <a:schemeClr val="bg2">
                  <a:lumMod val="50000"/>
                </a:schemeClr>
              </a:solidFill>
              <a:latin typeface="Times New Roman" panose="02020603050405020304" pitchFamily="18" charset="0"/>
            </a:endParaRPr>
          </a:p>
          <a:p>
            <a:r>
              <a:rPr lang="it-IT" sz="1000" kern="1400" dirty="0">
                <a:solidFill>
                  <a:schemeClr val="bg1"/>
                </a:solidFill>
                <a:latin typeface="Times New Roman" panose="02020603050405020304" pitchFamily="18" charset="0"/>
              </a:rPr>
              <a:t> </a:t>
            </a:r>
            <a:endParaRPr lang="it-IT" sz="1000" kern="1400" dirty="0">
              <a:ln>
                <a:noFill/>
              </a:ln>
              <a:solidFill>
                <a:schemeClr val="bg1"/>
              </a:solidFill>
              <a:effectLst/>
              <a:latin typeface="Times New Roman" panose="02020603050405020304" pitchFamily="18" charset="0"/>
            </a:endParaRPr>
          </a:p>
        </p:txBody>
      </p:sp>
      <p:sp>
        <p:nvSpPr>
          <p:cNvPr id="20" name="Text Box 6">
            <a:extLst>
              <a:ext uri="{FF2B5EF4-FFF2-40B4-BE49-F238E27FC236}">
                <a16:creationId xmlns:a16="http://schemas.microsoft.com/office/drawing/2014/main" id="{2F4F363A-E417-44F4-A8C6-3C6C37509C5D}"/>
              </a:ext>
            </a:extLst>
          </p:cNvPr>
          <p:cNvSpPr txBox="1">
            <a:spLocks noChangeArrowheads="1"/>
          </p:cNvSpPr>
          <p:nvPr/>
        </p:nvSpPr>
        <p:spPr bwMode="auto">
          <a:xfrm>
            <a:off x="1393600" y="6353798"/>
            <a:ext cx="2814598" cy="2998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altLang="it-IT" sz="1400" b="1" dirty="0">
                <a:solidFill>
                  <a:srgbClr val="006666"/>
                </a:solidFill>
                <a:latin typeface="Arial Narrow" panose="020B0606020202030204" pitchFamily="34" charset="0"/>
              </a:rPr>
              <a:t>Relatore: Dott.ssa Valeria Pagni</a:t>
            </a:r>
            <a:endParaRPr kumimoji="0" lang="it-IT" altLang="it-IT" sz="1400" b="1" i="0" u="none" strike="noStrike" cap="none" normalizeH="0" baseline="0" dirty="0">
              <a:ln>
                <a:noFill/>
              </a:ln>
              <a:solidFill>
                <a:srgbClr val="006666"/>
              </a:solidFill>
              <a:effectLst/>
              <a:latin typeface="Arial Narrow" panose="020B0606020202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400" b="0" i="0" u="none" strike="noStrike" cap="none" normalizeH="0" baseline="0" dirty="0">
              <a:ln>
                <a:noFill/>
              </a:ln>
              <a:effectLst/>
              <a:latin typeface="Arial" panose="020B0604020202020204" pitchFamily="34" charset="0"/>
            </a:endParaRPr>
          </a:p>
        </p:txBody>
      </p:sp>
      <p:sp>
        <p:nvSpPr>
          <p:cNvPr id="4" name="Rettangolo 3">
            <a:extLst>
              <a:ext uri="{FF2B5EF4-FFF2-40B4-BE49-F238E27FC236}">
                <a16:creationId xmlns:a16="http://schemas.microsoft.com/office/drawing/2014/main" id="{607F337E-28F6-2D4C-AB18-A090D2B6517A}"/>
              </a:ext>
            </a:extLst>
          </p:cNvPr>
          <p:cNvSpPr/>
          <p:nvPr/>
        </p:nvSpPr>
        <p:spPr>
          <a:xfrm>
            <a:off x="926329" y="3977185"/>
            <a:ext cx="1894692" cy="830997"/>
          </a:xfrm>
          <a:prstGeom prst="rect">
            <a:avLst/>
          </a:prstGeom>
        </p:spPr>
        <p:txBody>
          <a:bodyPr wrap="square">
            <a:spAutoFit/>
          </a:bodyPr>
          <a:lstStyle/>
          <a:p>
            <a:r>
              <a:rPr lang="it-IT" sz="1600" dirty="0">
                <a:latin typeface="Century Gothic" panose="020B0502020202020204" pitchFamily="34" charset="0"/>
              </a:rPr>
              <a:t>Chi è il Garante dell’Informazione e Partecipazione</a:t>
            </a:r>
          </a:p>
        </p:txBody>
      </p:sp>
      <p:sp>
        <p:nvSpPr>
          <p:cNvPr id="10" name="CasellaDiTesto 9">
            <a:extLst>
              <a:ext uri="{FF2B5EF4-FFF2-40B4-BE49-F238E27FC236}">
                <a16:creationId xmlns:a16="http://schemas.microsoft.com/office/drawing/2014/main" id="{489F177C-35B1-1041-B2AF-BC2F9E38A133}"/>
              </a:ext>
            </a:extLst>
          </p:cNvPr>
          <p:cNvSpPr txBox="1"/>
          <p:nvPr/>
        </p:nvSpPr>
        <p:spPr>
          <a:xfrm>
            <a:off x="4027251" y="2992013"/>
            <a:ext cx="4824368" cy="2431435"/>
          </a:xfrm>
          <a:prstGeom prst="rect">
            <a:avLst/>
          </a:prstGeom>
          <a:noFill/>
        </p:spPr>
        <p:txBody>
          <a:bodyPr wrap="square" rtlCol="0">
            <a:spAutoFit/>
          </a:bodyPr>
          <a:lstStyle/>
          <a:p>
            <a:pPr algn="just"/>
            <a:r>
              <a:rPr lang="it-IT" dirty="0">
                <a:latin typeface="Century Gothic" panose="020B0502020202020204" pitchFamily="34" charset="0"/>
              </a:rPr>
              <a:t>Obbligatorio per: la Regione ,Province,  Città metropolitane e i Comuni con popolazione superiore a 200 mila abitanti</a:t>
            </a:r>
          </a:p>
          <a:p>
            <a:endParaRPr lang="it-IT" sz="1600" dirty="0">
              <a:latin typeface="Century Gothic" panose="020B0502020202020204" pitchFamily="34" charset="0"/>
            </a:endParaRPr>
          </a:p>
          <a:p>
            <a:r>
              <a:rPr lang="it-IT" sz="1600" dirty="0">
                <a:latin typeface="Century Gothic" panose="020B0502020202020204" pitchFamily="34" charset="0"/>
              </a:rPr>
              <a:t>Organo di garanzia con la funzione di assicurare un’ informazione adeguata e una partecipazione consona con le scelte di governo del territorio</a:t>
            </a:r>
          </a:p>
          <a:p>
            <a:r>
              <a:rPr lang="it-IT" dirty="0"/>
              <a:t> </a:t>
            </a:r>
            <a:endParaRPr lang="it-IT" sz="1600" dirty="0">
              <a:latin typeface="Century Gothic" panose="020B0502020202020204" pitchFamily="34" charset="0"/>
            </a:endParaRPr>
          </a:p>
        </p:txBody>
      </p:sp>
    </p:spTree>
    <p:extLst>
      <p:ext uri="{BB962C8B-B14F-4D97-AF65-F5344CB8AC3E}">
        <p14:creationId xmlns:p14="http://schemas.microsoft.com/office/powerpoint/2010/main" val="26907238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ccia a pentagono 18">
            <a:extLst>
              <a:ext uri="{FF2B5EF4-FFF2-40B4-BE49-F238E27FC236}">
                <a16:creationId xmlns:a16="http://schemas.microsoft.com/office/drawing/2014/main" id="{A6ACCAE0-CD5B-4F64-9C2D-A9511FED45B1}"/>
              </a:ext>
            </a:extLst>
          </p:cNvPr>
          <p:cNvSpPr/>
          <p:nvPr/>
        </p:nvSpPr>
        <p:spPr>
          <a:xfrm>
            <a:off x="780994" y="2039102"/>
            <a:ext cx="7963728" cy="692204"/>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2" name="Freccia a pentagono 11">
            <a:extLst>
              <a:ext uri="{FF2B5EF4-FFF2-40B4-BE49-F238E27FC236}">
                <a16:creationId xmlns:a16="http://schemas.microsoft.com/office/drawing/2014/main" id="{9A0B5415-CED0-4525-A591-73560DB13164}"/>
              </a:ext>
            </a:extLst>
          </p:cNvPr>
          <p:cNvSpPr/>
          <p:nvPr/>
        </p:nvSpPr>
        <p:spPr>
          <a:xfrm>
            <a:off x="887891" y="504202"/>
            <a:ext cx="7963728" cy="692204"/>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5" name="Immagine 4">
            <a:extLst>
              <a:ext uri="{FF2B5EF4-FFF2-40B4-BE49-F238E27FC236}">
                <a16:creationId xmlns:a16="http://schemas.microsoft.com/office/drawing/2014/main" id="{634709B5-3967-45A6-8F2C-DB4E92F824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3172" y="1208095"/>
            <a:ext cx="3687356" cy="706969"/>
          </a:xfrm>
          <a:prstGeom prst="rect">
            <a:avLst/>
          </a:prstGeom>
        </p:spPr>
      </p:pic>
      <p:pic>
        <p:nvPicPr>
          <p:cNvPr id="6" name="Picture 4" descr="Risultati immagini per logo comune di pisa">
            <a:extLst>
              <a:ext uri="{FF2B5EF4-FFF2-40B4-BE49-F238E27FC236}">
                <a16:creationId xmlns:a16="http://schemas.microsoft.com/office/drawing/2014/main" id="{B7A1FFD9-1DE0-4486-BF8C-E9090C0461E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0128" y="586616"/>
            <a:ext cx="388935" cy="47401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2857C2AD-CF8E-487A-9C8F-72D6D1478328}"/>
              </a:ext>
            </a:extLst>
          </p:cNvPr>
          <p:cNvSpPr>
            <a:spLocks noChangeArrowheads="1"/>
          </p:cNvSpPr>
          <p:nvPr/>
        </p:nvSpPr>
        <p:spPr bwMode="auto">
          <a:xfrm>
            <a:off x="292381" y="401652"/>
            <a:ext cx="510893" cy="6456348"/>
          </a:xfrm>
          <a:prstGeom prst="rect">
            <a:avLst/>
          </a:prstGeom>
          <a:solidFill>
            <a:srgbClr val="006666"/>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sp>
        <p:nvSpPr>
          <p:cNvPr id="8" name="Line 3">
            <a:extLst>
              <a:ext uri="{FF2B5EF4-FFF2-40B4-BE49-F238E27FC236}">
                <a16:creationId xmlns:a16="http://schemas.microsoft.com/office/drawing/2014/main" id="{E04CFED1-5D57-4212-BA34-267A0D8796F1}"/>
              </a:ext>
            </a:extLst>
          </p:cNvPr>
          <p:cNvSpPr>
            <a:spLocks noChangeShapeType="1"/>
          </p:cNvSpPr>
          <p:nvPr/>
        </p:nvSpPr>
        <p:spPr bwMode="auto">
          <a:xfrm>
            <a:off x="6488113" y="3175"/>
            <a:ext cx="13679487" cy="0"/>
          </a:xfrm>
          <a:prstGeom prst="line">
            <a:avLst/>
          </a:prstGeom>
          <a:noFill/>
          <a:ln w="9525">
            <a:solidFill>
              <a:srgbClr val="00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sp>
        <p:nvSpPr>
          <p:cNvPr id="9" name="Text Box 4">
            <a:extLst>
              <a:ext uri="{FF2B5EF4-FFF2-40B4-BE49-F238E27FC236}">
                <a16:creationId xmlns:a16="http://schemas.microsoft.com/office/drawing/2014/main" id="{A0FEDA31-3FF5-4879-BBCE-E1B586262BCE}"/>
              </a:ext>
            </a:extLst>
          </p:cNvPr>
          <p:cNvSpPr txBox="1">
            <a:spLocks noChangeArrowheads="1"/>
          </p:cNvSpPr>
          <p:nvPr/>
        </p:nvSpPr>
        <p:spPr bwMode="auto">
          <a:xfrm rot="16200000">
            <a:off x="-3228497" y="4277469"/>
            <a:ext cx="751205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it-IT" altLang="it-IT" sz="4200" b="1" i="0" u="none" strike="noStrike" cap="none" normalizeH="0" baseline="0" dirty="0">
                <a:ln>
                  <a:noFill/>
                </a:ln>
                <a:solidFill>
                  <a:schemeClr val="bg1"/>
                </a:solidFill>
                <a:effectLst/>
                <a:latin typeface="Arial Narrow" panose="020B0606020202030204" pitchFamily="34" charset="0"/>
              </a:rPr>
              <a:t> </a:t>
            </a:r>
            <a:r>
              <a:rPr kumimoji="0" lang="it-IT" altLang="it-IT" b="1" i="0" u="none" strike="noStrike" cap="none" normalizeH="0" baseline="0" dirty="0">
                <a:ln>
                  <a:noFill/>
                </a:ln>
                <a:solidFill>
                  <a:schemeClr val="bg1"/>
                </a:solidFill>
                <a:effectLst/>
                <a:latin typeface="Arial Narrow" panose="020B0606020202030204" pitchFamily="34" charset="0"/>
              </a:rPr>
              <a:t>PIANO STRUTTURALE INTERCOMUNALE PISA-CASCINA</a:t>
            </a:r>
            <a:endParaRPr kumimoji="0" lang="it-IT" altLang="it-IT" b="0" i="0" u="none" strike="noStrike" cap="none" normalizeH="0" baseline="0" dirty="0">
              <a:ln>
                <a:noFill/>
              </a:ln>
              <a:solidFill>
                <a:schemeClr val="bg1"/>
              </a:solidFill>
              <a:effectLst/>
              <a:latin typeface="Arial" panose="020B0604020202020204" pitchFamily="34" charset="0"/>
            </a:endParaRPr>
          </a:p>
        </p:txBody>
      </p:sp>
      <p:cxnSp>
        <p:nvCxnSpPr>
          <p:cNvPr id="11" name="Connettore diritto 10">
            <a:extLst>
              <a:ext uri="{FF2B5EF4-FFF2-40B4-BE49-F238E27FC236}">
                <a16:creationId xmlns:a16="http://schemas.microsoft.com/office/drawing/2014/main" id="{A0BAD8C5-ED37-4789-837D-1B66FAFD4C42}"/>
              </a:ext>
            </a:extLst>
          </p:cNvPr>
          <p:cNvCxnSpPr>
            <a:cxnSpLocks/>
          </p:cNvCxnSpPr>
          <p:nvPr/>
        </p:nvCxnSpPr>
        <p:spPr>
          <a:xfrm>
            <a:off x="547828" y="410198"/>
            <a:ext cx="8303791" cy="0"/>
          </a:xfrm>
          <a:prstGeom prst="line">
            <a:avLst/>
          </a:prstGeom>
          <a:ln w="28575">
            <a:solidFill>
              <a:srgbClr val="006666"/>
            </a:solidFill>
          </a:ln>
        </p:spPr>
        <p:style>
          <a:lnRef idx="1">
            <a:schemeClr val="accent1"/>
          </a:lnRef>
          <a:fillRef idx="0">
            <a:schemeClr val="accent1"/>
          </a:fillRef>
          <a:effectRef idx="0">
            <a:schemeClr val="accent1"/>
          </a:effectRef>
          <a:fontRef idx="minor">
            <a:schemeClr val="tx1"/>
          </a:fontRef>
        </p:style>
      </p:cxnSp>
      <p:pic>
        <p:nvPicPr>
          <p:cNvPr id="1029" name="Picture 5">
            <a:extLst>
              <a:ext uri="{FF2B5EF4-FFF2-40B4-BE49-F238E27FC236}">
                <a16:creationId xmlns:a16="http://schemas.microsoft.com/office/drawing/2014/main" id="{FB82E8C2-FA0A-4585-B894-6DC153092F4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6783" y="599313"/>
            <a:ext cx="376602" cy="4743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3" name="Text Box 6">
            <a:extLst>
              <a:ext uri="{FF2B5EF4-FFF2-40B4-BE49-F238E27FC236}">
                <a16:creationId xmlns:a16="http://schemas.microsoft.com/office/drawing/2014/main" id="{477C208B-DB02-4E0A-8C41-DEFD72BC0E70}"/>
              </a:ext>
            </a:extLst>
          </p:cNvPr>
          <p:cNvSpPr txBox="1">
            <a:spLocks noChangeArrowheads="1"/>
          </p:cNvSpPr>
          <p:nvPr/>
        </p:nvSpPr>
        <p:spPr bwMode="auto">
          <a:xfrm>
            <a:off x="1686400" y="666664"/>
            <a:ext cx="7290435" cy="474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altLang="it-IT" sz="1400" b="1" dirty="0">
                <a:solidFill>
                  <a:srgbClr val="3F3F3F"/>
                </a:solidFill>
                <a:latin typeface="Arial Narrow" panose="020B0606020202030204" pitchFamily="34" charset="0"/>
              </a:rPr>
              <a:t>Attività di informazione partecipazione ai sensi del titolo II capo V della L.R. 65/2014 </a:t>
            </a:r>
            <a:endParaRPr kumimoji="0" lang="it-IT" altLang="it-IT" sz="1400" b="1" i="0" u="none" strike="noStrike" cap="none" normalizeH="0" baseline="0" dirty="0">
              <a:ln>
                <a:noFill/>
              </a:ln>
              <a:solidFill>
                <a:srgbClr val="3F3F3F"/>
              </a:solidFill>
              <a:effectLst/>
              <a:latin typeface="Arial Narrow" panose="020B0606020202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15" name="Text Box 6">
            <a:extLst>
              <a:ext uri="{FF2B5EF4-FFF2-40B4-BE49-F238E27FC236}">
                <a16:creationId xmlns:a16="http://schemas.microsoft.com/office/drawing/2014/main" id="{F25EFE20-12C2-46B7-891F-2ABEA1B27F15}"/>
              </a:ext>
            </a:extLst>
          </p:cNvPr>
          <p:cNvSpPr txBox="1">
            <a:spLocks noChangeArrowheads="1"/>
          </p:cNvSpPr>
          <p:nvPr/>
        </p:nvSpPr>
        <p:spPr bwMode="auto">
          <a:xfrm>
            <a:off x="1439808" y="2054278"/>
            <a:ext cx="6805290" cy="474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defTabSz="914400" eaLnBrk="0" fontAlgn="base" hangingPunct="0">
              <a:spcBef>
                <a:spcPct val="0"/>
              </a:spcBef>
              <a:spcAft>
                <a:spcPct val="0"/>
              </a:spcAft>
            </a:pPr>
            <a:r>
              <a:rPr lang="it-IT" altLang="it-IT" sz="2400" b="1" dirty="0">
                <a:solidFill>
                  <a:srgbClr val="006666"/>
                </a:solidFill>
                <a:latin typeface="Arial Narrow" panose="020B0606020202030204" pitchFamily="34" charset="0"/>
              </a:rPr>
              <a:t>Informazione e Partecipazione: Garante </a:t>
            </a:r>
          </a:p>
          <a:p>
            <a:pPr algn="ctr" defTabSz="914400" eaLnBrk="0" fontAlgn="base" hangingPunct="0">
              <a:spcBef>
                <a:spcPct val="0"/>
              </a:spcBef>
              <a:spcAft>
                <a:spcPct val="0"/>
              </a:spcAft>
            </a:pPr>
            <a:r>
              <a:rPr lang="it-IT" altLang="it-IT" sz="1600" b="1" dirty="0">
                <a:solidFill>
                  <a:srgbClr val="006666"/>
                </a:solidFill>
                <a:latin typeface="Arial Narrow" panose="020B0606020202030204" pitchFamily="34" charset="0"/>
              </a:rPr>
              <a:t>( art. 37 L. </a:t>
            </a:r>
            <a:r>
              <a:rPr lang="it-IT" altLang="it-IT" sz="1600" b="1" dirty="0" err="1">
                <a:solidFill>
                  <a:srgbClr val="006666"/>
                </a:solidFill>
                <a:latin typeface="Arial Narrow" panose="020B0606020202030204" pitchFamily="34" charset="0"/>
              </a:rPr>
              <a:t>R</a:t>
            </a:r>
            <a:r>
              <a:rPr lang="it-IT" altLang="it-IT" sz="1600" b="1" dirty="0">
                <a:solidFill>
                  <a:srgbClr val="006666"/>
                </a:solidFill>
                <a:latin typeface="Arial Narrow" panose="020B0606020202030204" pitchFamily="34" charset="0"/>
              </a:rPr>
              <a:t>. Toscana n. 65/2014)</a:t>
            </a:r>
          </a:p>
        </p:txBody>
      </p:sp>
      <p:sp>
        <p:nvSpPr>
          <p:cNvPr id="16" name="Text Box 6">
            <a:extLst>
              <a:ext uri="{FF2B5EF4-FFF2-40B4-BE49-F238E27FC236}">
                <a16:creationId xmlns:a16="http://schemas.microsoft.com/office/drawing/2014/main" id="{E97D6A94-FF60-43F0-AEE2-68CC9E762CF4}"/>
              </a:ext>
            </a:extLst>
          </p:cNvPr>
          <p:cNvSpPr txBox="1">
            <a:spLocks noChangeArrowheads="1"/>
          </p:cNvSpPr>
          <p:nvPr/>
        </p:nvSpPr>
        <p:spPr bwMode="auto">
          <a:xfrm>
            <a:off x="2302277" y="4865923"/>
            <a:ext cx="4539443" cy="474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400" b="0" i="0" u="none" strike="noStrike" cap="none" normalizeH="0" baseline="0" dirty="0">
              <a:ln>
                <a:noFill/>
              </a:ln>
              <a:effectLst/>
              <a:latin typeface="Arial" panose="020B0604020202020204" pitchFamily="34" charset="0"/>
            </a:endParaRPr>
          </a:p>
        </p:txBody>
      </p:sp>
      <p:pic>
        <p:nvPicPr>
          <p:cNvPr id="18" name="Picture 5">
            <a:extLst>
              <a:ext uri="{FF2B5EF4-FFF2-40B4-BE49-F238E27FC236}">
                <a16:creationId xmlns:a16="http://schemas.microsoft.com/office/drawing/2014/main" id="{B19B7039-30CA-4CF7-AF60-65655392362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4540" y="6050694"/>
            <a:ext cx="543565" cy="6846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 name="Rettangolo 1">
            <a:extLst>
              <a:ext uri="{FF2B5EF4-FFF2-40B4-BE49-F238E27FC236}">
                <a16:creationId xmlns:a16="http://schemas.microsoft.com/office/drawing/2014/main" id="{2A2B27F4-4E4C-4257-A77D-5DCD96F8CCAF}"/>
              </a:ext>
            </a:extLst>
          </p:cNvPr>
          <p:cNvSpPr/>
          <p:nvPr/>
        </p:nvSpPr>
        <p:spPr>
          <a:xfrm>
            <a:off x="1780308" y="796136"/>
            <a:ext cx="6620066" cy="553998"/>
          </a:xfrm>
          <a:prstGeom prst="rect">
            <a:avLst/>
          </a:prstGeom>
        </p:spPr>
        <p:txBody>
          <a:bodyPr wrap="square">
            <a:spAutoFit/>
          </a:bodyPr>
          <a:lstStyle/>
          <a:p>
            <a:pPr algn="r">
              <a:lnSpc>
                <a:spcPts val="2400"/>
              </a:lnSpc>
            </a:pPr>
            <a:r>
              <a:rPr lang="it-IT" sz="1000" kern="1400" dirty="0">
                <a:solidFill>
                  <a:schemeClr val="bg2">
                    <a:lumMod val="50000"/>
                  </a:schemeClr>
                </a:solidFill>
                <a:latin typeface="Arial Narrow" panose="020B0606020202030204" pitchFamily="34" charset="0"/>
              </a:rPr>
              <a:t>Fase di AVVIO DEL PROCEDIMENTO AI SENSI DELL’ART. 17 L.R. 65/2014 </a:t>
            </a:r>
            <a:endParaRPr lang="it-IT" sz="1000" kern="1400" dirty="0">
              <a:solidFill>
                <a:schemeClr val="bg2">
                  <a:lumMod val="50000"/>
                </a:schemeClr>
              </a:solidFill>
              <a:latin typeface="Times New Roman" panose="02020603050405020304" pitchFamily="18" charset="0"/>
            </a:endParaRPr>
          </a:p>
          <a:p>
            <a:r>
              <a:rPr lang="it-IT" sz="1000" kern="1400" dirty="0">
                <a:solidFill>
                  <a:schemeClr val="bg1"/>
                </a:solidFill>
                <a:latin typeface="Times New Roman" panose="02020603050405020304" pitchFamily="18" charset="0"/>
              </a:rPr>
              <a:t> </a:t>
            </a:r>
            <a:endParaRPr lang="it-IT" sz="1000" kern="1400" dirty="0">
              <a:ln>
                <a:noFill/>
              </a:ln>
              <a:solidFill>
                <a:schemeClr val="bg1"/>
              </a:solidFill>
              <a:effectLst/>
              <a:latin typeface="Times New Roman" panose="02020603050405020304" pitchFamily="18" charset="0"/>
            </a:endParaRPr>
          </a:p>
        </p:txBody>
      </p:sp>
      <p:sp>
        <p:nvSpPr>
          <p:cNvPr id="20" name="Text Box 6">
            <a:extLst>
              <a:ext uri="{FF2B5EF4-FFF2-40B4-BE49-F238E27FC236}">
                <a16:creationId xmlns:a16="http://schemas.microsoft.com/office/drawing/2014/main" id="{2F4F363A-E417-44F4-A8C6-3C6C37509C5D}"/>
              </a:ext>
            </a:extLst>
          </p:cNvPr>
          <p:cNvSpPr txBox="1">
            <a:spLocks noChangeArrowheads="1"/>
          </p:cNvSpPr>
          <p:nvPr/>
        </p:nvSpPr>
        <p:spPr bwMode="auto">
          <a:xfrm>
            <a:off x="1013107" y="6517532"/>
            <a:ext cx="3195091" cy="13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altLang="it-IT" sz="1400" b="1" dirty="0">
                <a:solidFill>
                  <a:srgbClr val="006666"/>
                </a:solidFill>
                <a:latin typeface="Arial Narrow" panose="020B0606020202030204" pitchFamily="34" charset="0"/>
              </a:rPr>
              <a:t>Relatore: Dott.ssa Valeria Pagni</a:t>
            </a:r>
            <a:endParaRPr kumimoji="0" lang="it-IT" altLang="it-IT" sz="1400" b="1" i="0" u="none" strike="noStrike" cap="none" normalizeH="0" baseline="0" dirty="0">
              <a:ln>
                <a:noFill/>
              </a:ln>
              <a:solidFill>
                <a:srgbClr val="006666"/>
              </a:solidFill>
              <a:effectLst/>
              <a:latin typeface="Arial Narrow" panose="020B0606020202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400" b="0" i="0" u="none" strike="noStrike" cap="none" normalizeH="0" baseline="0" dirty="0">
              <a:ln>
                <a:noFill/>
              </a:ln>
              <a:effectLst/>
              <a:latin typeface="Arial" panose="020B0604020202020204" pitchFamily="34" charset="0"/>
            </a:endParaRPr>
          </a:p>
        </p:txBody>
      </p:sp>
      <p:sp>
        <p:nvSpPr>
          <p:cNvPr id="4" name="Rettangolo 3">
            <a:extLst>
              <a:ext uri="{FF2B5EF4-FFF2-40B4-BE49-F238E27FC236}">
                <a16:creationId xmlns:a16="http://schemas.microsoft.com/office/drawing/2014/main" id="{607F337E-28F6-2D4C-AB18-A090D2B6517A}"/>
              </a:ext>
            </a:extLst>
          </p:cNvPr>
          <p:cNvSpPr/>
          <p:nvPr/>
        </p:nvSpPr>
        <p:spPr>
          <a:xfrm>
            <a:off x="763852" y="4169290"/>
            <a:ext cx="2012195" cy="338554"/>
          </a:xfrm>
          <a:prstGeom prst="rect">
            <a:avLst/>
          </a:prstGeom>
        </p:spPr>
        <p:txBody>
          <a:bodyPr wrap="square">
            <a:spAutoFit/>
          </a:bodyPr>
          <a:lstStyle/>
          <a:p>
            <a:r>
              <a:rPr lang="it-IT" sz="1600" dirty="0">
                <a:latin typeface="Century Gothic" panose="020B0502020202020204" pitchFamily="34" charset="0"/>
              </a:rPr>
              <a:t>Cosa deve fare ? </a:t>
            </a:r>
          </a:p>
        </p:txBody>
      </p:sp>
      <p:sp>
        <p:nvSpPr>
          <p:cNvPr id="10" name="CasellaDiTesto 9">
            <a:extLst>
              <a:ext uri="{FF2B5EF4-FFF2-40B4-BE49-F238E27FC236}">
                <a16:creationId xmlns:a16="http://schemas.microsoft.com/office/drawing/2014/main" id="{489F177C-35B1-1041-B2AF-BC2F9E38A133}"/>
              </a:ext>
            </a:extLst>
          </p:cNvPr>
          <p:cNvSpPr txBox="1"/>
          <p:nvPr/>
        </p:nvSpPr>
        <p:spPr>
          <a:xfrm>
            <a:off x="3803515" y="2572987"/>
            <a:ext cx="5340486" cy="3847207"/>
          </a:xfrm>
          <a:prstGeom prst="rect">
            <a:avLst/>
          </a:prstGeom>
          <a:noFill/>
        </p:spPr>
        <p:txBody>
          <a:bodyPr wrap="square" rtlCol="0">
            <a:spAutoFit/>
          </a:bodyPr>
          <a:lstStyle/>
          <a:p>
            <a:endParaRPr lang="it-IT" dirty="0"/>
          </a:p>
          <a:p>
            <a:pPr marL="285750" indent="-285750">
              <a:buFont typeface="Wingdings" pitchFamily="2" charset="2"/>
              <a:buChar char="Ø"/>
            </a:pPr>
            <a:r>
              <a:rPr lang="it-IT" sz="1600" dirty="0">
                <a:latin typeface="Century Gothic" panose="020B0502020202020204" pitchFamily="34" charset="0"/>
              </a:rPr>
              <a:t>garantire il rispetto dei livelli minimi di informazione e  partecipazione;</a:t>
            </a:r>
          </a:p>
          <a:p>
            <a:pPr marL="285750" indent="-285750">
              <a:buFont typeface="Wingdings" pitchFamily="2" charset="2"/>
              <a:buChar char="Ø"/>
            </a:pPr>
            <a:r>
              <a:rPr lang="it-IT" sz="1600" dirty="0">
                <a:latin typeface="Century Gothic" panose="020B0502020202020204" pitchFamily="34" charset="0"/>
              </a:rPr>
              <a:t>redigere il programma delle attività di informazione e partecipazione per i procedimenti di pianificazione, cercando di modellarlo alle esigenze delle diverse scale di pianificazione; </a:t>
            </a:r>
          </a:p>
          <a:p>
            <a:pPr marL="285750" indent="-285750">
              <a:buFont typeface="Wingdings" pitchFamily="2" charset="2"/>
              <a:buChar char="Ø"/>
            </a:pPr>
            <a:r>
              <a:rPr lang="it-IT" sz="1600" dirty="0">
                <a:latin typeface="Century Gothic" panose="020B0502020202020204" pitchFamily="34" charset="0"/>
              </a:rPr>
              <a:t>dare attuazione al medesimo programma</a:t>
            </a:r>
          </a:p>
          <a:p>
            <a:pPr marL="285750" indent="-285750">
              <a:buFont typeface="Wingdings" pitchFamily="2" charset="2"/>
              <a:buChar char="Ø"/>
            </a:pPr>
            <a:r>
              <a:rPr lang="it-IT" sz="1600" dirty="0">
                <a:latin typeface="Century Gothic" panose="020B0502020202020204" pitchFamily="34" charset="0"/>
              </a:rPr>
              <a:t>redigere, prima dell’adozione dell’atto di governo, un rapporto in cui specificare:</a:t>
            </a:r>
          </a:p>
          <a:p>
            <a:pPr marL="742950" lvl="1" indent="-285750">
              <a:buFont typeface="Wingdings" pitchFamily="2" charset="2"/>
              <a:buChar char="ü"/>
            </a:pPr>
            <a:r>
              <a:rPr lang="it-IT" sz="1600" dirty="0">
                <a:latin typeface="Century Gothic" panose="020B0502020202020204" pitchFamily="34" charset="0"/>
              </a:rPr>
              <a:t>le iniziative assunte rispetto al programma</a:t>
            </a:r>
          </a:p>
          <a:p>
            <a:pPr marL="742950" lvl="1" indent="-285750">
              <a:buFont typeface="Wingdings" pitchFamily="2" charset="2"/>
              <a:buChar char="ü"/>
            </a:pPr>
            <a:r>
              <a:rPr lang="it-IT" sz="1600" dirty="0">
                <a:latin typeface="Century Gothic" panose="020B0502020202020204" pitchFamily="34" charset="0"/>
              </a:rPr>
              <a:t>i risultati raggiunti in termini di partecipazione.</a:t>
            </a:r>
          </a:p>
          <a:p>
            <a:pPr algn="just"/>
            <a:endParaRPr lang="it-IT" dirty="0">
              <a:latin typeface="Century Gothic" panose="020B0502020202020204" pitchFamily="34" charset="0"/>
            </a:endParaRPr>
          </a:p>
        </p:txBody>
      </p:sp>
      <p:sp>
        <p:nvSpPr>
          <p:cNvPr id="17" name="Freccia destra rientrata 16">
            <a:extLst>
              <a:ext uri="{FF2B5EF4-FFF2-40B4-BE49-F238E27FC236}">
                <a16:creationId xmlns:a16="http://schemas.microsoft.com/office/drawing/2014/main" id="{0CC1302B-8120-4444-BDEC-124280019D71}"/>
              </a:ext>
            </a:extLst>
          </p:cNvPr>
          <p:cNvSpPr/>
          <p:nvPr/>
        </p:nvSpPr>
        <p:spPr>
          <a:xfrm>
            <a:off x="2741611" y="4241290"/>
            <a:ext cx="622570" cy="194553"/>
          </a:xfrm>
          <a:prstGeom prst="notchedRigh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6625517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ccia a pentagono 18">
            <a:extLst>
              <a:ext uri="{FF2B5EF4-FFF2-40B4-BE49-F238E27FC236}">
                <a16:creationId xmlns:a16="http://schemas.microsoft.com/office/drawing/2014/main" id="{A6ACCAE0-CD5B-4F64-9C2D-A9511FED45B1}"/>
              </a:ext>
            </a:extLst>
          </p:cNvPr>
          <p:cNvSpPr/>
          <p:nvPr/>
        </p:nvSpPr>
        <p:spPr>
          <a:xfrm>
            <a:off x="780994" y="2039102"/>
            <a:ext cx="7963728" cy="692204"/>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2" name="Freccia a pentagono 11">
            <a:extLst>
              <a:ext uri="{FF2B5EF4-FFF2-40B4-BE49-F238E27FC236}">
                <a16:creationId xmlns:a16="http://schemas.microsoft.com/office/drawing/2014/main" id="{9A0B5415-CED0-4525-A591-73560DB13164}"/>
              </a:ext>
            </a:extLst>
          </p:cNvPr>
          <p:cNvSpPr/>
          <p:nvPr/>
        </p:nvSpPr>
        <p:spPr>
          <a:xfrm>
            <a:off x="887891" y="504202"/>
            <a:ext cx="7963728" cy="692204"/>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5" name="Immagine 4">
            <a:extLst>
              <a:ext uri="{FF2B5EF4-FFF2-40B4-BE49-F238E27FC236}">
                <a16:creationId xmlns:a16="http://schemas.microsoft.com/office/drawing/2014/main" id="{634709B5-3967-45A6-8F2C-DB4E92F824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3172" y="1208095"/>
            <a:ext cx="3687356" cy="706969"/>
          </a:xfrm>
          <a:prstGeom prst="rect">
            <a:avLst/>
          </a:prstGeom>
        </p:spPr>
      </p:pic>
      <p:pic>
        <p:nvPicPr>
          <p:cNvPr id="6" name="Picture 4" descr="Risultati immagini per logo comune di pisa">
            <a:extLst>
              <a:ext uri="{FF2B5EF4-FFF2-40B4-BE49-F238E27FC236}">
                <a16:creationId xmlns:a16="http://schemas.microsoft.com/office/drawing/2014/main" id="{B7A1FFD9-1DE0-4486-BF8C-E9090C0461E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0128" y="586616"/>
            <a:ext cx="388935" cy="47401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2857C2AD-CF8E-487A-9C8F-72D6D1478328}"/>
              </a:ext>
            </a:extLst>
          </p:cNvPr>
          <p:cNvSpPr>
            <a:spLocks noChangeArrowheads="1"/>
          </p:cNvSpPr>
          <p:nvPr/>
        </p:nvSpPr>
        <p:spPr bwMode="auto">
          <a:xfrm>
            <a:off x="292381" y="401652"/>
            <a:ext cx="510893" cy="6456348"/>
          </a:xfrm>
          <a:prstGeom prst="rect">
            <a:avLst/>
          </a:prstGeom>
          <a:solidFill>
            <a:srgbClr val="006666"/>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sp>
        <p:nvSpPr>
          <p:cNvPr id="8" name="Line 3">
            <a:extLst>
              <a:ext uri="{FF2B5EF4-FFF2-40B4-BE49-F238E27FC236}">
                <a16:creationId xmlns:a16="http://schemas.microsoft.com/office/drawing/2014/main" id="{E04CFED1-5D57-4212-BA34-267A0D8796F1}"/>
              </a:ext>
            </a:extLst>
          </p:cNvPr>
          <p:cNvSpPr>
            <a:spLocks noChangeShapeType="1"/>
          </p:cNvSpPr>
          <p:nvPr/>
        </p:nvSpPr>
        <p:spPr bwMode="auto">
          <a:xfrm>
            <a:off x="6488113" y="3175"/>
            <a:ext cx="13679487" cy="0"/>
          </a:xfrm>
          <a:prstGeom prst="line">
            <a:avLst/>
          </a:prstGeom>
          <a:noFill/>
          <a:ln w="9525">
            <a:solidFill>
              <a:srgbClr val="00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sp>
        <p:nvSpPr>
          <p:cNvPr id="9" name="Text Box 4">
            <a:extLst>
              <a:ext uri="{FF2B5EF4-FFF2-40B4-BE49-F238E27FC236}">
                <a16:creationId xmlns:a16="http://schemas.microsoft.com/office/drawing/2014/main" id="{A0FEDA31-3FF5-4879-BBCE-E1B586262BCE}"/>
              </a:ext>
            </a:extLst>
          </p:cNvPr>
          <p:cNvSpPr txBox="1">
            <a:spLocks noChangeArrowheads="1"/>
          </p:cNvSpPr>
          <p:nvPr/>
        </p:nvSpPr>
        <p:spPr bwMode="auto">
          <a:xfrm rot="16200000">
            <a:off x="-3228497" y="4277469"/>
            <a:ext cx="751205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it-IT" altLang="it-IT" sz="4200" b="1" i="0" u="none" strike="noStrike" cap="none" normalizeH="0" baseline="0" dirty="0">
                <a:ln>
                  <a:noFill/>
                </a:ln>
                <a:solidFill>
                  <a:schemeClr val="bg1"/>
                </a:solidFill>
                <a:effectLst/>
                <a:latin typeface="Arial Narrow" panose="020B0606020202030204" pitchFamily="34" charset="0"/>
              </a:rPr>
              <a:t> </a:t>
            </a:r>
            <a:r>
              <a:rPr kumimoji="0" lang="it-IT" altLang="it-IT" b="1" i="0" u="none" strike="noStrike" cap="none" normalizeH="0" baseline="0" dirty="0">
                <a:ln>
                  <a:noFill/>
                </a:ln>
                <a:solidFill>
                  <a:schemeClr val="bg1"/>
                </a:solidFill>
                <a:effectLst/>
                <a:latin typeface="Arial Narrow" panose="020B0606020202030204" pitchFamily="34" charset="0"/>
              </a:rPr>
              <a:t>PIANO STRUTTURALE INTERCOMUNALE PISA-CASCINA</a:t>
            </a:r>
            <a:endParaRPr kumimoji="0" lang="it-IT" altLang="it-IT" b="0" i="0" u="none" strike="noStrike" cap="none" normalizeH="0" baseline="0" dirty="0">
              <a:ln>
                <a:noFill/>
              </a:ln>
              <a:solidFill>
                <a:schemeClr val="bg1"/>
              </a:solidFill>
              <a:effectLst/>
              <a:latin typeface="Arial" panose="020B0604020202020204" pitchFamily="34" charset="0"/>
            </a:endParaRPr>
          </a:p>
        </p:txBody>
      </p:sp>
      <p:cxnSp>
        <p:nvCxnSpPr>
          <p:cNvPr id="11" name="Connettore diritto 10">
            <a:extLst>
              <a:ext uri="{FF2B5EF4-FFF2-40B4-BE49-F238E27FC236}">
                <a16:creationId xmlns:a16="http://schemas.microsoft.com/office/drawing/2014/main" id="{A0BAD8C5-ED37-4789-837D-1B66FAFD4C42}"/>
              </a:ext>
            </a:extLst>
          </p:cNvPr>
          <p:cNvCxnSpPr>
            <a:cxnSpLocks/>
          </p:cNvCxnSpPr>
          <p:nvPr/>
        </p:nvCxnSpPr>
        <p:spPr>
          <a:xfrm>
            <a:off x="547828" y="410198"/>
            <a:ext cx="8303791" cy="0"/>
          </a:xfrm>
          <a:prstGeom prst="line">
            <a:avLst/>
          </a:prstGeom>
          <a:ln w="28575">
            <a:solidFill>
              <a:srgbClr val="006666"/>
            </a:solidFill>
          </a:ln>
        </p:spPr>
        <p:style>
          <a:lnRef idx="1">
            <a:schemeClr val="accent1"/>
          </a:lnRef>
          <a:fillRef idx="0">
            <a:schemeClr val="accent1"/>
          </a:fillRef>
          <a:effectRef idx="0">
            <a:schemeClr val="accent1"/>
          </a:effectRef>
          <a:fontRef idx="minor">
            <a:schemeClr val="tx1"/>
          </a:fontRef>
        </p:style>
      </p:cxnSp>
      <p:pic>
        <p:nvPicPr>
          <p:cNvPr id="1029" name="Picture 5">
            <a:extLst>
              <a:ext uri="{FF2B5EF4-FFF2-40B4-BE49-F238E27FC236}">
                <a16:creationId xmlns:a16="http://schemas.microsoft.com/office/drawing/2014/main" id="{FB82E8C2-FA0A-4585-B894-6DC153092F4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6783" y="599313"/>
            <a:ext cx="376602" cy="4743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3" name="Text Box 6">
            <a:extLst>
              <a:ext uri="{FF2B5EF4-FFF2-40B4-BE49-F238E27FC236}">
                <a16:creationId xmlns:a16="http://schemas.microsoft.com/office/drawing/2014/main" id="{477C208B-DB02-4E0A-8C41-DEFD72BC0E70}"/>
              </a:ext>
            </a:extLst>
          </p:cNvPr>
          <p:cNvSpPr txBox="1">
            <a:spLocks noChangeArrowheads="1"/>
          </p:cNvSpPr>
          <p:nvPr/>
        </p:nvSpPr>
        <p:spPr bwMode="auto">
          <a:xfrm>
            <a:off x="1686400" y="666664"/>
            <a:ext cx="7290435" cy="474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altLang="it-IT" sz="1400" b="1" dirty="0">
                <a:solidFill>
                  <a:srgbClr val="3F3F3F"/>
                </a:solidFill>
                <a:latin typeface="Arial Narrow" panose="020B0606020202030204" pitchFamily="34" charset="0"/>
              </a:rPr>
              <a:t>Attività di informazione partecipazione ai sensi del titolo II capo V della L.R. 65/2014 </a:t>
            </a:r>
            <a:endParaRPr kumimoji="0" lang="it-IT" altLang="it-IT" sz="1400" b="1" i="0" u="none" strike="noStrike" cap="none" normalizeH="0" baseline="0" dirty="0">
              <a:ln>
                <a:noFill/>
              </a:ln>
              <a:solidFill>
                <a:srgbClr val="3F3F3F"/>
              </a:solidFill>
              <a:effectLst/>
              <a:latin typeface="Arial Narrow" panose="020B0606020202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15" name="Text Box 6">
            <a:extLst>
              <a:ext uri="{FF2B5EF4-FFF2-40B4-BE49-F238E27FC236}">
                <a16:creationId xmlns:a16="http://schemas.microsoft.com/office/drawing/2014/main" id="{F25EFE20-12C2-46B7-891F-2ABEA1B27F15}"/>
              </a:ext>
            </a:extLst>
          </p:cNvPr>
          <p:cNvSpPr txBox="1">
            <a:spLocks noChangeArrowheads="1"/>
          </p:cNvSpPr>
          <p:nvPr/>
        </p:nvSpPr>
        <p:spPr bwMode="auto">
          <a:xfrm>
            <a:off x="1439808" y="2054278"/>
            <a:ext cx="6805290" cy="474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defTabSz="914400" eaLnBrk="0" fontAlgn="base" hangingPunct="0">
              <a:spcBef>
                <a:spcPct val="0"/>
              </a:spcBef>
              <a:spcAft>
                <a:spcPct val="0"/>
              </a:spcAft>
            </a:pPr>
            <a:r>
              <a:rPr lang="it-IT" altLang="it-IT" sz="2400" b="1" dirty="0">
                <a:solidFill>
                  <a:srgbClr val="006666"/>
                </a:solidFill>
                <a:latin typeface="Arial Narrow" panose="020B0606020202030204" pitchFamily="34" charset="0"/>
              </a:rPr>
              <a:t>Informazione e Partecipazione: Garante </a:t>
            </a:r>
          </a:p>
          <a:p>
            <a:pPr algn="ctr" defTabSz="914400" eaLnBrk="0" fontAlgn="base" hangingPunct="0">
              <a:spcBef>
                <a:spcPct val="0"/>
              </a:spcBef>
              <a:spcAft>
                <a:spcPct val="0"/>
              </a:spcAft>
            </a:pPr>
            <a:r>
              <a:rPr lang="it-IT" altLang="it-IT" sz="1600" b="1" dirty="0">
                <a:solidFill>
                  <a:srgbClr val="006666"/>
                </a:solidFill>
                <a:latin typeface="Arial Narrow" panose="020B0606020202030204" pitchFamily="34" charset="0"/>
              </a:rPr>
              <a:t>( art. 37 L. </a:t>
            </a:r>
            <a:r>
              <a:rPr lang="it-IT" altLang="it-IT" sz="1600" b="1" dirty="0" err="1">
                <a:solidFill>
                  <a:srgbClr val="006666"/>
                </a:solidFill>
                <a:latin typeface="Arial Narrow" panose="020B0606020202030204" pitchFamily="34" charset="0"/>
              </a:rPr>
              <a:t>R</a:t>
            </a:r>
            <a:r>
              <a:rPr lang="it-IT" altLang="it-IT" sz="1600" b="1" dirty="0">
                <a:solidFill>
                  <a:srgbClr val="006666"/>
                </a:solidFill>
                <a:latin typeface="Arial Narrow" panose="020B0606020202030204" pitchFamily="34" charset="0"/>
              </a:rPr>
              <a:t>. Toscana n. 65/2014)</a:t>
            </a:r>
          </a:p>
          <a:p>
            <a:pPr marL="0" marR="0" lvl="0" indent="0" algn="ctr" defTabSz="914400" rtl="0" eaLnBrk="0" fontAlgn="base" latinLnBrk="0" hangingPunct="0">
              <a:lnSpc>
                <a:spcPct val="100000"/>
              </a:lnSpc>
              <a:spcBef>
                <a:spcPct val="0"/>
              </a:spcBef>
              <a:spcAft>
                <a:spcPct val="0"/>
              </a:spcAft>
              <a:buClrTx/>
              <a:buSzTx/>
              <a:buFontTx/>
              <a:buNone/>
              <a:tabLst/>
            </a:pPr>
            <a:endParaRPr lang="it-IT" altLang="it-IT" sz="2400" b="1" dirty="0">
              <a:solidFill>
                <a:srgbClr val="006666"/>
              </a:solidFill>
              <a:latin typeface="Arial Narrow" panose="020B0606020202030204" pitchFamily="34" charset="0"/>
            </a:endParaRPr>
          </a:p>
        </p:txBody>
      </p:sp>
      <p:sp>
        <p:nvSpPr>
          <p:cNvPr id="16" name="Text Box 6">
            <a:extLst>
              <a:ext uri="{FF2B5EF4-FFF2-40B4-BE49-F238E27FC236}">
                <a16:creationId xmlns:a16="http://schemas.microsoft.com/office/drawing/2014/main" id="{E97D6A94-FF60-43F0-AEE2-68CC9E762CF4}"/>
              </a:ext>
            </a:extLst>
          </p:cNvPr>
          <p:cNvSpPr txBox="1">
            <a:spLocks noChangeArrowheads="1"/>
          </p:cNvSpPr>
          <p:nvPr/>
        </p:nvSpPr>
        <p:spPr bwMode="auto">
          <a:xfrm>
            <a:off x="2302277" y="4865923"/>
            <a:ext cx="4539443" cy="474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400" b="0" i="0" u="none" strike="noStrike" cap="none" normalizeH="0" baseline="0" dirty="0">
              <a:ln>
                <a:noFill/>
              </a:ln>
              <a:effectLst/>
              <a:latin typeface="Arial" panose="020B0604020202020204" pitchFamily="34" charset="0"/>
            </a:endParaRPr>
          </a:p>
        </p:txBody>
      </p:sp>
      <p:pic>
        <p:nvPicPr>
          <p:cNvPr id="18" name="Picture 5">
            <a:extLst>
              <a:ext uri="{FF2B5EF4-FFF2-40B4-BE49-F238E27FC236}">
                <a16:creationId xmlns:a16="http://schemas.microsoft.com/office/drawing/2014/main" id="{B19B7039-30CA-4CF7-AF60-65655392362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4540" y="6050694"/>
            <a:ext cx="543565" cy="6846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 name="Rettangolo 1">
            <a:extLst>
              <a:ext uri="{FF2B5EF4-FFF2-40B4-BE49-F238E27FC236}">
                <a16:creationId xmlns:a16="http://schemas.microsoft.com/office/drawing/2014/main" id="{2A2B27F4-4E4C-4257-A77D-5DCD96F8CCAF}"/>
              </a:ext>
            </a:extLst>
          </p:cNvPr>
          <p:cNvSpPr/>
          <p:nvPr/>
        </p:nvSpPr>
        <p:spPr>
          <a:xfrm>
            <a:off x="1780308" y="796136"/>
            <a:ext cx="6620066" cy="553998"/>
          </a:xfrm>
          <a:prstGeom prst="rect">
            <a:avLst/>
          </a:prstGeom>
        </p:spPr>
        <p:txBody>
          <a:bodyPr wrap="square">
            <a:spAutoFit/>
          </a:bodyPr>
          <a:lstStyle/>
          <a:p>
            <a:pPr algn="r">
              <a:lnSpc>
                <a:spcPts val="2400"/>
              </a:lnSpc>
            </a:pPr>
            <a:r>
              <a:rPr lang="it-IT" sz="1000" kern="1400" dirty="0">
                <a:solidFill>
                  <a:schemeClr val="bg2">
                    <a:lumMod val="50000"/>
                  </a:schemeClr>
                </a:solidFill>
                <a:latin typeface="Arial Narrow" panose="020B0606020202030204" pitchFamily="34" charset="0"/>
              </a:rPr>
              <a:t>Fase di AVVIO DEL PROCEDIMENTO AI SENSI DELL’ART. 17 L.R. 65/2014 </a:t>
            </a:r>
            <a:endParaRPr lang="it-IT" sz="1000" kern="1400" dirty="0">
              <a:solidFill>
                <a:schemeClr val="bg2">
                  <a:lumMod val="50000"/>
                </a:schemeClr>
              </a:solidFill>
              <a:latin typeface="Times New Roman" panose="02020603050405020304" pitchFamily="18" charset="0"/>
            </a:endParaRPr>
          </a:p>
          <a:p>
            <a:r>
              <a:rPr lang="it-IT" sz="1000" kern="1400" dirty="0">
                <a:solidFill>
                  <a:schemeClr val="bg1"/>
                </a:solidFill>
                <a:latin typeface="Times New Roman" panose="02020603050405020304" pitchFamily="18" charset="0"/>
              </a:rPr>
              <a:t> </a:t>
            </a:r>
            <a:endParaRPr lang="it-IT" sz="1000" kern="1400" dirty="0">
              <a:ln>
                <a:noFill/>
              </a:ln>
              <a:solidFill>
                <a:schemeClr val="bg1"/>
              </a:solidFill>
              <a:effectLst/>
              <a:latin typeface="Times New Roman" panose="02020603050405020304" pitchFamily="18" charset="0"/>
            </a:endParaRPr>
          </a:p>
        </p:txBody>
      </p:sp>
      <p:sp>
        <p:nvSpPr>
          <p:cNvPr id="20" name="Text Box 6">
            <a:extLst>
              <a:ext uri="{FF2B5EF4-FFF2-40B4-BE49-F238E27FC236}">
                <a16:creationId xmlns:a16="http://schemas.microsoft.com/office/drawing/2014/main" id="{2F4F363A-E417-44F4-A8C6-3C6C37509C5D}"/>
              </a:ext>
            </a:extLst>
          </p:cNvPr>
          <p:cNvSpPr txBox="1">
            <a:spLocks noChangeArrowheads="1"/>
          </p:cNvSpPr>
          <p:nvPr/>
        </p:nvSpPr>
        <p:spPr bwMode="auto">
          <a:xfrm>
            <a:off x="1013107" y="6517532"/>
            <a:ext cx="3195091" cy="13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altLang="it-IT" sz="1400" b="1" dirty="0">
                <a:solidFill>
                  <a:srgbClr val="006666"/>
                </a:solidFill>
                <a:latin typeface="Arial Narrow" panose="020B0606020202030204" pitchFamily="34" charset="0"/>
              </a:rPr>
              <a:t>Relatore: Dott.ssa Valeria Pagni</a:t>
            </a:r>
            <a:endParaRPr kumimoji="0" lang="it-IT" altLang="it-IT" sz="1400" b="1" i="0" u="none" strike="noStrike" cap="none" normalizeH="0" baseline="0" dirty="0">
              <a:ln>
                <a:noFill/>
              </a:ln>
              <a:solidFill>
                <a:srgbClr val="006666"/>
              </a:solidFill>
              <a:effectLst/>
              <a:latin typeface="Arial Narrow" panose="020B0606020202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400" b="0" i="0" u="none" strike="noStrike" cap="none" normalizeH="0" baseline="0" dirty="0">
              <a:ln>
                <a:noFill/>
              </a:ln>
              <a:effectLst/>
              <a:latin typeface="Arial" panose="020B0604020202020204" pitchFamily="34" charset="0"/>
            </a:endParaRPr>
          </a:p>
        </p:txBody>
      </p:sp>
      <p:sp>
        <p:nvSpPr>
          <p:cNvPr id="4" name="Rettangolo 3">
            <a:extLst>
              <a:ext uri="{FF2B5EF4-FFF2-40B4-BE49-F238E27FC236}">
                <a16:creationId xmlns:a16="http://schemas.microsoft.com/office/drawing/2014/main" id="{607F337E-28F6-2D4C-AB18-A090D2B6517A}"/>
              </a:ext>
            </a:extLst>
          </p:cNvPr>
          <p:cNvSpPr/>
          <p:nvPr/>
        </p:nvSpPr>
        <p:spPr>
          <a:xfrm>
            <a:off x="1013107" y="3607853"/>
            <a:ext cx="1876008" cy="1323439"/>
          </a:xfrm>
          <a:prstGeom prst="rect">
            <a:avLst/>
          </a:prstGeom>
        </p:spPr>
        <p:txBody>
          <a:bodyPr wrap="square">
            <a:spAutoFit/>
          </a:bodyPr>
          <a:lstStyle/>
          <a:p>
            <a:r>
              <a:rPr lang="it-IT" sz="1600" dirty="0">
                <a:latin typeface="Century Gothic" panose="020B0502020202020204" pitchFamily="34" charset="0"/>
              </a:rPr>
              <a:t>Come si inserisce l’attività del Garante nel procedimento di pianificazione ?</a:t>
            </a:r>
          </a:p>
        </p:txBody>
      </p:sp>
      <p:sp>
        <p:nvSpPr>
          <p:cNvPr id="10" name="CasellaDiTesto 9">
            <a:extLst>
              <a:ext uri="{FF2B5EF4-FFF2-40B4-BE49-F238E27FC236}">
                <a16:creationId xmlns:a16="http://schemas.microsoft.com/office/drawing/2014/main" id="{489F177C-35B1-1041-B2AF-BC2F9E38A133}"/>
              </a:ext>
            </a:extLst>
          </p:cNvPr>
          <p:cNvSpPr txBox="1"/>
          <p:nvPr/>
        </p:nvSpPr>
        <p:spPr>
          <a:xfrm>
            <a:off x="3920247" y="2782646"/>
            <a:ext cx="4787629" cy="3354765"/>
          </a:xfrm>
          <a:prstGeom prst="rect">
            <a:avLst/>
          </a:prstGeom>
          <a:noFill/>
        </p:spPr>
        <p:txBody>
          <a:bodyPr wrap="square" rtlCol="0">
            <a:spAutoFit/>
          </a:bodyPr>
          <a:lstStyle/>
          <a:p>
            <a:endParaRPr lang="it-IT" dirty="0"/>
          </a:p>
          <a:p>
            <a:r>
              <a:rPr lang="it-IT" sz="1600" dirty="0">
                <a:latin typeface="Century Gothic" panose="020B0502020202020204" pitchFamily="34" charset="0"/>
              </a:rPr>
              <a:t>Il rapporto del Garante costituisce il contributo per l’amministrazione procedente ai fini: </a:t>
            </a:r>
          </a:p>
          <a:p>
            <a:endParaRPr lang="it-IT" sz="1600" dirty="0">
              <a:latin typeface="Century Gothic" panose="020B0502020202020204" pitchFamily="34" charset="0"/>
            </a:endParaRPr>
          </a:p>
          <a:p>
            <a:pPr marL="342900" indent="-342900">
              <a:buFont typeface="+mj-lt"/>
              <a:buAutoNum type="alphaLcPeriod"/>
            </a:pPr>
            <a:r>
              <a:rPr lang="it-IT" sz="1600" dirty="0">
                <a:latin typeface="Century Gothic" panose="020B0502020202020204" pitchFamily="34" charset="0"/>
              </a:rPr>
              <a:t>della definizione dei contenuti degli atti di governo del territorio.</a:t>
            </a:r>
          </a:p>
          <a:p>
            <a:pPr marL="342900" indent="-342900">
              <a:buFont typeface="+mj-lt"/>
              <a:buAutoNum type="alphaLcPeriod"/>
            </a:pPr>
            <a:endParaRPr lang="it-IT" sz="1600" dirty="0">
              <a:latin typeface="Century Gothic" panose="020B0502020202020204" pitchFamily="34" charset="0"/>
            </a:endParaRPr>
          </a:p>
          <a:p>
            <a:pPr marL="342900" indent="-342900">
              <a:buFont typeface="+mj-lt"/>
              <a:buAutoNum type="alphaLcPeriod"/>
            </a:pPr>
            <a:r>
              <a:rPr lang="it-IT" sz="1600" dirty="0">
                <a:latin typeface="Century Gothic" panose="020B0502020202020204" pitchFamily="34" charset="0"/>
              </a:rPr>
              <a:t>delle determinazioni motivatamente assunte</a:t>
            </a:r>
          </a:p>
          <a:p>
            <a:pPr marL="342900" indent="-342900">
              <a:buFont typeface="+mj-lt"/>
              <a:buAutoNum type="alphaLcPeriod"/>
            </a:pPr>
            <a:endParaRPr lang="it-IT" sz="1600" dirty="0">
              <a:latin typeface="Century Gothic" panose="020B0502020202020204" pitchFamily="34" charset="0"/>
            </a:endParaRPr>
          </a:p>
          <a:p>
            <a:endParaRPr lang="it-IT" sz="1600" i="1" dirty="0">
              <a:latin typeface="Century Gothic" panose="020B0502020202020204" pitchFamily="34" charset="0"/>
            </a:endParaRPr>
          </a:p>
          <a:p>
            <a:endParaRPr lang="it-IT" sz="1600" i="1" dirty="0"/>
          </a:p>
          <a:p>
            <a:pPr algn="just"/>
            <a:endParaRPr lang="it-IT" dirty="0">
              <a:latin typeface="Century Gothic" panose="020B0502020202020204" pitchFamily="34" charset="0"/>
            </a:endParaRPr>
          </a:p>
        </p:txBody>
      </p:sp>
      <p:sp>
        <p:nvSpPr>
          <p:cNvPr id="17" name="Freccia destra rientrata 16">
            <a:extLst>
              <a:ext uri="{FF2B5EF4-FFF2-40B4-BE49-F238E27FC236}">
                <a16:creationId xmlns:a16="http://schemas.microsoft.com/office/drawing/2014/main" id="{0CC1302B-8120-4444-BDEC-124280019D71}"/>
              </a:ext>
            </a:extLst>
          </p:cNvPr>
          <p:cNvSpPr/>
          <p:nvPr/>
        </p:nvSpPr>
        <p:spPr>
          <a:xfrm>
            <a:off x="3093396" y="4212077"/>
            <a:ext cx="622570" cy="194553"/>
          </a:xfrm>
          <a:prstGeom prst="notchedRigh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Rettangolo 20"/>
          <p:cNvSpPr/>
          <p:nvPr/>
        </p:nvSpPr>
        <p:spPr>
          <a:xfrm>
            <a:off x="1621766" y="5063706"/>
            <a:ext cx="7349706" cy="1269578"/>
          </a:xfrm>
          <a:prstGeom prst="rect">
            <a:avLst/>
          </a:prstGeom>
        </p:spPr>
        <p:txBody>
          <a:bodyPr wrap="square">
            <a:spAutoFit/>
          </a:bodyPr>
          <a:lstStyle/>
          <a:p>
            <a:pPr algn="just">
              <a:lnSpc>
                <a:spcPct val="150000"/>
              </a:lnSpc>
              <a:spcBef>
                <a:spcPts val="600"/>
              </a:spcBef>
              <a:spcAft>
                <a:spcPts val="600"/>
              </a:spcAft>
            </a:pPr>
            <a:r>
              <a:rPr lang="it-IT" dirty="0">
                <a:latin typeface="Century Gothic" panose="020B0502020202020204" pitchFamily="34" charset="0"/>
              </a:rPr>
              <a:t>“</a:t>
            </a:r>
            <a:r>
              <a:rPr lang="it-IT" sz="1100" i="1" u="sng" dirty="0">
                <a:latin typeface="Century Gothic" panose="020B0502020202020204" pitchFamily="34" charset="0"/>
              </a:rPr>
              <a:t>I risultati delle attività di informazione e partecipazione poste in essere nell’ambito dei procedimenti di formazione degli atti di governo del territorio contribuiscono alla definizione dei contenuti degli strumenti di pianificazione territoriale e urbanistica, secondo le determinazioni motivatamente assunte dall’amministrazione procedente” ( ART. 37, COMMA 1 </a:t>
            </a:r>
            <a:r>
              <a:rPr lang="it-IT" sz="1100" i="1" u="sng" dirty="0" err="1">
                <a:latin typeface="Century Gothic" panose="020B0502020202020204" pitchFamily="34" charset="0"/>
              </a:rPr>
              <a:t>L.R.TOSCANA</a:t>
            </a:r>
            <a:r>
              <a:rPr lang="it-IT" sz="1100" i="1" u="sng" dirty="0">
                <a:latin typeface="Century Gothic" panose="020B0502020202020204" pitchFamily="34" charset="0"/>
              </a:rPr>
              <a:t> N. 65/14).</a:t>
            </a:r>
            <a:endParaRPr lang="it-IT" sz="1100" dirty="0">
              <a:latin typeface="Century Gothic" panose="020B0502020202020204" pitchFamily="34" charset="0"/>
            </a:endParaRPr>
          </a:p>
        </p:txBody>
      </p:sp>
    </p:spTree>
    <p:extLst>
      <p:ext uri="{BB962C8B-B14F-4D97-AF65-F5344CB8AC3E}">
        <p14:creationId xmlns:p14="http://schemas.microsoft.com/office/powerpoint/2010/main" val="1186010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ccia a pentagono 11">
            <a:extLst>
              <a:ext uri="{FF2B5EF4-FFF2-40B4-BE49-F238E27FC236}">
                <a16:creationId xmlns:a16="http://schemas.microsoft.com/office/drawing/2014/main" id="{9A0B5415-CED0-4525-A591-73560DB13164}"/>
              </a:ext>
            </a:extLst>
          </p:cNvPr>
          <p:cNvSpPr/>
          <p:nvPr/>
        </p:nvSpPr>
        <p:spPr>
          <a:xfrm>
            <a:off x="887891" y="504202"/>
            <a:ext cx="7963728" cy="692204"/>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6" name="Picture 4" descr="Risultati immagini per logo comune di pisa">
            <a:extLst>
              <a:ext uri="{FF2B5EF4-FFF2-40B4-BE49-F238E27FC236}">
                <a16:creationId xmlns:a16="http://schemas.microsoft.com/office/drawing/2014/main" id="{B7A1FFD9-1DE0-4486-BF8C-E9090C0461E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0128" y="586616"/>
            <a:ext cx="388935" cy="47401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2857C2AD-CF8E-487A-9C8F-72D6D1478328}"/>
              </a:ext>
            </a:extLst>
          </p:cNvPr>
          <p:cNvSpPr>
            <a:spLocks noChangeArrowheads="1"/>
          </p:cNvSpPr>
          <p:nvPr/>
        </p:nvSpPr>
        <p:spPr bwMode="auto">
          <a:xfrm>
            <a:off x="292381" y="401652"/>
            <a:ext cx="510893" cy="6456348"/>
          </a:xfrm>
          <a:prstGeom prst="rect">
            <a:avLst/>
          </a:prstGeom>
          <a:solidFill>
            <a:srgbClr val="006666"/>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sp>
        <p:nvSpPr>
          <p:cNvPr id="8" name="Line 3">
            <a:extLst>
              <a:ext uri="{FF2B5EF4-FFF2-40B4-BE49-F238E27FC236}">
                <a16:creationId xmlns:a16="http://schemas.microsoft.com/office/drawing/2014/main" id="{E04CFED1-5D57-4212-BA34-267A0D8796F1}"/>
              </a:ext>
            </a:extLst>
          </p:cNvPr>
          <p:cNvSpPr>
            <a:spLocks noChangeShapeType="1"/>
          </p:cNvSpPr>
          <p:nvPr/>
        </p:nvSpPr>
        <p:spPr bwMode="auto">
          <a:xfrm>
            <a:off x="6488113" y="3175"/>
            <a:ext cx="13679487" cy="0"/>
          </a:xfrm>
          <a:prstGeom prst="line">
            <a:avLst/>
          </a:prstGeom>
          <a:noFill/>
          <a:ln w="9525">
            <a:solidFill>
              <a:srgbClr val="00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sp>
        <p:nvSpPr>
          <p:cNvPr id="9" name="Text Box 4">
            <a:extLst>
              <a:ext uri="{FF2B5EF4-FFF2-40B4-BE49-F238E27FC236}">
                <a16:creationId xmlns:a16="http://schemas.microsoft.com/office/drawing/2014/main" id="{A0FEDA31-3FF5-4879-BBCE-E1B586262BCE}"/>
              </a:ext>
            </a:extLst>
          </p:cNvPr>
          <p:cNvSpPr txBox="1">
            <a:spLocks noChangeArrowheads="1"/>
          </p:cNvSpPr>
          <p:nvPr/>
        </p:nvSpPr>
        <p:spPr bwMode="auto">
          <a:xfrm rot="16200000">
            <a:off x="-3228497" y="4277469"/>
            <a:ext cx="751205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it-IT" altLang="it-IT" sz="4200" b="1" i="0" u="none" strike="noStrike" cap="none" normalizeH="0" baseline="0" dirty="0">
                <a:ln>
                  <a:noFill/>
                </a:ln>
                <a:solidFill>
                  <a:schemeClr val="bg1"/>
                </a:solidFill>
                <a:effectLst/>
                <a:latin typeface="Arial Narrow" panose="020B0606020202030204" pitchFamily="34" charset="0"/>
              </a:rPr>
              <a:t> </a:t>
            </a:r>
            <a:r>
              <a:rPr kumimoji="0" lang="it-IT" altLang="it-IT" b="1" i="0" u="none" strike="noStrike" cap="none" normalizeH="0" baseline="0" dirty="0">
                <a:ln>
                  <a:noFill/>
                </a:ln>
                <a:solidFill>
                  <a:schemeClr val="bg1"/>
                </a:solidFill>
                <a:effectLst/>
                <a:latin typeface="Arial Narrow" panose="020B0606020202030204" pitchFamily="34" charset="0"/>
              </a:rPr>
              <a:t>PIANO STRUTTURALE INTERCOMUNALE PISA-CASCINA</a:t>
            </a:r>
            <a:endParaRPr kumimoji="0" lang="it-IT" altLang="it-IT" b="0" i="0" u="none" strike="noStrike" cap="none" normalizeH="0" baseline="0" dirty="0">
              <a:ln>
                <a:noFill/>
              </a:ln>
              <a:solidFill>
                <a:schemeClr val="bg1"/>
              </a:solidFill>
              <a:effectLst/>
              <a:latin typeface="Arial" panose="020B0604020202020204" pitchFamily="34" charset="0"/>
            </a:endParaRPr>
          </a:p>
        </p:txBody>
      </p:sp>
      <p:cxnSp>
        <p:nvCxnSpPr>
          <p:cNvPr id="11" name="Connettore diritto 10">
            <a:extLst>
              <a:ext uri="{FF2B5EF4-FFF2-40B4-BE49-F238E27FC236}">
                <a16:creationId xmlns:a16="http://schemas.microsoft.com/office/drawing/2014/main" id="{A0BAD8C5-ED37-4789-837D-1B66FAFD4C42}"/>
              </a:ext>
            </a:extLst>
          </p:cNvPr>
          <p:cNvCxnSpPr>
            <a:cxnSpLocks/>
          </p:cNvCxnSpPr>
          <p:nvPr/>
        </p:nvCxnSpPr>
        <p:spPr>
          <a:xfrm>
            <a:off x="547828" y="410198"/>
            <a:ext cx="8303791" cy="0"/>
          </a:xfrm>
          <a:prstGeom prst="line">
            <a:avLst/>
          </a:prstGeom>
          <a:ln w="28575">
            <a:solidFill>
              <a:srgbClr val="006666"/>
            </a:solidFill>
          </a:ln>
        </p:spPr>
        <p:style>
          <a:lnRef idx="1">
            <a:schemeClr val="accent1"/>
          </a:lnRef>
          <a:fillRef idx="0">
            <a:schemeClr val="accent1"/>
          </a:fillRef>
          <a:effectRef idx="0">
            <a:schemeClr val="accent1"/>
          </a:effectRef>
          <a:fontRef idx="minor">
            <a:schemeClr val="tx1"/>
          </a:fontRef>
        </p:style>
      </p:cxnSp>
      <p:pic>
        <p:nvPicPr>
          <p:cNvPr id="1029" name="Picture 5">
            <a:extLst>
              <a:ext uri="{FF2B5EF4-FFF2-40B4-BE49-F238E27FC236}">
                <a16:creationId xmlns:a16="http://schemas.microsoft.com/office/drawing/2014/main" id="{FB82E8C2-FA0A-4585-B894-6DC153092F4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6783" y="599313"/>
            <a:ext cx="376602" cy="4743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3" name="Text Box 6">
            <a:extLst>
              <a:ext uri="{FF2B5EF4-FFF2-40B4-BE49-F238E27FC236}">
                <a16:creationId xmlns:a16="http://schemas.microsoft.com/office/drawing/2014/main" id="{477C208B-DB02-4E0A-8C41-DEFD72BC0E70}"/>
              </a:ext>
            </a:extLst>
          </p:cNvPr>
          <p:cNvSpPr txBox="1">
            <a:spLocks noChangeArrowheads="1"/>
          </p:cNvSpPr>
          <p:nvPr/>
        </p:nvSpPr>
        <p:spPr bwMode="auto">
          <a:xfrm>
            <a:off x="1686400" y="666664"/>
            <a:ext cx="7290435" cy="474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altLang="it-IT" sz="1400" b="1" dirty="0">
                <a:solidFill>
                  <a:srgbClr val="3F3F3F"/>
                </a:solidFill>
                <a:latin typeface="Arial Narrow" panose="020B0606020202030204" pitchFamily="34" charset="0"/>
              </a:rPr>
              <a:t>Attività di informazione partecipazione ai sensi del titolo II capo V della L.R. 65/2014 </a:t>
            </a:r>
            <a:endParaRPr kumimoji="0" lang="it-IT" altLang="it-IT" sz="1400" b="1" i="0" u="none" strike="noStrike" cap="none" normalizeH="0" baseline="0" dirty="0">
              <a:ln>
                <a:noFill/>
              </a:ln>
              <a:solidFill>
                <a:srgbClr val="3F3F3F"/>
              </a:solidFill>
              <a:effectLst/>
              <a:latin typeface="Arial Narrow" panose="020B0606020202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2" name="Rettangolo 1">
            <a:extLst>
              <a:ext uri="{FF2B5EF4-FFF2-40B4-BE49-F238E27FC236}">
                <a16:creationId xmlns:a16="http://schemas.microsoft.com/office/drawing/2014/main" id="{2A2B27F4-4E4C-4257-A77D-5DCD96F8CCAF}"/>
              </a:ext>
            </a:extLst>
          </p:cNvPr>
          <p:cNvSpPr/>
          <p:nvPr/>
        </p:nvSpPr>
        <p:spPr>
          <a:xfrm>
            <a:off x="1780308" y="796136"/>
            <a:ext cx="6620066" cy="553998"/>
          </a:xfrm>
          <a:prstGeom prst="rect">
            <a:avLst/>
          </a:prstGeom>
        </p:spPr>
        <p:txBody>
          <a:bodyPr wrap="square">
            <a:spAutoFit/>
          </a:bodyPr>
          <a:lstStyle/>
          <a:p>
            <a:pPr algn="r">
              <a:lnSpc>
                <a:spcPts val="2400"/>
              </a:lnSpc>
            </a:pPr>
            <a:r>
              <a:rPr lang="it-IT" sz="1000" kern="1400" dirty="0">
                <a:solidFill>
                  <a:schemeClr val="bg2">
                    <a:lumMod val="50000"/>
                  </a:schemeClr>
                </a:solidFill>
                <a:latin typeface="Arial Narrow" panose="020B0606020202030204" pitchFamily="34" charset="0"/>
              </a:rPr>
              <a:t>Fase di AVVIO DEL PROCEDIMENTO AI SENSI DELL’ART. 17 L.R. 65/2014 </a:t>
            </a:r>
            <a:endParaRPr lang="it-IT" sz="1000" kern="1400" dirty="0">
              <a:solidFill>
                <a:schemeClr val="bg2">
                  <a:lumMod val="50000"/>
                </a:schemeClr>
              </a:solidFill>
              <a:latin typeface="Times New Roman" panose="02020603050405020304" pitchFamily="18" charset="0"/>
            </a:endParaRPr>
          </a:p>
          <a:p>
            <a:r>
              <a:rPr lang="it-IT" sz="1000" kern="1400" dirty="0">
                <a:solidFill>
                  <a:schemeClr val="bg1"/>
                </a:solidFill>
                <a:latin typeface="Times New Roman" panose="02020603050405020304" pitchFamily="18" charset="0"/>
              </a:rPr>
              <a:t> </a:t>
            </a:r>
            <a:endParaRPr lang="it-IT" sz="1000" kern="1400" dirty="0">
              <a:ln>
                <a:noFill/>
              </a:ln>
              <a:solidFill>
                <a:schemeClr val="bg1"/>
              </a:solidFill>
              <a:effectLst/>
              <a:latin typeface="Times New Roman" panose="02020603050405020304" pitchFamily="18" charset="0"/>
            </a:endParaRPr>
          </a:p>
        </p:txBody>
      </p:sp>
      <p:sp>
        <p:nvSpPr>
          <p:cNvPr id="14" name="Freccia a pentagono 18">
            <a:extLst>
              <a:ext uri="{FF2B5EF4-FFF2-40B4-BE49-F238E27FC236}">
                <a16:creationId xmlns:a16="http://schemas.microsoft.com/office/drawing/2014/main" id="{A6ACCAE0-CD5B-4F64-9C2D-A9511FED45B1}"/>
              </a:ext>
            </a:extLst>
          </p:cNvPr>
          <p:cNvSpPr/>
          <p:nvPr/>
        </p:nvSpPr>
        <p:spPr>
          <a:xfrm>
            <a:off x="884510" y="1245472"/>
            <a:ext cx="7963728" cy="692204"/>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r>
              <a:rPr lang="it-IT" altLang="it-IT" b="1" dirty="0">
                <a:solidFill>
                  <a:srgbClr val="006666"/>
                </a:solidFill>
                <a:latin typeface="Arial Narrow" panose="020B0606020202030204" pitchFamily="34" charset="0"/>
              </a:rPr>
              <a:t>Informazione e Partecipazione: Programma Attività</a:t>
            </a:r>
          </a:p>
          <a:p>
            <a:pPr lvl="0" algn="ctr" defTabSz="914400" eaLnBrk="0" fontAlgn="base" hangingPunct="0">
              <a:spcBef>
                <a:spcPct val="0"/>
              </a:spcBef>
              <a:spcAft>
                <a:spcPct val="0"/>
              </a:spcAft>
            </a:pPr>
            <a:r>
              <a:rPr lang="it-IT" altLang="it-IT" b="1" dirty="0">
                <a:solidFill>
                  <a:srgbClr val="006666"/>
                </a:solidFill>
                <a:latin typeface="Arial Narrow" panose="020B0606020202030204" pitchFamily="34" charset="0"/>
              </a:rPr>
              <a:t>( art. 17 L. R. Toscana n. 65/2014)</a:t>
            </a:r>
          </a:p>
        </p:txBody>
      </p:sp>
      <p:sp>
        <p:nvSpPr>
          <p:cNvPr id="53" name="Rettangolo 52"/>
          <p:cNvSpPr/>
          <p:nvPr/>
        </p:nvSpPr>
        <p:spPr>
          <a:xfrm>
            <a:off x="1009291" y="2346385"/>
            <a:ext cx="7824159" cy="3508653"/>
          </a:xfrm>
          <a:prstGeom prst="rect">
            <a:avLst/>
          </a:prstGeom>
        </p:spPr>
        <p:txBody>
          <a:bodyPr wrap="square">
            <a:spAutoFit/>
          </a:bodyPr>
          <a:lstStyle/>
          <a:p>
            <a:pPr lvl="0" algn="ctr"/>
            <a:r>
              <a:rPr lang="it-IT" sz="1600" u="sng" dirty="0">
                <a:latin typeface="Century Gothic" panose="020B0502020202020204" pitchFamily="34" charset="0"/>
              </a:rPr>
              <a:t>Per il comune di Pisa </a:t>
            </a:r>
          </a:p>
          <a:p>
            <a:pPr lvl="0" algn="ctr"/>
            <a:endParaRPr lang="it-IT" sz="1600" u="sng" dirty="0">
              <a:latin typeface="Century Gothic" panose="020B0502020202020204" pitchFamily="34" charset="0"/>
            </a:endParaRPr>
          </a:p>
          <a:p>
            <a:pPr lvl="0"/>
            <a:r>
              <a:rPr lang="it-IT" sz="1600" dirty="0">
                <a:latin typeface="Century Gothic" panose="020B0502020202020204" pitchFamily="34" charset="0"/>
              </a:rPr>
              <a:t>Un ciclo di tre incontri con la cittadinanza,sia in città che sul litorale, aventi ad oggetto i seguenti temi:</a:t>
            </a:r>
          </a:p>
          <a:p>
            <a:pPr lvl="0"/>
            <a:endParaRPr lang="it-IT" sz="1600" dirty="0">
              <a:latin typeface="Century Gothic" panose="020B0502020202020204" pitchFamily="34" charset="0"/>
            </a:endParaRPr>
          </a:p>
          <a:p>
            <a:pPr lvl="0">
              <a:buFont typeface="Wingdings" pitchFamily="2" charset="2"/>
              <a:buChar char="q"/>
            </a:pPr>
            <a:r>
              <a:rPr lang="it-IT" sz="1600" dirty="0">
                <a:latin typeface="Century Gothic" panose="020B0502020202020204" pitchFamily="34" charset="0"/>
              </a:rPr>
              <a:t>che cosa è il Piano paesaggistico e che cosa costituisce quadro conoscitivo di riferimento</a:t>
            </a:r>
          </a:p>
          <a:p>
            <a:pPr lvl="0">
              <a:buFont typeface="Wingdings" pitchFamily="2" charset="2"/>
              <a:buChar char="q"/>
            </a:pPr>
            <a:endParaRPr lang="it-IT" sz="1600" dirty="0">
              <a:latin typeface="Century Gothic" panose="020B0502020202020204" pitchFamily="34" charset="0"/>
            </a:endParaRPr>
          </a:p>
          <a:p>
            <a:pPr lvl="0">
              <a:buFont typeface="Wingdings" pitchFamily="2" charset="2"/>
              <a:buChar char="q"/>
            </a:pPr>
            <a:r>
              <a:rPr lang="it-IT" sz="1600" dirty="0">
                <a:latin typeface="Century Gothic" panose="020B0502020202020204" pitchFamily="34" charset="0"/>
              </a:rPr>
              <a:t>il patrimonio territoriale riconosciuto dal Piano Strutturale: i valori territoriali e le qualità paesaggistiche da tutelare, gestire e valorizzare</a:t>
            </a:r>
          </a:p>
          <a:p>
            <a:pPr lvl="0">
              <a:buFont typeface="Wingdings" pitchFamily="2" charset="2"/>
              <a:buChar char="q"/>
            </a:pPr>
            <a:endParaRPr lang="it-IT" sz="1600" dirty="0">
              <a:latin typeface="Century Gothic" panose="020B0502020202020204" pitchFamily="34" charset="0"/>
            </a:endParaRPr>
          </a:p>
          <a:p>
            <a:pPr lvl="0">
              <a:buFont typeface="Wingdings" pitchFamily="2" charset="2"/>
              <a:buChar char="q"/>
            </a:pPr>
            <a:r>
              <a:rPr lang="it-IT" sz="1600" dirty="0">
                <a:latin typeface="Century Gothic" panose="020B0502020202020204" pitchFamily="34" charset="0"/>
              </a:rPr>
              <a:t>la strategia dello sviluppo territoriale e le azioni locali: le UTOE e il dimensionamento, i progetti di rigenerazione</a:t>
            </a:r>
          </a:p>
          <a:p>
            <a:pPr lvl="0">
              <a:buFont typeface="Wingdings" pitchFamily="2" charset="2"/>
              <a:buChar char="q"/>
            </a:pPr>
            <a:endParaRPr lang="it-IT" sz="1400" dirty="0">
              <a:latin typeface="Arial Narrow" pitchFamily="34" charset="0"/>
            </a:endParaRPr>
          </a:p>
        </p:txBody>
      </p:sp>
    </p:spTree>
    <p:extLst>
      <p:ext uri="{BB962C8B-B14F-4D97-AF65-F5344CB8AC3E}">
        <p14:creationId xmlns:p14="http://schemas.microsoft.com/office/powerpoint/2010/main" val="3135652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ccia a pentagono 11">
            <a:extLst>
              <a:ext uri="{FF2B5EF4-FFF2-40B4-BE49-F238E27FC236}">
                <a16:creationId xmlns:a16="http://schemas.microsoft.com/office/drawing/2014/main" id="{9A0B5415-CED0-4525-A591-73560DB13164}"/>
              </a:ext>
            </a:extLst>
          </p:cNvPr>
          <p:cNvSpPr/>
          <p:nvPr/>
        </p:nvSpPr>
        <p:spPr>
          <a:xfrm>
            <a:off x="887891" y="504202"/>
            <a:ext cx="7963728" cy="692204"/>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6" name="Picture 4" descr="Risultati immagini per logo comune di pisa">
            <a:extLst>
              <a:ext uri="{FF2B5EF4-FFF2-40B4-BE49-F238E27FC236}">
                <a16:creationId xmlns:a16="http://schemas.microsoft.com/office/drawing/2014/main" id="{B7A1FFD9-1DE0-4486-BF8C-E9090C0461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128" y="586616"/>
            <a:ext cx="388935" cy="47401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2857C2AD-CF8E-487A-9C8F-72D6D1478328}"/>
              </a:ext>
            </a:extLst>
          </p:cNvPr>
          <p:cNvSpPr>
            <a:spLocks noChangeArrowheads="1"/>
          </p:cNvSpPr>
          <p:nvPr/>
        </p:nvSpPr>
        <p:spPr bwMode="auto">
          <a:xfrm>
            <a:off x="292381" y="401652"/>
            <a:ext cx="510893" cy="6456348"/>
          </a:xfrm>
          <a:prstGeom prst="rect">
            <a:avLst/>
          </a:prstGeom>
          <a:solidFill>
            <a:srgbClr val="006666"/>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sp>
        <p:nvSpPr>
          <p:cNvPr id="8" name="Line 3">
            <a:extLst>
              <a:ext uri="{FF2B5EF4-FFF2-40B4-BE49-F238E27FC236}">
                <a16:creationId xmlns:a16="http://schemas.microsoft.com/office/drawing/2014/main" id="{E04CFED1-5D57-4212-BA34-267A0D8796F1}"/>
              </a:ext>
            </a:extLst>
          </p:cNvPr>
          <p:cNvSpPr>
            <a:spLocks noChangeShapeType="1"/>
          </p:cNvSpPr>
          <p:nvPr/>
        </p:nvSpPr>
        <p:spPr bwMode="auto">
          <a:xfrm>
            <a:off x="6488113" y="3175"/>
            <a:ext cx="13679487" cy="0"/>
          </a:xfrm>
          <a:prstGeom prst="line">
            <a:avLst/>
          </a:prstGeom>
          <a:noFill/>
          <a:ln w="9525">
            <a:solidFill>
              <a:srgbClr val="00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sp>
        <p:nvSpPr>
          <p:cNvPr id="9" name="Text Box 4">
            <a:extLst>
              <a:ext uri="{FF2B5EF4-FFF2-40B4-BE49-F238E27FC236}">
                <a16:creationId xmlns:a16="http://schemas.microsoft.com/office/drawing/2014/main" id="{A0FEDA31-3FF5-4879-BBCE-E1B586262BCE}"/>
              </a:ext>
            </a:extLst>
          </p:cNvPr>
          <p:cNvSpPr txBox="1">
            <a:spLocks noChangeArrowheads="1"/>
          </p:cNvSpPr>
          <p:nvPr/>
        </p:nvSpPr>
        <p:spPr bwMode="auto">
          <a:xfrm rot="16200000">
            <a:off x="-3228497" y="4277469"/>
            <a:ext cx="751205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it-IT" altLang="it-IT" sz="4200" b="1" i="0" u="none" strike="noStrike" cap="none" normalizeH="0" baseline="0" dirty="0">
                <a:ln>
                  <a:noFill/>
                </a:ln>
                <a:solidFill>
                  <a:schemeClr val="bg1"/>
                </a:solidFill>
                <a:effectLst/>
                <a:latin typeface="Arial Narrow" panose="020B0606020202030204" pitchFamily="34" charset="0"/>
              </a:rPr>
              <a:t> </a:t>
            </a:r>
            <a:r>
              <a:rPr kumimoji="0" lang="it-IT" altLang="it-IT" b="1" i="0" u="none" strike="noStrike" cap="none" normalizeH="0" baseline="0" dirty="0">
                <a:ln>
                  <a:noFill/>
                </a:ln>
                <a:solidFill>
                  <a:schemeClr val="bg1"/>
                </a:solidFill>
                <a:effectLst/>
                <a:latin typeface="Arial Narrow" panose="020B0606020202030204" pitchFamily="34" charset="0"/>
              </a:rPr>
              <a:t>PERCHE’ IL P.S.I  PISA-CASCINA</a:t>
            </a:r>
            <a:endParaRPr kumimoji="0" lang="it-IT" altLang="it-IT" b="0" i="0" u="none" strike="noStrike" cap="none" normalizeH="0" baseline="0" dirty="0">
              <a:ln>
                <a:noFill/>
              </a:ln>
              <a:solidFill>
                <a:schemeClr val="bg1"/>
              </a:solidFill>
              <a:effectLst/>
              <a:latin typeface="Arial" panose="020B0604020202020204" pitchFamily="34" charset="0"/>
            </a:endParaRPr>
          </a:p>
        </p:txBody>
      </p:sp>
      <p:cxnSp>
        <p:nvCxnSpPr>
          <p:cNvPr id="11" name="Connettore diritto 10">
            <a:extLst>
              <a:ext uri="{FF2B5EF4-FFF2-40B4-BE49-F238E27FC236}">
                <a16:creationId xmlns:a16="http://schemas.microsoft.com/office/drawing/2014/main" id="{A0BAD8C5-ED37-4789-837D-1B66FAFD4C42}"/>
              </a:ext>
            </a:extLst>
          </p:cNvPr>
          <p:cNvCxnSpPr>
            <a:cxnSpLocks/>
          </p:cNvCxnSpPr>
          <p:nvPr/>
        </p:nvCxnSpPr>
        <p:spPr>
          <a:xfrm>
            <a:off x="547828" y="410198"/>
            <a:ext cx="8303791" cy="0"/>
          </a:xfrm>
          <a:prstGeom prst="line">
            <a:avLst/>
          </a:prstGeom>
          <a:ln w="28575">
            <a:solidFill>
              <a:srgbClr val="006666"/>
            </a:solidFill>
          </a:ln>
        </p:spPr>
        <p:style>
          <a:lnRef idx="1">
            <a:schemeClr val="accent1"/>
          </a:lnRef>
          <a:fillRef idx="0">
            <a:schemeClr val="accent1"/>
          </a:fillRef>
          <a:effectRef idx="0">
            <a:schemeClr val="accent1"/>
          </a:effectRef>
          <a:fontRef idx="minor">
            <a:schemeClr val="tx1"/>
          </a:fontRef>
        </p:style>
      </p:cxnSp>
      <p:pic>
        <p:nvPicPr>
          <p:cNvPr id="1029" name="Picture 5">
            <a:extLst>
              <a:ext uri="{FF2B5EF4-FFF2-40B4-BE49-F238E27FC236}">
                <a16:creationId xmlns:a16="http://schemas.microsoft.com/office/drawing/2014/main" id="{FB82E8C2-FA0A-4585-B894-6DC153092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783" y="599313"/>
            <a:ext cx="376602" cy="4743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3" name="Text Box 6">
            <a:extLst>
              <a:ext uri="{FF2B5EF4-FFF2-40B4-BE49-F238E27FC236}">
                <a16:creationId xmlns:a16="http://schemas.microsoft.com/office/drawing/2014/main" id="{477C208B-DB02-4E0A-8C41-DEFD72BC0E70}"/>
              </a:ext>
            </a:extLst>
          </p:cNvPr>
          <p:cNvSpPr txBox="1">
            <a:spLocks noChangeArrowheads="1"/>
          </p:cNvSpPr>
          <p:nvPr/>
        </p:nvSpPr>
        <p:spPr bwMode="auto">
          <a:xfrm>
            <a:off x="1686400" y="666664"/>
            <a:ext cx="7290435" cy="474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altLang="it-IT" sz="1400" b="1" dirty="0">
                <a:solidFill>
                  <a:srgbClr val="3F3F3F"/>
                </a:solidFill>
                <a:latin typeface="Arial Narrow" panose="020B0606020202030204" pitchFamily="34" charset="0"/>
              </a:rPr>
              <a:t>Attività di informazione partecipazione ai sensi del titolo II capo V della L.R. 65/2014 </a:t>
            </a:r>
            <a:endParaRPr kumimoji="0" lang="it-IT" altLang="it-IT" sz="1400" b="1" i="0" u="none" strike="noStrike" cap="none" normalizeH="0" baseline="0" dirty="0">
              <a:ln>
                <a:noFill/>
              </a:ln>
              <a:solidFill>
                <a:srgbClr val="3F3F3F"/>
              </a:solidFill>
              <a:effectLst/>
              <a:latin typeface="Arial Narrow" panose="020B0606020202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2" name="Rettangolo 1">
            <a:extLst>
              <a:ext uri="{FF2B5EF4-FFF2-40B4-BE49-F238E27FC236}">
                <a16:creationId xmlns:a16="http://schemas.microsoft.com/office/drawing/2014/main" id="{2A2B27F4-4E4C-4257-A77D-5DCD96F8CCAF}"/>
              </a:ext>
            </a:extLst>
          </p:cNvPr>
          <p:cNvSpPr/>
          <p:nvPr/>
        </p:nvSpPr>
        <p:spPr>
          <a:xfrm>
            <a:off x="1780308" y="796136"/>
            <a:ext cx="6620066" cy="553998"/>
          </a:xfrm>
          <a:prstGeom prst="rect">
            <a:avLst/>
          </a:prstGeom>
        </p:spPr>
        <p:txBody>
          <a:bodyPr wrap="square">
            <a:spAutoFit/>
          </a:bodyPr>
          <a:lstStyle/>
          <a:p>
            <a:pPr algn="r">
              <a:lnSpc>
                <a:spcPts val="2400"/>
              </a:lnSpc>
            </a:pPr>
            <a:r>
              <a:rPr lang="it-IT" sz="1000" kern="1400" dirty="0">
                <a:solidFill>
                  <a:schemeClr val="bg2">
                    <a:lumMod val="50000"/>
                  </a:schemeClr>
                </a:solidFill>
                <a:latin typeface="Arial Narrow" panose="020B0606020202030204" pitchFamily="34" charset="0"/>
              </a:rPr>
              <a:t>Fase di AVVIO DEL PROCEDIMENTO AI SENSI DELL’ART. 17 L.R. 65/2014 </a:t>
            </a:r>
            <a:endParaRPr lang="it-IT" sz="1000" kern="1400" dirty="0">
              <a:solidFill>
                <a:schemeClr val="bg2">
                  <a:lumMod val="50000"/>
                </a:schemeClr>
              </a:solidFill>
              <a:latin typeface="Times New Roman" panose="02020603050405020304" pitchFamily="18" charset="0"/>
            </a:endParaRPr>
          </a:p>
          <a:p>
            <a:r>
              <a:rPr lang="it-IT" sz="1000" kern="1400" dirty="0">
                <a:solidFill>
                  <a:schemeClr val="bg1"/>
                </a:solidFill>
                <a:latin typeface="Times New Roman" panose="02020603050405020304" pitchFamily="18" charset="0"/>
              </a:rPr>
              <a:t> </a:t>
            </a:r>
            <a:endParaRPr lang="it-IT" sz="1000" kern="1400" dirty="0">
              <a:ln>
                <a:noFill/>
              </a:ln>
              <a:solidFill>
                <a:schemeClr val="bg1"/>
              </a:solidFill>
              <a:effectLst/>
              <a:latin typeface="Times New Roman" panose="02020603050405020304" pitchFamily="18" charset="0"/>
            </a:endParaRPr>
          </a:p>
        </p:txBody>
      </p:sp>
      <p:sp>
        <p:nvSpPr>
          <p:cNvPr id="26" name="CasellaDiTesto 25">
            <a:extLst>
              <a:ext uri="{FF2B5EF4-FFF2-40B4-BE49-F238E27FC236}">
                <a16:creationId xmlns:a16="http://schemas.microsoft.com/office/drawing/2014/main" id="{51231E6A-0C0E-4A60-8EA1-49D4239EB015}"/>
              </a:ext>
            </a:extLst>
          </p:cNvPr>
          <p:cNvSpPr txBox="1"/>
          <p:nvPr/>
        </p:nvSpPr>
        <p:spPr>
          <a:xfrm>
            <a:off x="1250618" y="1727002"/>
            <a:ext cx="7156093" cy="523220"/>
          </a:xfrm>
          <a:prstGeom prst="rect">
            <a:avLst/>
          </a:prstGeom>
          <a:noFill/>
        </p:spPr>
        <p:txBody>
          <a:bodyPr wrap="square" rtlCol="0">
            <a:spAutoFit/>
          </a:bodyPr>
          <a:lstStyle/>
          <a:p>
            <a:pPr algn="ctr"/>
            <a:r>
              <a:rPr lang="it-IT" sz="1400" dirty="0">
                <a:solidFill>
                  <a:srgbClr val="CC0000"/>
                </a:solidFill>
                <a:latin typeface="Arial Narrow" panose="020B0606020202030204" pitchFamily="34" charset="0"/>
              </a:rPr>
              <a:t>2015/2017- </a:t>
            </a:r>
            <a:r>
              <a:rPr lang="it-IT" sz="1400" dirty="0">
                <a:solidFill>
                  <a:schemeClr val="tx1">
                    <a:lumMod val="65000"/>
                    <a:lumOff val="35000"/>
                  </a:schemeClr>
                </a:solidFill>
                <a:latin typeface="Arial Narrow" panose="020B0606020202030204" pitchFamily="34" charset="0"/>
              </a:rPr>
              <a:t>i sei comuni dell’area pisana avviano l’elaborazione del Piano mirate a produrre i necessari elaborati per poter richiedere la Conferenza di Co-pianificazione di cui all’art. 25 della L.R. 65</a:t>
            </a:r>
          </a:p>
        </p:txBody>
      </p:sp>
      <p:cxnSp>
        <p:nvCxnSpPr>
          <p:cNvPr id="42" name="Connettore 2 41">
            <a:extLst>
              <a:ext uri="{FF2B5EF4-FFF2-40B4-BE49-F238E27FC236}">
                <a16:creationId xmlns:a16="http://schemas.microsoft.com/office/drawing/2014/main" id="{879CDB5D-BF25-4494-9DE4-41B484411BCF}"/>
              </a:ext>
            </a:extLst>
          </p:cNvPr>
          <p:cNvCxnSpPr/>
          <p:nvPr/>
        </p:nvCxnSpPr>
        <p:spPr>
          <a:xfrm>
            <a:off x="1197072" y="1375719"/>
            <a:ext cx="0" cy="5354595"/>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43" name="Ovale 42">
            <a:extLst>
              <a:ext uri="{FF2B5EF4-FFF2-40B4-BE49-F238E27FC236}">
                <a16:creationId xmlns:a16="http://schemas.microsoft.com/office/drawing/2014/main" id="{05A45C37-31A7-4230-B176-1BABA5CAF091}"/>
              </a:ext>
            </a:extLst>
          </p:cNvPr>
          <p:cNvSpPr/>
          <p:nvPr/>
        </p:nvSpPr>
        <p:spPr>
          <a:xfrm>
            <a:off x="1143526" y="1866962"/>
            <a:ext cx="107091" cy="111213"/>
          </a:xfrm>
          <a:prstGeom prst="ellipse">
            <a:avLst/>
          </a:prstGeom>
          <a:solidFill>
            <a:srgbClr val="C00000"/>
          </a:solidFill>
          <a:ln w="2222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4" name="CasellaDiTesto 43">
            <a:extLst>
              <a:ext uri="{FF2B5EF4-FFF2-40B4-BE49-F238E27FC236}">
                <a16:creationId xmlns:a16="http://schemas.microsoft.com/office/drawing/2014/main" id="{2CF549E3-1AFE-42C8-9086-48B98736C73F}"/>
              </a:ext>
            </a:extLst>
          </p:cNvPr>
          <p:cNvSpPr txBox="1"/>
          <p:nvPr/>
        </p:nvSpPr>
        <p:spPr>
          <a:xfrm>
            <a:off x="1304162" y="2406942"/>
            <a:ext cx="7032529" cy="523220"/>
          </a:xfrm>
          <a:prstGeom prst="rect">
            <a:avLst/>
          </a:prstGeom>
          <a:noFill/>
        </p:spPr>
        <p:txBody>
          <a:bodyPr wrap="square" rtlCol="0">
            <a:spAutoFit/>
          </a:bodyPr>
          <a:lstStyle/>
          <a:p>
            <a:pPr algn="ctr"/>
            <a:r>
              <a:rPr lang="it-IT" sz="1400" dirty="0">
                <a:solidFill>
                  <a:srgbClr val="CC0000"/>
                </a:solidFill>
                <a:latin typeface="Arial Narrow" panose="020B0606020202030204" pitchFamily="34" charset="0"/>
              </a:rPr>
              <a:t>Febbraio 2018- </a:t>
            </a:r>
            <a:r>
              <a:rPr lang="it-IT" sz="1400" dirty="0">
                <a:solidFill>
                  <a:schemeClr val="tx1">
                    <a:lumMod val="65000"/>
                    <a:lumOff val="35000"/>
                  </a:schemeClr>
                </a:solidFill>
                <a:latin typeface="Arial Narrow" panose="020B0606020202030204" pitchFamily="34" charset="0"/>
              </a:rPr>
              <a:t>i sei comuni verificano in sede di Conferenza dei Sindaci ed in un incontro con le strutture regionali lo stato di avanzamento del Piano</a:t>
            </a:r>
          </a:p>
        </p:txBody>
      </p:sp>
      <p:sp>
        <p:nvSpPr>
          <p:cNvPr id="45" name="Ovale 44">
            <a:extLst>
              <a:ext uri="{FF2B5EF4-FFF2-40B4-BE49-F238E27FC236}">
                <a16:creationId xmlns:a16="http://schemas.microsoft.com/office/drawing/2014/main" id="{F334C874-640C-48A9-ABCA-8F5A903E77FD}"/>
              </a:ext>
            </a:extLst>
          </p:cNvPr>
          <p:cNvSpPr/>
          <p:nvPr/>
        </p:nvSpPr>
        <p:spPr>
          <a:xfrm>
            <a:off x="1143526" y="2532013"/>
            <a:ext cx="107091" cy="111213"/>
          </a:xfrm>
          <a:prstGeom prst="ellipse">
            <a:avLst/>
          </a:prstGeom>
          <a:solidFill>
            <a:srgbClr val="C00000"/>
          </a:solidFill>
          <a:ln w="2222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6" name="CasellaDiTesto 45">
            <a:extLst>
              <a:ext uri="{FF2B5EF4-FFF2-40B4-BE49-F238E27FC236}">
                <a16:creationId xmlns:a16="http://schemas.microsoft.com/office/drawing/2014/main" id="{83AE16A7-045F-42F6-8FFD-63012E2274B4}"/>
              </a:ext>
            </a:extLst>
          </p:cNvPr>
          <p:cNvSpPr txBox="1"/>
          <p:nvPr/>
        </p:nvSpPr>
        <p:spPr>
          <a:xfrm>
            <a:off x="1267090" y="3840222"/>
            <a:ext cx="7032529" cy="738664"/>
          </a:xfrm>
          <a:prstGeom prst="rect">
            <a:avLst/>
          </a:prstGeom>
          <a:noFill/>
        </p:spPr>
        <p:txBody>
          <a:bodyPr wrap="square" rtlCol="0">
            <a:spAutoFit/>
          </a:bodyPr>
          <a:lstStyle/>
          <a:p>
            <a:pPr algn="ctr"/>
            <a:r>
              <a:rPr lang="it-IT" sz="1400" dirty="0">
                <a:solidFill>
                  <a:srgbClr val="CC0000"/>
                </a:solidFill>
                <a:latin typeface="Arial Narrow" panose="020B0606020202030204" pitchFamily="34" charset="0"/>
              </a:rPr>
              <a:t>22 Aprile 2019 – </a:t>
            </a:r>
            <a:r>
              <a:rPr lang="it-IT" sz="1400" dirty="0">
                <a:solidFill>
                  <a:schemeClr val="tx1">
                    <a:lumMod val="65000"/>
                    <a:lumOff val="35000"/>
                  </a:schemeClr>
                </a:solidFill>
                <a:latin typeface="Arial Narrow" panose="020B0606020202030204" pitchFamily="34" charset="0"/>
              </a:rPr>
              <a:t>il Comune di Pisa revoca l’avvio del procedimento del 2015 preso atto della scadenza della convenzione e dell’approssimarsi dello scadere dei termini per l’elaborazione del piano pena l’entrata in vigore delle salvaguardie edilizie</a:t>
            </a:r>
          </a:p>
        </p:txBody>
      </p:sp>
      <p:sp>
        <p:nvSpPr>
          <p:cNvPr id="47" name="Ovale 46">
            <a:extLst>
              <a:ext uri="{FF2B5EF4-FFF2-40B4-BE49-F238E27FC236}">
                <a16:creationId xmlns:a16="http://schemas.microsoft.com/office/drawing/2014/main" id="{9E08F5AC-1EB4-4B74-85ED-35290D3275A8}"/>
              </a:ext>
            </a:extLst>
          </p:cNvPr>
          <p:cNvSpPr/>
          <p:nvPr/>
        </p:nvSpPr>
        <p:spPr>
          <a:xfrm>
            <a:off x="1143526" y="3943154"/>
            <a:ext cx="107091" cy="111213"/>
          </a:xfrm>
          <a:prstGeom prst="ellipse">
            <a:avLst/>
          </a:prstGeom>
          <a:solidFill>
            <a:srgbClr val="C00000"/>
          </a:solidFill>
          <a:ln w="2222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8" name="CasellaDiTesto 47">
            <a:extLst>
              <a:ext uri="{FF2B5EF4-FFF2-40B4-BE49-F238E27FC236}">
                <a16:creationId xmlns:a16="http://schemas.microsoft.com/office/drawing/2014/main" id="{DCCA5D11-4437-4C0C-B236-CB40579028E0}"/>
              </a:ext>
            </a:extLst>
          </p:cNvPr>
          <p:cNvSpPr txBox="1"/>
          <p:nvPr/>
        </p:nvSpPr>
        <p:spPr>
          <a:xfrm>
            <a:off x="1213546" y="4915580"/>
            <a:ext cx="7032529" cy="523220"/>
          </a:xfrm>
          <a:prstGeom prst="rect">
            <a:avLst/>
          </a:prstGeom>
          <a:noFill/>
        </p:spPr>
        <p:txBody>
          <a:bodyPr wrap="square" rtlCol="0">
            <a:spAutoFit/>
          </a:bodyPr>
          <a:lstStyle/>
          <a:p>
            <a:pPr algn="ctr"/>
            <a:r>
              <a:rPr lang="it-IT" sz="1400" dirty="0">
                <a:solidFill>
                  <a:srgbClr val="CC0000"/>
                </a:solidFill>
                <a:latin typeface="Arial Narrow" panose="020B0606020202030204" pitchFamily="34" charset="0"/>
              </a:rPr>
              <a:t>Agosto 2019 – </a:t>
            </a:r>
            <a:r>
              <a:rPr lang="it-IT" sz="1400" dirty="0">
                <a:solidFill>
                  <a:schemeClr val="tx1">
                    <a:lumMod val="65000"/>
                    <a:lumOff val="35000"/>
                  </a:schemeClr>
                </a:solidFill>
                <a:latin typeface="Arial Narrow" panose="020B0606020202030204" pitchFamily="34" charset="0"/>
              </a:rPr>
              <a:t>sottoscrizione di una nuova convenzione con il comune di Cascina e predisposizione di un nuovo avvio del procedimento di Piano Strutturale Intercomunale con il medesimo comune</a:t>
            </a:r>
          </a:p>
        </p:txBody>
      </p:sp>
      <p:sp>
        <p:nvSpPr>
          <p:cNvPr id="49" name="Ovale 48">
            <a:extLst>
              <a:ext uri="{FF2B5EF4-FFF2-40B4-BE49-F238E27FC236}">
                <a16:creationId xmlns:a16="http://schemas.microsoft.com/office/drawing/2014/main" id="{291729EE-1F6F-45C5-9D24-8AC6A871011D}"/>
              </a:ext>
            </a:extLst>
          </p:cNvPr>
          <p:cNvSpPr/>
          <p:nvPr/>
        </p:nvSpPr>
        <p:spPr>
          <a:xfrm>
            <a:off x="1143526" y="5023368"/>
            <a:ext cx="107091" cy="111213"/>
          </a:xfrm>
          <a:prstGeom prst="ellipse">
            <a:avLst/>
          </a:prstGeom>
          <a:solidFill>
            <a:srgbClr val="C00000"/>
          </a:solidFill>
          <a:ln w="2222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50" name="Ovale 49">
            <a:extLst>
              <a:ext uri="{FF2B5EF4-FFF2-40B4-BE49-F238E27FC236}">
                <a16:creationId xmlns:a16="http://schemas.microsoft.com/office/drawing/2014/main" id="{22B41CB4-CB5D-458C-90D8-F52202C19189}"/>
              </a:ext>
            </a:extLst>
          </p:cNvPr>
          <p:cNvSpPr/>
          <p:nvPr/>
        </p:nvSpPr>
        <p:spPr>
          <a:xfrm>
            <a:off x="1143526" y="5834791"/>
            <a:ext cx="107091" cy="111213"/>
          </a:xfrm>
          <a:prstGeom prst="ellipse">
            <a:avLst/>
          </a:prstGeom>
          <a:solidFill>
            <a:srgbClr val="C00000"/>
          </a:solidFill>
          <a:ln w="2222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51" name="CasellaDiTesto 50">
            <a:extLst>
              <a:ext uri="{FF2B5EF4-FFF2-40B4-BE49-F238E27FC236}">
                <a16:creationId xmlns:a16="http://schemas.microsoft.com/office/drawing/2014/main" id="{E5E4FCC9-58BE-4FE5-B9B2-ACB48CBB7DCC}"/>
              </a:ext>
            </a:extLst>
          </p:cNvPr>
          <p:cNvSpPr txBox="1"/>
          <p:nvPr/>
        </p:nvSpPr>
        <p:spPr>
          <a:xfrm>
            <a:off x="1143526" y="3239201"/>
            <a:ext cx="7032529" cy="307777"/>
          </a:xfrm>
          <a:prstGeom prst="rect">
            <a:avLst/>
          </a:prstGeom>
          <a:noFill/>
        </p:spPr>
        <p:txBody>
          <a:bodyPr wrap="square" rtlCol="0">
            <a:spAutoFit/>
          </a:bodyPr>
          <a:lstStyle/>
          <a:p>
            <a:pPr algn="ctr"/>
            <a:r>
              <a:rPr lang="it-IT" sz="1400" dirty="0">
                <a:solidFill>
                  <a:srgbClr val="006666"/>
                </a:solidFill>
                <a:latin typeface="Arial Narrow" panose="020B0606020202030204" pitchFamily="34" charset="0"/>
              </a:rPr>
              <a:t>Aprile 2018- </a:t>
            </a:r>
            <a:r>
              <a:rPr lang="it-IT" sz="1400" dirty="0">
                <a:solidFill>
                  <a:schemeClr val="tx1">
                    <a:lumMod val="65000"/>
                    <a:lumOff val="35000"/>
                  </a:schemeClr>
                </a:solidFill>
                <a:latin typeface="Arial Narrow" panose="020B0606020202030204" pitchFamily="34" charset="0"/>
              </a:rPr>
              <a:t>scadono i termini dei tre anni previsti dalla Convenzione sottoscritta nel 2015 </a:t>
            </a:r>
          </a:p>
        </p:txBody>
      </p:sp>
      <p:sp>
        <p:nvSpPr>
          <p:cNvPr id="52" name="Ovale 51">
            <a:extLst>
              <a:ext uri="{FF2B5EF4-FFF2-40B4-BE49-F238E27FC236}">
                <a16:creationId xmlns:a16="http://schemas.microsoft.com/office/drawing/2014/main" id="{6469F678-4D24-4298-ABE2-85F9141922A9}"/>
              </a:ext>
            </a:extLst>
          </p:cNvPr>
          <p:cNvSpPr/>
          <p:nvPr/>
        </p:nvSpPr>
        <p:spPr>
          <a:xfrm>
            <a:off x="1143526" y="3337484"/>
            <a:ext cx="107091" cy="111213"/>
          </a:xfrm>
          <a:prstGeom prst="ellipse">
            <a:avLst/>
          </a:prstGeom>
          <a:solidFill>
            <a:srgbClr val="006666"/>
          </a:solidFill>
          <a:ln w="2222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sp>
        <p:nvSpPr>
          <p:cNvPr id="53" name="CasellaDiTesto 52">
            <a:extLst>
              <a:ext uri="{FF2B5EF4-FFF2-40B4-BE49-F238E27FC236}">
                <a16:creationId xmlns:a16="http://schemas.microsoft.com/office/drawing/2014/main" id="{E4895433-263B-4598-B3BA-F1098BADD687}"/>
              </a:ext>
            </a:extLst>
          </p:cNvPr>
          <p:cNvSpPr txBox="1"/>
          <p:nvPr/>
        </p:nvSpPr>
        <p:spPr>
          <a:xfrm>
            <a:off x="1267089" y="5728721"/>
            <a:ext cx="7032529" cy="523220"/>
          </a:xfrm>
          <a:prstGeom prst="rect">
            <a:avLst/>
          </a:prstGeom>
          <a:noFill/>
        </p:spPr>
        <p:txBody>
          <a:bodyPr wrap="square" rtlCol="0">
            <a:spAutoFit/>
          </a:bodyPr>
          <a:lstStyle/>
          <a:p>
            <a:pPr algn="ctr"/>
            <a:r>
              <a:rPr lang="it-IT" sz="1400" dirty="0">
                <a:solidFill>
                  <a:srgbClr val="CC0000"/>
                </a:solidFill>
                <a:latin typeface="Arial Narrow" panose="020B0606020202030204" pitchFamily="34" charset="0"/>
              </a:rPr>
              <a:t>Ottobre 2019 – </a:t>
            </a:r>
            <a:r>
              <a:rPr lang="it-IT" sz="1400" dirty="0">
                <a:solidFill>
                  <a:schemeClr val="tx1">
                    <a:lumMod val="65000"/>
                    <a:lumOff val="35000"/>
                  </a:schemeClr>
                </a:solidFill>
                <a:latin typeface="Arial Narrow" panose="020B0606020202030204" pitchFamily="34" charset="0"/>
              </a:rPr>
              <a:t>ottenimento di un finanziamento regionale per un importo complessivo di 100.000 euro destinato alla pianificazione intercomunale a seguito di partecipazione al bando 2019. </a:t>
            </a:r>
          </a:p>
        </p:txBody>
      </p:sp>
      <p:pic>
        <p:nvPicPr>
          <p:cNvPr id="54" name="Immagine 53">
            <a:extLst>
              <a:ext uri="{FF2B5EF4-FFF2-40B4-BE49-F238E27FC236}">
                <a16:creationId xmlns:a16="http://schemas.microsoft.com/office/drawing/2014/main" id="{85F6E982-5860-442E-9178-B4AD918DC52A}"/>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4023296">
            <a:off x="408389" y="4010041"/>
            <a:ext cx="336235" cy="336235"/>
          </a:xfrm>
          <a:prstGeom prst="rect">
            <a:avLst/>
          </a:prstGeom>
        </p:spPr>
      </p:pic>
    </p:spTree>
    <p:extLst>
      <p:ext uri="{BB962C8B-B14F-4D97-AF65-F5344CB8AC3E}">
        <p14:creationId xmlns:p14="http://schemas.microsoft.com/office/powerpoint/2010/main" val="15025432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ccia a pentagono 11">
            <a:extLst>
              <a:ext uri="{FF2B5EF4-FFF2-40B4-BE49-F238E27FC236}">
                <a16:creationId xmlns:a16="http://schemas.microsoft.com/office/drawing/2014/main" id="{9A0B5415-CED0-4525-A591-73560DB13164}"/>
              </a:ext>
            </a:extLst>
          </p:cNvPr>
          <p:cNvSpPr/>
          <p:nvPr/>
        </p:nvSpPr>
        <p:spPr>
          <a:xfrm>
            <a:off x="887891" y="504202"/>
            <a:ext cx="7963728" cy="692204"/>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6" name="Picture 4" descr="Risultati immagini per logo comune di pisa">
            <a:extLst>
              <a:ext uri="{FF2B5EF4-FFF2-40B4-BE49-F238E27FC236}">
                <a16:creationId xmlns:a16="http://schemas.microsoft.com/office/drawing/2014/main" id="{B7A1FFD9-1DE0-4486-BF8C-E9090C0461E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0128" y="586616"/>
            <a:ext cx="388935" cy="47401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2857C2AD-CF8E-487A-9C8F-72D6D1478328}"/>
              </a:ext>
            </a:extLst>
          </p:cNvPr>
          <p:cNvSpPr>
            <a:spLocks noChangeArrowheads="1"/>
          </p:cNvSpPr>
          <p:nvPr/>
        </p:nvSpPr>
        <p:spPr bwMode="auto">
          <a:xfrm>
            <a:off x="292381" y="401652"/>
            <a:ext cx="510893" cy="6456348"/>
          </a:xfrm>
          <a:prstGeom prst="rect">
            <a:avLst/>
          </a:prstGeom>
          <a:solidFill>
            <a:srgbClr val="006666"/>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sp>
        <p:nvSpPr>
          <p:cNvPr id="8" name="Line 3">
            <a:extLst>
              <a:ext uri="{FF2B5EF4-FFF2-40B4-BE49-F238E27FC236}">
                <a16:creationId xmlns:a16="http://schemas.microsoft.com/office/drawing/2014/main" id="{E04CFED1-5D57-4212-BA34-267A0D8796F1}"/>
              </a:ext>
            </a:extLst>
          </p:cNvPr>
          <p:cNvSpPr>
            <a:spLocks noChangeShapeType="1"/>
          </p:cNvSpPr>
          <p:nvPr/>
        </p:nvSpPr>
        <p:spPr bwMode="auto">
          <a:xfrm>
            <a:off x="6488113" y="3175"/>
            <a:ext cx="13679487" cy="0"/>
          </a:xfrm>
          <a:prstGeom prst="line">
            <a:avLst/>
          </a:prstGeom>
          <a:noFill/>
          <a:ln w="9525">
            <a:solidFill>
              <a:srgbClr val="00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sp>
        <p:nvSpPr>
          <p:cNvPr id="9" name="Text Box 4">
            <a:extLst>
              <a:ext uri="{FF2B5EF4-FFF2-40B4-BE49-F238E27FC236}">
                <a16:creationId xmlns:a16="http://schemas.microsoft.com/office/drawing/2014/main" id="{A0FEDA31-3FF5-4879-BBCE-E1B586262BCE}"/>
              </a:ext>
            </a:extLst>
          </p:cNvPr>
          <p:cNvSpPr txBox="1">
            <a:spLocks noChangeArrowheads="1"/>
          </p:cNvSpPr>
          <p:nvPr/>
        </p:nvSpPr>
        <p:spPr bwMode="auto">
          <a:xfrm rot="16200000">
            <a:off x="-3228497" y="4277469"/>
            <a:ext cx="751205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it-IT" altLang="it-IT" sz="4200" b="1" i="0" u="none" strike="noStrike" cap="none" normalizeH="0" baseline="0" dirty="0">
                <a:ln>
                  <a:noFill/>
                </a:ln>
                <a:solidFill>
                  <a:schemeClr val="bg1"/>
                </a:solidFill>
                <a:effectLst/>
                <a:latin typeface="Arial Narrow" panose="020B0606020202030204" pitchFamily="34" charset="0"/>
              </a:rPr>
              <a:t> </a:t>
            </a:r>
            <a:r>
              <a:rPr kumimoji="0" lang="it-IT" altLang="it-IT" b="1" i="0" u="none" strike="noStrike" cap="none" normalizeH="0" baseline="0" dirty="0">
                <a:ln>
                  <a:noFill/>
                </a:ln>
                <a:solidFill>
                  <a:schemeClr val="bg1"/>
                </a:solidFill>
                <a:effectLst/>
                <a:latin typeface="Arial Narrow" panose="020B0606020202030204" pitchFamily="34" charset="0"/>
              </a:rPr>
              <a:t>PIANO STRUTTURALE INTERCOMUNALE PISA-CASCINA</a:t>
            </a:r>
            <a:endParaRPr kumimoji="0" lang="it-IT" altLang="it-IT" b="0" i="0" u="none" strike="noStrike" cap="none" normalizeH="0" baseline="0" dirty="0">
              <a:ln>
                <a:noFill/>
              </a:ln>
              <a:solidFill>
                <a:schemeClr val="bg1"/>
              </a:solidFill>
              <a:effectLst/>
              <a:latin typeface="Arial" panose="020B0604020202020204" pitchFamily="34" charset="0"/>
            </a:endParaRPr>
          </a:p>
        </p:txBody>
      </p:sp>
      <p:cxnSp>
        <p:nvCxnSpPr>
          <p:cNvPr id="11" name="Connettore diritto 10">
            <a:extLst>
              <a:ext uri="{FF2B5EF4-FFF2-40B4-BE49-F238E27FC236}">
                <a16:creationId xmlns:a16="http://schemas.microsoft.com/office/drawing/2014/main" id="{A0BAD8C5-ED37-4789-837D-1B66FAFD4C42}"/>
              </a:ext>
            </a:extLst>
          </p:cNvPr>
          <p:cNvCxnSpPr>
            <a:cxnSpLocks/>
          </p:cNvCxnSpPr>
          <p:nvPr/>
        </p:nvCxnSpPr>
        <p:spPr>
          <a:xfrm>
            <a:off x="547828" y="410198"/>
            <a:ext cx="8303791" cy="0"/>
          </a:xfrm>
          <a:prstGeom prst="line">
            <a:avLst/>
          </a:prstGeom>
          <a:ln w="28575">
            <a:solidFill>
              <a:srgbClr val="006666"/>
            </a:solidFill>
          </a:ln>
        </p:spPr>
        <p:style>
          <a:lnRef idx="1">
            <a:schemeClr val="accent1"/>
          </a:lnRef>
          <a:fillRef idx="0">
            <a:schemeClr val="accent1"/>
          </a:fillRef>
          <a:effectRef idx="0">
            <a:schemeClr val="accent1"/>
          </a:effectRef>
          <a:fontRef idx="minor">
            <a:schemeClr val="tx1"/>
          </a:fontRef>
        </p:style>
      </p:cxnSp>
      <p:pic>
        <p:nvPicPr>
          <p:cNvPr id="1029" name="Picture 5">
            <a:extLst>
              <a:ext uri="{FF2B5EF4-FFF2-40B4-BE49-F238E27FC236}">
                <a16:creationId xmlns:a16="http://schemas.microsoft.com/office/drawing/2014/main" id="{FB82E8C2-FA0A-4585-B894-6DC153092F4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6783" y="599313"/>
            <a:ext cx="376602" cy="4743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3" name="Text Box 6">
            <a:extLst>
              <a:ext uri="{FF2B5EF4-FFF2-40B4-BE49-F238E27FC236}">
                <a16:creationId xmlns:a16="http://schemas.microsoft.com/office/drawing/2014/main" id="{477C208B-DB02-4E0A-8C41-DEFD72BC0E70}"/>
              </a:ext>
            </a:extLst>
          </p:cNvPr>
          <p:cNvSpPr txBox="1">
            <a:spLocks noChangeArrowheads="1"/>
          </p:cNvSpPr>
          <p:nvPr/>
        </p:nvSpPr>
        <p:spPr bwMode="auto">
          <a:xfrm>
            <a:off x="1686400" y="666664"/>
            <a:ext cx="7290435" cy="474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altLang="it-IT" sz="1400" b="1" dirty="0">
                <a:solidFill>
                  <a:srgbClr val="3F3F3F"/>
                </a:solidFill>
                <a:latin typeface="Arial Narrow" panose="020B0606020202030204" pitchFamily="34" charset="0"/>
              </a:rPr>
              <a:t>Attività di informazione partecipazione ai sensi del titolo II capo V della L.R. 65/2014 </a:t>
            </a:r>
            <a:endParaRPr kumimoji="0" lang="it-IT" altLang="it-IT" sz="1400" b="1" i="0" u="none" strike="noStrike" cap="none" normalizeH="0" baseline="0" dirty="0">
              <a:ln>
                <a:noFill/>
              </a:ln>
              <a:solidFill>
                <a:srgbClr val="3F3F3F"/>
              </a:solidFill>
              <a:effectLst/>
              <a:latin typeface="Arial Narrow" panose="020B0606020202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2" name="Rettangolo 1">
            <a:extLst>
              <a:ext uri="{FF2B5EF4-FFF2-40B4-BE49-F238E27FC236}">
                <a16:creationId xmlns:a16="http://schemas.microsoft.com/office/drawing/2014/main" id="{2A2B27F4-4E4C-4257-A77D-5DCD96F8CCAF}"/>
              </a:ext>
            </a:extLst>
          </p:cNvPr>
          <p:cNvSpPr/>
          <p:nvPr/>
        </p:nvSpPr>
        <p:spPr>
          <a:xfrm>
            <a:off x="1780308" y="796136"/>
            <a:ext cx="6620066" cy="553998"/>
          </a:xfrm>
          <a:prstGeom prst="rect">
            <a:avLst/>
          </a:prstGeom>
        </p:spPr>
        <p:txBody>
          <a:bodyPr wrap="square">
            <a:spAutoFit/>
          </a:bodyPr>
          <a:lstStyle/>
          <a:p>
            <a:pPr algn="r">
              <a:lnSpc>
                <a:spcPts val="2400"/>
              </a:lnSpc>
            </a:pPr>
            <a:r>
              <a:rPr lang="it-IT" sz="1000" kern="1400" dirty="0">
                <a:solidFill>
                  <a:schemeClr val="bg2">
                    <a:lumMod val="50000"/>
                  </a:schemeClr>
                </a:solidFill>
                <a:latin typeface="Arial Narrow" panose="020B0606020202030204" pitchFamily="34" charset="0"/>
              </a:rPr>
              <a:t>Fase di AVVIO DEL PROCEDIMENTO AI SENSI DELL’ART. 17 L.R. 65/2014 </a:t>
            </a:r>
            <a:endParaRPr lang="it-IT" sz="1000" kern="1400" dirty="0">
              <a:solidFill>
                <a:schemeClr val="bg2">
                  <a:lumMod val="50000"/>
                </a:schemeClr>
              </a:solidFill>
              <a:latin typeface="Times New Roman" panose="02020603050405020304" pitchFamily="18" charset="0"/>
            </a:endParaRPr>
          </a:p>
          <a:p>
            <a:r>
              <a:rPr lang="it-IT" sz="1000" kern="1400" dirty="0">
                <a:solidFill>
                  <a:schemeClr val="bg1"/>
                </a:solidFill>
                <a:latin typeface="Times New Roman" panose="02020603050405020304" pitchFamily="18" charset="0"/>
              </a:rPr>
              <a:t> </a:t>
            </a:r>
            <a:endParaRPr lang="it-IT" sz="1000" kern="1400" dirty="0">
              <a:ln>
                <a:noFill/>
              </a:ln>
              <a:solidFill>
                <a:schemeClr val="bg1"/>
              </a:solidFill>
              <a:effectLst/>
              <a:latin typeface="Times New Roman" panose="02020603050405020304" pitchFamily="18" charset="0"/>
            </a:endParaRPr>
          </a:p>
        </p:txBody>
      </p:sp>
      <p:sp>
        <p:nvSpPr>
          <p:cNvPr id="14" name="Freccia a pentagono 18">
            <a:extLst>
              <a:ext uri="{FF2B5EF4-FFF2-40B4-BE49-F238E27FC236}">
                <a16:creationId xmlns:a16="http://schemas.microsoft.com/office/drawing/2014/main" id="{A6ACCAE0-CD5B-4F64-9C2D-A9511FED45B1}"/>
              </a:ext>
            </a:extLst>
          </p:cNvPr>
          <p:cNvSpPr/>
          <p:nvPr/>
        </p:nvSpPr>
        <p:spPr>
          <a:xfrm>
            <a:off x="884510" y="1245472"/>
            <a:ext cx="7963728" cy="692204"/>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r>
              <a:rPr lang="it-IT" altLang="it-IT" b="1" dirty="0">
                <a:solidFill>
                  <a:srgbClr val="006666"/>
                </a:solidFill>
                <a:latin typeface="Arial Narrow" panose="020B0606020202030204" pitchFamily="34" charset="0"/>
              </a:rPr>
              <a:t>Informazione e Partecipazione: Programma Attività</a:t>
            </a:r>
          </a:p>
          <a:p>
            <a:pPr lvl="0" algn="ctr" defTabSz="914400" eaLnBrk="0" fontAlgn="base" hangingPunct="0">
              <a:spcBef>
                <a:spcPct val="0"/>
              </a:spcBef>
              <a:spcAft>
                <a:spcPct val="0"/>
              </a:spcAft>
            </a:pPr>
            <a:r>
              <a:rPr lang="it-IT" altLang="it-IT" b="1" dirty="0">
                <a:solidFill>
                  <a:srgbClr val="006666"/>
                </a:solidFill>
                <a:latin typeface="Arial Narrow" panose="020B0606020202030204" pitchFamily="34" charset="0"/>
              </a:rPr>
              <a:t>( artt. 37-38 L. R. Toscana n. 65/2014)</a:t>
            </a:r>
          </a:p>
        </p:txBody>
      </p:sp>
      <p:sp>
        <p:nvSpPr>
          <p:cNvPr id="53" name="Rettangolo 52"/>
          <p:cNvSpPr/>
          <p:nvPr/>
        </p:nvSpPr>
        <p:spPr>
          <a:xfrm>
            <a:off x="1024079" y="2200470"/>
            <a:ext cx="7824159" cy="3570208"/>
          </a:xfrm>
          <a:prstGeom prst="rect">
            <a:avLst/>
          </a:prstGeom>
        </p:spPr>
        <p:txBody>
          <a:bodyPr wrap="square">
            <a:spAutoFit/>
          </a:bodyPr>
          <a:lstStyle/>
          <a:p>
            <a:pPr lvl="0" algn="ctr"/>
            <a:r>
              <a:rPr lang="it-IT" sz="1600" u="sng" dirty="0">
                <a:latin typeface="Century Gothic" panose="020B0502020202020204" pitchFamily="34" charset="0"/>
              </a:rPr>
              <a:t>Per il comune di Cascina</a:t>
            </a:r>
          </a:p>
          <a:p>
            <a:pPr lvl="0" algn="ctr"/>
            <a:endParaRPr lang="it-IT" sz="1600" dirty="0">
              <a:latin typeface="Century Gothic" panose="020B0502020202020204" pitchFamily="34" charset="0"/>
            </a:endParaRPr>
          </a:p>
          <a:p>
            <a:pPr lvl="0"/>
            <a:r>
              <a:rPr lang="it-IT" sz="1600" dirty="0">
                <a:latin typeface="Century Gothic" panose="020B0502020202020204" pitchFamily="34" charset="0"/>
              </a:rPr>
              <a:t>Un ciclo di quattro incontri con la cittadinanza che avranno carattere itinerante sul territorio articolati su distinte frazioni ed aventi ad oggetto i seguenti temi:</a:t>
            </a:r>
          </a:p>
          <a:p>
            <a:pPr lvl="0"/>
            <a:endParaRPr lang="it-IT" sz="1600" dirty="0">
              <a:latin typeface="Century Gothic" panose="020B0502020202020204" pitchFamily="34" charset="0"/>
            </a:endParaRPr>
          </a:p>
          <a:p>
            <a:pPr lvl="0">
              <a:buFont typeface="Wingdings" pitchFamily="2" charset="2"/>
              <a:buChar char="q"/>
            </a:pPr>
            <a:r>
              <a:rPr lang="it-IT" sz="1600" dirty="0">
                <a:latin typeface="Century Gothic" panose="020B0502020202020204" pitchFamily="34" charset="0"/>
              </a:rPr>
              <a:t>il patrimonio territoriale riconosciuto dal Piano Strutturale:  i valori territoriali e le qualità paesaggistiche da tutelare, gestire e valorizzare (n. 2 incontri da fare in 2 diverse frazioni)</a:t>
            </a:r>
          </a:p>
          <a:p>
            <a:pPr lvl="0">
              <a:buFont typeface="Wingdings" pitchFamily="2" charset="2"/>
              <a:buChar char="q"/>
            </a:pPr>
            <a:endParaRPr lang="it-IT" sz="1600" dirty="0">
              <a:latin typeface="Century Gothic" panose="020B0502020202020204" pitchFamily="34" charset="0"/>
            </a:endParaRPr>
          </a:p>
          <a:p>
            <a:pPr lvl="0">
              <a:buFont typeface="Wingdings" pitchFamily="2" charset="2"/>
              <a:buChar char="q"/>
            </a:pPr>
            <a:r>
              <a:rPr lang="it-IT" sz="1600" dirty="0">
                <a:latin typeface="Century Gothic" panose="020B0502020202020204" pitchFamily="34" charset="0"/>
              </a:rPr>
              <a:t> la strategia dello sviluppo territoriale e le azioni locali: le UTOE e il dimensionamento, i progetti di rigenerazione (n. 2 incontri da fare in 2 diverse frazioni diverse dalle 2 precedenti)</a:t>
            </a:r>
          </a:p>
          <a:p>
            <a:pPr lvl="0">
              <a:buFont typeface="Wingdings" pitchFamily="2" charset="2"/>
              <a:buChar char="q"/>
            </a:pPr>
            <a:endParaRPr lang="it-IT" dirty="0">
              <a:latin typeface="Arial Narrow" pitchFamily="34" charset="0"/>
            </a:endParaRPr>
          </a:p>
        </p:txBody>
      </p:sp>
      <p:sp>
        <p:nvSpPr>
          <p:cNvPr id="16" name="Rettangolo 15"/>
          <p:cNvSpPr/>
          <p:nvPr/>
        </p:nvSpPr>
        <p:spPr>
          <a:xfrm>
            <a:off x="957532" y="6170244"/>
            <a:ext cx="7927676" cy="523220"/>
          </a:xfrm>
          <a:prstGeom prst="rect">
            <a:avLst/>
          </a:prstGeom>
        </p:spPr>
        <p:txBody>
          <a:bodyPr wrap="square">
            <a:spAutoFit/>
          </a:bodyPr>
          <a:lstStyle/>
          <a:p>
            <a:r>
              <a:rPr lang="it-IT" sz="1400" b="1" dirty="0">
                <a:latin typeface="Century Gothic" panose="020B0502020202020204" pitchFamily="34" charset="0"/>
              </a:rPr>
              <a:t>In ogni ciclo sarà riservato un idoneo spazio per illustrate le modalità attraverso le quali i cittadini potranno contribuire attivamente alle scelte del Piano. </a:t>
            </a:r>
            <a:endParaRPr lang="it-IT" sz="1400" dirty="0">
              <a:latin typeface="Century Gothic" panose="020B0502020202020204" pitchFamily="34" charset="0"/>
            </a:endParaRPr>
          </a:p>
        </p:txBody>
      </p:sp>
    </p:spTree>
    <p:extLst>
      <p:ext uri="{BB962C8B-B14F-4D97-AF65-F5344CB8AC3E}">
        <p14:creationId xmlns:p14="http://schemas.microsoft.com/office/powerpoint/2010/main" val="30387291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ccia a pentagono 11">
            <a:extLst>
              <a:ext uri="{FF2B5EF4-FFF2-40B4-BE49-F238E27FC236}">
                <a16:creationId xmlns:a16="http://schemas.microsoft.com/office/drawing/2014/main" id="{9A0B5415-CED0-4525-A591-73560DB13164}"/>
              </a:ext>
            </a:extLst>
          </p:cNvPr>
          <p:cNvSpPr/>
          <p:nvPr/>
        </p:nvSpPr>
        <p:spPr>
          <a:xfrm>
            <a:off x="887891" y="504202"/>
            <a:ext cx="7963728" cy="692204"/>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6" name="Picture 4" descr="Risultati immagini per logo comune di pisa">
            <a:extLst>
              <a:ext uri="{FF2B5EF4-FFF2-40B4-BE49-F238E27FC236}">
                <a16:creationId xmlns:a16="http://schemas.microsoft.com/office/drawing/2014/main" id="{B7A1FFD9-1DE0-4486-BF8C-E9090C0461E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0128" y="586616"/>
            <a:ext cx="388935" cy="47401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2857C2AD-CF8E-487A-9C8F-72D6D1478328}"/>
              </a:ext>
            </a:extLst>
          </p:cNvPr>
          <p:cNvSpPr>
            <a:spLocks noChangeArrowheads="1"/>
          </p:cNvSpPr>
          <p:nvPr/>
        </p:nvSpPr>
        <p:spPr bwMode="auto">
          <a:xfrm>
            <a:off x="283755" y="401652"/>
            <a:ext cx="510893" cy="6456348"/>
          </a:xfrm>
          <a:prstGeom prst="rect">
            <a:avLst/>
          </a:prstGeom>
          <a:solidFill>
            <a:srgbClr val="006666"/>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sp>
        <p:nvSpPr>
          <p:cNvPr id="8" name="Line 3">
            <a:extLst>
              <a:ext uri="{FF2B5EF4-FFF2-40B4-BE49-F238E27FC236}">
                <a16:creationId xmlns:a16="http://schemas.microsoft.com/office/drawing/2014/main" id="{E04CFED1-5D57-4212-BA34-267A0D8796F1}"/>
              </a:ext>
            </a:extLst>
          </p:cNvPr>
          <p:cNvSpPr>
            <a:spLocks noChangeShapeType="1"/>
          </p:cNvSpPr>
          <p:nvPr/>
        </p:nvSpPr>
        <p:spPr bwMode="auto">
          <a:xfrm>
            <a:off x="6488113" y="3175"/>
            <a:ext cx="13679487" cy="0"/>
          </a:xfrm>
          <a:prstGeom prst="line">
            <a:avLst/>
          </a:prstGeom>
          <a:noFill/>
          <a:ln w="9525">
            <a:solidFill>
              <a:srgbClr val="00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sp>
        <p:nvSpPr>
          <p:cNvPr id="9" name="Text Box 4">
            <a:extLst>
              <a:ext uri="{FF2B5EF4-FFF2-40B4-BE49-F238E27FC236}">
                <a16:creationId xmlns:a16="http://schemas.microsoft.com/office/drawing/2014/main" id="{A0FEDA31-3FF5-4879-BBCE-E1B586262BCE}"/>
              </a:ext>
            </a:extLst>
          </p:cNvPr>
          <p:cNvSpPr txBox="1">
            <a:spLocks noChangeArrowheads="1"/>
          </p:cNvSpPr>
          <p:nvPr/>
        </p:nvSpPr>
        <p:spPr bwMode="auto">
          <a:xfrm rot="16200000">
            <a:off x="-3280256" y="4191206"/>
            <a:ext cx="751205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it-IT" altLang="it-IT" sz="4200" b="1" i="0" u="none" strike="noStrike" cap="none" normalizeH="0" baseline="0" dirty="0">
                <a:ln>
                  <a:noFill/>
                </a:ln>
                <a:solidFill>
                  <a:schemeClr val="bg1"/>
                </a:solidFill>
                <a:effectLst/>
                <a:latin typeface="Arial Narrow" panose="020B0606020202030204" pitchFamily="34" charset="0"/>
              </a:rPr>
              <a:t> </a:t>
            </a:r>
            <a:r>
              <a:rPr kumimoji="0" lang="it-IT" altLang="it-IT" b="1" i="0" u="none" strike="noStrike" cap="none" normalizeH="0" baseline="0" dirty="0">
                <a:ln>
                  <a:noFill/>
                </a:ln>
                <a:solidFill>
                  <a:schemeClr val="bg1"/>
                </a:solidFill>
                <a:effectLst/>
                <a:latin typeface="Arial Narrow" panose="020B0606020202030204" pitchFamily="34" charset="0"/>
              </a:rPr>
              <a:t>PIANO STRUTTURALE INTERCOMUNALE PISA-CASCINA</a:t>
            </a:r>
            <a:endParaRPr kumimoji="0" lang="it-IT" altLang="it-IT" b="0" i="0" u="none" strike="noStrike" cap="none" normalizeH="0" baseline="0" dirty="0">
              <a:ln>
                <a:noFill/>
              </a:ln>
              <a:solidFill>
                <a:schemeClr val="bg1"/>
              </a:solidFill>
              <a:effectLst/>
              <a:latin typeface="Arial" panose="020B0604020202020204" pitchFamily="34" charset="0"/>
            </a:endParaRPr>
          </a:p>
        </p:txBody>
      </p:sp>
      <p:cxnSp>
        <p:nvCxnSpPr>
          <p:cNvPr id="11" name="Connettore diritto 10">
            <a:extLst>
              <a:ext uri="{FF2B5EF4-FFF2-40B4-BE49-F238E27FC236}">
                <a16:creationId xmlns:a16="http://schemas.microsoft.com/office/drawing/2014/main" id="{A0BAD8C5-ED37-4789-837D-1B66FAFD4C42}"/>
              </a:ext>
            </a:extLst>
          </p:cNvPr>
          <p:cNvCxnSpPr>
            <a:cxnSpLocks/>
          </p:cNvCxnSpPr>
          <p:nvPr/>
        </p:nvCxnSpPr>
        <p:spPr>
          <a:xfrm>
            <a:off x="547828" y="410198"/>
            <a:ext cx="8303791" cy="0"/>
          </a:xfrm>
          <a:prstGeom prst="line">
            <a:avLst/>
          </a:prstGeom>
          <a:ln w="28575">
            <a:solidFill>
              <a:srgbClr val="006666"/>
            </a:solidFill>
          </a:ln>
        </p:spPr>
        <p:style>
          <a:lnRef idx="1">
            <a:schemeClr val="accent1"/>
          </a:lnRef>
          <a:fillRef idx="0">
            <a:schemeClr val="accent1"/>
          </a:fillRef>
          <a:effectRef idx="0">
            <a:schemeClr val="accent1"/>
          </a:effectRef>
          <a:fontRef idx="minor">
            <a:schemeClr val="tx1"/>
          </a:fontRef>
        </p:style>
      </p:cxnSp>
      <p:pic>
        <p:nvPicPr>
          <p:cNvPr id="1029" name="Picture 5">
            <a:extLst>
              <a:ext uri="{FF2B5EF4-FFF2-40B4-BE49-F238E27FC236}">
                <a16:creationId xmlns:a16="http://schemas.microsoft.com/office/drawing/2014/main" id="{FB82E8C2-FA0A-4585-B894-6DC153092F4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6783" y="599313"/>
            <a:ext cx="376602" cy="4743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3" name="Text Box 6">
            <a:extLst>
              <a:ext uri="{FF2B5EF4-FFF2-40B4-BE49-F238E27FC236}">
                <a16:creationId xmlns:a16="http://schemas.microsoft.com/office/drawing/2014/main" id="{477C208B-DB02-4E0A-8C41-DEFD72BC0E70}"/>
              </a:ext>
            </a:extLst>
          </p:cNvPr>
          <p:cNvSpPr txBox="1">
            <a:spLocks noChangeArrowheads="1"/>
          </p:cNvSpPr>
          <p:nvPr/>
        </p:nvSpPr>
        <p:spPr bwMode="auto">
          <a:xfrm>
            <a:off x="1686400" y="666664"/>
            <a:ext cx="7290435" cy="474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altLang="it-IT" sz="1400" b="1" dirty="0">
                <a:solidFill>
                  <a:srgbClr val="3F3F3F"/>
                </a:solidFill>
                <a:latin typeface="Arial Narrow" panose="020B0606020202030204" pitchFamily="34" charset="0"/>
              </a:rPr>
              <a:t>Attività di informazione partecipazione ai sensi del titolo II capo V della L.R. 65/2014 </a:t>
            </a:r>
            <a:endParaRPr kumimoji="0" lang="it-IT" altLang="it-IT" sz="1400" b="1" i="0" u="none" strike="noStrike" cap="none" normalizeH="0" baseline="0" dirty="0">
              <a:ln>
                <a:noFill/>
              </a:ln>
              <a:solidFill>
                <a:srgbClr val="3F3F3F"/>
              </a:solidFill>
              <a:effectLst/>
              <a:latin typeface="Arial Narrow" panose="020B0606020202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2" name="Rettangolo 1">
            <a:extLst>
              <a:ext uri="{FF2B5EF4-FFF2-40B4-BE49-F238E27FC236}">
                <a16:creationId xmlns:a16="http://schemas.microsoft.com/office/drawing/2014/main" id="{2A2B27F4-4E4C-4257-A77D-5DCD96F8CCAF}"/>
              </a:ext>
            </a:extLst>
          </p:cNvPr>
          <p:cNvSpPr/>
          <p:nvPr/>
        </p:nvSpPr>
        <p:spPr>
          <a:xfrm>
            <a:off x="1780308" y="796136"/>
            <a:ext cx="6620066" cy="553998"/>
          </a:xfrm>
          <a:prstGeom prst="rect">
            <a:avLst/>
          </a:prstGeom>
        </p:spPr>
        <p:txBody>
          <a:bodyPr wrap="square">
            <a:spAutoFit/>
          </a:bodyPr>
          <a:lstStyle/>
          <a:p>
            <a:pPr algn="r">
              <a:lnSpc>
                <a:spcPts val="2400"/>
              </a:lnSpc>
            </a:pPr>
            <a:r>
              <a:rPr lang="it-IT" sz="1000" kern="1400" dirty="0">
                <a:solidFill>
                  <a:schemeClr val="bg2">
                    <a:lumMod val="50000"/>
                  </a:schemeClr>
                </a:solidFill>
                <a:latin typeface="Arial Narrow" panose="020B0606020202030204" pitchFamily="34" charset="0"/>
              </a:rPr>
              <a:t>Fase di AVVIO DEL PROCEDIMENTO AI SENSI DELL’ART. 17 L.R. 65/2014 </a:t>
            </a:r>
            <a:endParaRPr lang="it-IT" sz="1000" kern="1400" dirty="0">
              <a:solidFill>
                <a:schemeClr val="bg2">
                  <a:lumMod val="50000"/>
                </a:schemeClr>
              </a:solidFill>
              <a:latin typeface="Times New Roman" panose="02020603050405020304" pitchFamily="18" charset="0"/>
            </a:endParaRPr>
          </a:p>
          <a:p>
            <a:r>
              <a:rPr lang="it-IT" sz="1000" kern="1400" dirty="0">
                <a:solidFill>
                  <a:schemeClr val="bg1"/>
                </a:solidFill>
                <a:latin typeface="Times New Roman" panose="02020603050405020304" pitchFamily="18" charset="0"/>
              </a:rPr>
              <a:t> </a:t>
            </a:r>
            <a:endParaRPr lang="it-IT" sz="1000" kern="1400" dirty="0">
              <a:ln>
                <a:noFill/>
              </a:ln>
              <a:solidFill>
                <a:schemeClr val="bg1"/>
              </a:solidFill>
              <a:effectLst/>
              <a:latin typeface="Times New Roman" panose="02020603050405020304" pitchFamily="18" charset="0"/>
            </a:endParaRPr>
          </a:p>
        </p:txBody>
      </p:sp>
      <p:sp>
        <p:nvSpPr>
          <p:cNvPr id="14" name="Freccia a pentagono 18">
            <a:extLst>
              <a:ext uri="{FF2B5EF4-FFF2-40B4-BE49-F238E27FC236}">
                <a16:creationId xmlns:a16="http://schemas.microsoft.com/office/drawing/2014/main" id="{A6ACCAE0-CD5B-4F64-9C2D-A9511FED45B1}"/>
              </a:ext>
            </a:extLst>
          </p:cNvPr>
          <p:cNvSpPr/>
          <p:nvPr/>
        </p:nvSpPr>
        <p:spPr>
          <a:xfrm>
            <a:off x="884510" y="1245472"/>
            <a:ext cx="7963728" cy="692204"/>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r>
              <a:rPr lang="it-IT" altLang="it-IT" b="1" dirty="0">
                <a:solidFill>
                  <a:srgbClr val="006666"/>
                </a:solidFill>
                <a:latin typeface="Arial Narrow" panose="020B0606020202030204" pitchFamily="34" charset="0"/>
              </a:rPr>
              <a:t>Informazione e Partecipazione: Programma Attività</a:t>
            </a:r>
          </a:p>
          <a:p>
            <a:pPr lvl="0" algn="ctr" defTabSz="914400" eaLnBrk="0" fontAlgn="base" hangingPunct="0">
              <a:spcBef>
                <a:spcPct val="0"/>
              </a:spcBef>
              <a:spcAft>
                <a:spcPct val="0"/>
              </a:spcAft>
            </a:pPr>
            <a:r>
              <a:rPr lang="it-IT" altLang="it-IT" b="1" dirty="0">
                <a:solidFill>
                  <a:srgbClr val="006666"/>
                </a:solidFill>
                <a:latin typeface="Arial Narrow" panose="020B0606020202030204" pitchFamily="34" charset="0"/>
              </a:rPr>
              <a:t>( artt. 37-38 L. R. Toscana n. 65/2014)</a:t>
            </a:r>
          </a:p>
        </p:txBody>
      </p:sp>
      <p:sp>
        <p:nvSpPr>
          <p:cNvPr id="15" name="Rettangolo 14"/>
          <p:cNvSpPr/>
          <p:nvPr/>
        </p:nvSpPr>
        <p:spPr>
          <a:xfrm>
            <a:off x="819509" y="2682815"/>
            <a:ext cx="8186468" cy="4031873"/>
          </a:xfrm>
          <a:prstGeom prst="rect">
            <a:avLst/>
          </a:prstGeom>
        </p:spPr>
        <p:txBody>
          <a:bodyPr wrap="square">
            <a:spAutoFit/>
          </a:bodyPr>
          <a:lstStyle/>
          <a:p>
            <a:pPr lvl="0">
              <a:buFont typeface="Wingdings" pitchFamily="2" charset="2"/>
              <a:buChar char="q"/>
            </a:pPr>
            <a:r>
              <a:rPr lang="it-IT" sz="1600" dirty="0">
                <a:latin typeface="Century Gothic" panose="020B0502020202020204" pitchFamily="34" charset="0"/>
              </a:rPr>
              <a:t>Un incontro unico dedicato alle associazioni di categoria avente ad oggetto  informazioni generali sul processo, i tempi e le fasi del procedimento ed i contenuti del Piano e le modalità di partecipazione al processo di costruzione delle scelte.</a:t>
            </a:r>
          </a:p>
          <a:p>
            <a:pPr lvl="0">
              <a:buFont typeface="Wingdings" pitchFamily="2" charset="2"/>
              <a:buChar char="q"/>
            </a:pPr>
            <a:endParaRPr lang="it-IT" sz="1600" dirty="0">
              <a:latin typeface="Century Gothic" panose="020B0502020202020204" pitchFamily="34" charset="0"/>
            </a:endParaRPr>
          </a:p>
          <a:p>
            <a:pPr lvl="0">
              <a:buFont typeface="Wingdings" pitchFamily="2" charset="2"/>
              <a:buChar char="q"/>
            </a:pPr>
            <a:r>
              <a:rPr lang="it-IT" sz="1600" dirty="0">
                <a:latin typeface="Century Gothic" panose="020B0502020202020204" pitchFamily="34" charset="0"/>
              </a:rPr>
              <a:t>Un incontro con i Consigli Comunali dei Giovani nel quale verranno illustrate le seguenti tematiche: la Pianificazione del Territorio e  gli  strumenti di attuazione con approfondimento sul Piano Strutturale Intercomunale. </a:t>
            </a:r>
          </a:p>
          <a:p>
            <a:pPr lvl="0">
              <a:buFont typeface="Wingdings" pitchFamily="2" charset="2"/>
              <a:buChar char="q"/>
            </a:pPr>
            <a:endParaRPr lang="it-IT" sz="1600" dirty="0">
              <a:latin typeface="Century Gothic" panose="020B0502020202020204" pitchFamily="34" charset="0"/>
            </a:endParaRPr>
          </a:p>
          <a:p>
            <a:pPr lvl="0">
              <a:buFont typeface="Wingdings" pitchFamily="2" charset="2"/>
              <a:buChar char="q"/>
            </a:pPr>
            <a:r>
              <a:rPr lang="it-IT" sz="1600" dirty="0">
                <a:latin typeface="Century Gothic" panose="020B0502020202020204" pitchFamily="34" charset="0"/>
              </a:rPr>
              <a:t>Istituzione di un punto di consultazione e informazione </a:t>
            </a:r>
          </a:p>
          <a:p>
            <a:pPr lvl="0">
              <a:buFont typeface="Wingdings" pitchFamily="2" charset="2"/>
              <a:buChar char="q"/>
            </a:pPr>
            <a:endParaRPr lang="it-IT" sz="1600" dirty="0">
              <a:latin typeface="Century Gothic" panose="020B0502020202020204" pitchFamily="34" charset="0"/>
            </a:endParaRPr>
          </a:p>
          <a:p>
            <a:pPr lvl="0">
              <a:buFont typeface="Wingdings" pitchFamily="2" charset="2"/>
              <a:buChar char="q"/>
            </a:pPr>
            <a:endParaRPr lang="it-IT" sz="1600" dirty="0">
              <a:latin typeface="Century Gothic" panose="020B0502020202020204" pitchFamily="34" charset="0"/>
            </a:endParaRPr>
          </a:p>
          <a:p>
            <a:pPr lvl="0">
              <a:buFont typeface="Wingdings" pitchFamily="2" charset="2"/>
              <a:buChar char="q"/>
            </a:pPr>
            <a:endParaRPr lang="it-IT" sz="1600" dirty="0">
              <a:latin typeface="Century Gothic" panose="020B0502020202020204" pitchFamily="34" charset="0"/>
            </a:endParaRPr>
          </a:p>
          <a:p>
            <a:pPr lvl="0">
              <a:buFont typeface="Wingdings" pitchFamily="2" charset="2"/>
              <a:buChar char="q"/>
            </a:pPr>
            <a:endParaRPr lang="it-IT" sz="1600" dirty="0">
              <a:latin typeface="Century Gothic" panose="020B0502020202020204" pitchFamily="34" charset="0"/>
            </a:endParaRPr>
          </a:p>
          <a:p>
            <a:pPr lvl="0">
              <a:buFont typeface="Wingdings" pitchFamily="2" charset="2"/>
              <a:buChar char="q"/>
            </a:pPr>
            <a:endParaRPr lang="it-IT" sz="1600" dirty="0">
              <a:latin typeface="Century Gothic" panose="020B0502020202020204" pitchFamily="34" charset="0"/>
            </a:endParaRPr>
          </a:p>
          <a:p>
            <a:pPr lvl="0">
              <a:buFont typeface="Wingdings" pitchFamily="2" charset="2"/>
              <a:buChar char="q"/>
            </a:pPr>
            <a:r>
              <a:rPr lang="it-IT" sz="1600" dirty="0">
                <a:latin typeface="Century Gothic" panose="020B0502020202020204" pitchFamily="34" charset="0"/>
              </a:rPr>
              <a:t>Istituzione di un  </a:t>
            </a:r>
            <a:r>
              <a:rPr lang="it-IT" sz="1600" dirty="0" err="1">
                <a:latin typeface="Century Gothic" panose="020B0502020202020204" pitchFamily="34" charset="0"/>
              </a:rPr>
              <a:t>form</a:t>
            </a:r>
            <a:r>
              <a:rPr lang="it-IT" sz="1600" dirty="0">
                <a:latin typeface="Century Gothic" panose="020B0502020202020204" pitchFamily="34" charset="0"/>
              </a:rPr>
              <a:t> pubblicato sulla pagina web del Garante</a:t>
            </a:r>
          </a:p>
        </p:txBody>
      </p:sp>
      <p:sp>
        <p:nvSpPr>
          <p:cNvPr id="18" name="CasellaDiTesto 17"/>
          <p:cNvSpPr txBox="1"/>
          <p:nvPr/>
        </p:nvSpPr>
        <p:spPr>
          <a:xfrm>
            <a:off x="884510" y="2167434"/>
            <a:ext cx="7720642" cy="369332"/>
          </a:xfrm>
          <a:prstGeom prst="rect">
            <a:avLst/>
          </a:prstGeom>
          <a:noFill/>
        </p:spPr>
        <p:txBody>
          <a:bodyPr wrap="square" rtlCol="0">
            <a:spAutoFit/>
          </a:bodyPr>
          <a:lstStyle/>
          <a:p>
            <a:pPr algn="ctr"/>
            <a:r>
              <a:rPr lang="it-IT" u="sng" dirty="0">
                <a:latin typeface="Century Gothic" panose="020B0502020202020204" pitchFamily="34" charset="0"/>
              </a:rPr>
              <a:t>Attività uniformi</a:t>
            </a:r>
          </a:p>
        </p:txBody>
      </p:sp>
      <p:sp>
        <p:nvSpPr>
          <p:cNvPr id="3" name="CasellaDiTesto 2">
            <a:extLst>
              <a:ext uri="{FF2B5EF4-FFF2-40B4-BE49-F238E27FC236}">
                <a16:creationId xmlns:a16="http://schemas.microsoft.com/office/drawing/2014/main" id="{31B1CB53-581D-4B01-94E5-2C4C4CB2D81B}"/>
              </a:ext>
            </a:extLst>
          </p:cNvPr>
          <p:cNvSpPr txBox="1"/>
          <p:nvPr/>
        </p:nvSpPr>
        <p:spPr>
          <a:xfrm>
            <a:off x="6488113" y="4671045"/>
            <a:ext cx="2744444" cy="1384995"/>
          </a:xfrm>
          <a:prstGeom prst="rect">
            <a:avLst/>
          </a:prstGeom>
          <a:noFill/>
        </p:spPr>
        <p:txBody>
          <a:bodyPr wrap="square" rtlCol="0">
            <a:spAutoFit/>
          </a:bodyPr>
          <a:lstStyle/>
          <a:p>
            <a:r>
              <a:rPr lang="it-IT" sz="1200" dirty="0">
                <a:latin typeface="Century Gothic" panose="020B0502020202020204" pitchFamily="34" charset="0"/>
              </a:rPr>
              <a:t>Il punto sarà presieduto da personale qualificato per fornire  indicazioni, chiarimenti e quant’altro utile alla formulazione del proprio contributo che nel caso potrà essere depositato già in quella sede. </a:t>
            </a:r>
          </a:p>
        </p:txBody>
      </p:sp>
      <p:sp>
        <p:nvSpPr>
          <p:cNvPr id="4" name="Parentesi graffa aperta 3">
            <a:extLst>
              <a:ext uri="{FF2B5EF4-FFF2-40B4-BE49-F238E27FC236}">
                <a16:creationId xmlns:a16="http://schemas.microsoft.com/office/drawing/2014/main" id="{9EED8B1B-44F4-419D-9EDC-88940658604A}"/>
              </a:ext>
            </a:extLst>
          </p:cNvPr>
          <p:cNvSpPr/>
          <p:nvPr/>
        </p:nvSpPr>
        <p:spPr>
          <a:xfrm flipH="1">
            <a:off x="6488113" y="4809383"/>
            <a:ext cx="45719" cy="97540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Tree>
    <p:extLst>
      <p:ext uri="{BB962C8B-B14F-4D97-AF65-F5344CB8AC3E}">
        <p14:creationId xmlns:p14="http://schemas.microsoft.com/office/powerpoint/2010/main" val="11426731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ccia a pentagono 11">
            <a:extLst>
              <a:ext uri="{FF2B5EF4-FFF2-40B4-BE49-F238E27FC236}">
                <a16:creationId xmlns:a16="http://schemas.microsoft.com/office/drawing/2014/main" id="{9A0B5415-CED0-4525-A591-73560DB13164}"/>
              </a:ext>
            </a:extLst>
          </p:cNvPr>
          <p:cNvSpPr/>
          <p:nvPr/>
        </p:nvSpPr>
        <p:spPr>
          <a:xfrm>
            <a:off x="887891" y="504202"/>
            <a:ext cx="7963728" cy="692204"/>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6" name="Picture 4" descr="Risultati immagini per logo comune di pisa">
            <a:extLst>
              <a:ext uri="{FF2B5EF4-FFF2-40B4-BE49-F238E27FC236}">
                <a16:creationId xmlns:a16="http://schemas.microsoft.com/office/drawing/2014/main" id="{B7A1FFD9-1DE0-4486-BF8C-E9090C0461E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0128" y="586616"/>
            <a:ext cx="388935" cy="47401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2857C2AD-CF8E-487A-9C8F-72D6D1478328}"/>
              </a:ext>
            </a:extLst>
          </p:cNvPr>
          <p:cNvSpPr>
            <a:spLocks noChangeArrowheads="1"/>
          </p:cNvSpPr>
          <p:nvPr/>
        </p:nvSpPr>
        <p:spPr bwMode="auto">
          <a:xfrm>
            <a:off x="283755" y="401652"/>
            <a:ext cx="510893" cy="6456348"/>
          </a:xfrm>
          <a:prstGeom prst="rect">
            <a:avLst/>
          </a:prstGeom>
          <a:solidFill>
            <a:srgbClr val="006666"/>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sp>
        <p:nvSpPr>
          <p:cNvPr id="8" name="Line 3">
            <a:extLst>
              <a:ext uri="{FF2B5EF4-FFF2-40B4-BE49-F238E27FC236}">
                <a16:creationId xmlns:a16="http://schemas.microsoft.com/office/drawing/2014/main" id="{E04CFED1-5D57-4212-BA34-267A0D8796F1}"/>
              </a:ext>
            </a:extLst>
          </p:cNvPr>
          <p:cNvSpPr>
            <a:spLocks noChangeShapeType="1"/>
          </p:cNvSpPr>
          <p:nvPr/>
        </p:nvSpPr>
        <p:spPr bwMode="auto">
          <a:xfrm>
            <a:off x="6488113" y="3175"/>
            <a:ext cx="13679487" cy="0"/>
          </a:xfrm>
          <a:prstGeom prst="line">
            <a:avLst/>
          </a:prstGeom>
          <a:noFill/>
          <a:ln w="9525">
            <a:solidFill>
              <a:srgbClr val="00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sp>
        <p:nvSpPr>
          <p:cNvPr id="9" name="Text Box 4">
            <a:extLst>
              <a:ext uri="{FF2B5EF4-FFF2-40B4-BE49-F238E27FC236}">
                <a16:creationId xmlns:a16="http://schemas.microsoft.com/office/drawing/2014/main" id="{A0FEDA31-3FF5-4879-BBCE-E1B586262BCE}"/>
              </a:ext>
            </a:extLst>
          </p:cNvPr>
          <p:cNvSpPr txBox="1">
            <a:spLocks noChangeArrowheads="1"/>
          </p:cNvSpPr>
          <p:nvPr/>
        </p:nvSpPr>
        <p:spPr bwMode="auto">
          <a:xfrm rot="16200000">
            <a:off x="-3280256" y="4191206"/>
            <a:ext cx="751205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it-IT" altLang="it-IT" sz="4200" b="1" i="0" u="none" strike="noStrike" cap="none" normalizeH="0" baseline="0" dirty="0">
                <a:ln>
                  <a:noFill/>
                </a:ln>
                <a:solidFill>
                  <a:schemeClr val="bg1"/>
                </a:solidFill>
                <a:effectLst/>
                <a:latin typeface="Arial Narrow" panose="020B0606020202030204" pitchFamily="34" charset="0"/>
              </a:rPr>
              <a:t> </a:t>
            </a:r>
            <a:r>
              <a:rPr kumimoji="0" lang="it-IT" altLang="it-IT" b="1" i="0" u="none" strike="noStrike" cap="none" normalizeH="0" baseline="0" dirty="0">
                <a:ln>
                  <a:noFill/>
                </a:ln>
                <a:solidFill>
                  <a:schemeClr val="bg1"/>
                </a:solidFill>
                <a:effectLst/>
                <a:latin typeface="Arial Narrow" panose="020B0606020202030204" pitchFamily="34" charset="0"/>
              </a:rPr>
              <a:t>PIANO STRUTTURALE INTERCOMUNALE PISA-CASCINA</a:t>
            </a:r>
            <a:endParaRPr kumimoji="0" lang="it-IT" altLang="it-IT" b="0" i="0" u="none" strike="noStrike" cap="none" normalizeH="0" baseline="0" dirty="0">
              <a:ln>
                <a:noFill/>
              </a:ln>
              <a:solidFill>
                <a:schemeClr val="bg1"/>
              </a:solidFill>
              <a:effectLst/>
              <a:latin typeface="Arial" panose="020B0604020202020204" pitchFamily="34" charset="0"/>
            </a:endParaRPr>
          </a:p>
        </p:txBody>
      </p:sp>
      <p:cxnSp>
        <p:nvCxnSpPr>
          <p:cNvPr id="11" name="Connettore diritto 10">
            <a:extLst>
              <a:ext uri="{FF2B5EF4-FFF2-40B4-BE49-F238E27FC236}">
                <a16:creationId xmlns:a16="http://schemas.microsoft.com/office/drawing/2014/main" id="{A0BAD8C5-ED37-4789-837D-1B66FAFD4C42}"/>
              </a:ext>
            </a:extLst>
          </p:cNvPr>
          <p:cNvCxnSpPr>
            <a:cxnSpLocks/>
          </p:cNvCxnSpPr>
          <p:nvPr/>
        </p:nvCxnSpPr>
        <p:spPr>
          <a:xfrm>
            <a:off x="547828" y="410198"/>
            <a:ext cx="8303791" cy="0"/>
          </a:xfrm>
          <a:prstGeom prst="line">
            <a:avLst/>
          </a:prstGeom>
          <a:ln w="28575">
            <a:solidFill>
              <a:srgbClr val="006666"/>
            </a:solidFill>
          </a:ln>
        </p:spPr>
        <p:style>
          <a:lnRef idx="1">
            <a:schemeClr val="accent1"/>
          </a:lnRef>
          <a:fillRef idx="0">
            <a:schemeClr val="accent1"/>
          </a:fillRef>
          <a:effectRef idx="0">
            <a:schemeClr val="accent1"/>
          </a:effectRef>
          <a:fontRef idx="minor">
            <a:schemeClr val="tx1"/>
          </a:fontRef>
        </p:style>
      </p:cxnSp>
      <p:pic>
        <p:nvPicPr>
          <p:cNvPr id="1029" name="Picture 5">
            <a:extLst>
              <a:ext uri="{FF2B5EF4-FFF2-40B4-BE49-F238E27FC236}">
                <a16:creationId xmlns:a16="http://schemas.microsoft.com/office/drawing/2014/main" id="{FB82E8C2-FA0A-4585-B894-6DC153092F4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6783" y="599313"/>
            <a:ext cx="376602" cy="4743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3" name="Text Box 6">
            <a:extLst>
              <a:ext uri="{FF2B5EF4-FFF2-40B4-BE49-F238E27FC236}">
                <a16:creationId xmlns:a16="http://schemas.microsoft.com/office/drawing/2014/main" id="{477C208B-DB02-4E0A-8C41-DEFD72BC0E70}"/>
              </a:ext>
            </a:extLst>
          </p:cNvPr>
          <p:cNvSpPr txBox="1">
            <a:spLocks noChangeArrowheads="1"/>
          </p:cNvSpPr>
          <p:nvPr/>
        </p:nvSpPr>
        <p:spPr bwMode="auto">
          <a:xfrm>
            <a:off x="1686400" y="666664"/>
            <a:ext cx="7290435" cy="474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altLang="it-IT" sz="1400" b="1" dirty="0">
                <a:solidFill>
                  <a:srgbClr val="3F3F3F"/>
                </a:solidFill>
                <a:latin typeface="Arial Narrow" panose="020B0606020202030204" pitchFamily="34" charset="0"/>
              </a:rPr>
              <a:t>Attività di informazione partecipazione ai sensi del titolo II capo V della L.R. 65/2014 </a:t>
            </a:r>
            <a:endParaRPr kumimoji="0" lang="it-IT" altLang="it-IT" sz="1400" b="1" i="0" u="none" strike="noStrike" cap="none" normalizeH="0" baseline="0" dirty="0">
              <a:ln>
                <a:noFill/>
              </a:ln>
              <a:solidFill>
                <a:srgbClr val="3F3F3F"/>
              </a:solidFill>
              <a:effectLst/>
              <a:latin typeface="Arial Narrow" panose="020B0606020202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2" name="Rettangolo 1">
            <a:extLst>
              <a:ext uri="{FF2B5EF4-FFF2-40B4-BE49-F238E27FC236}">
                <a16:creationId xmlns:a16="http://schemas.microsoft.com/office/drawing/2014/main" id="{2A2B27F4-4E4C-4257-A77D-5DCD96F8CCAF}"/>
              </a:ext>
            </a:extLst>
          </p:cNvPr>
          <p:cNvSpPr/>
          <p:nvPr/>
        </p:nvSpPr>
        <p:spPr>
          <a:xfrm>
            <a:off x="1780308" y="796136"/>
            <a:ext cx="6620066" cy="553998"/>
          </a:xfrm>
          <a:prstGeom prst="rect">
            <a:avLst/>
          </a:prstGeom>
        </p:spPr>
        <p:txBody>
          <a:bodyPr wrap="square">
            <a:spAutoFit/>
          </a:bodyPr>
          <a:lstStyle/>
          <a:p>
            <a:pPr algn="r">
              <a:lnSpc>
                <a:spcPts val="2400"/>
              </a:lnSpc>
            </a:pPr>
            <a:r>
              <a:rPr lang="it-IT" sz="1000" kern="1400" dirty="0">
                <a:solidFill>
                  <a:schemeClr val="bg2">
                    <a:lumMod val="50000"/>
                  </a:schemeClr>
                </a:solidFill>
                <a:latin typeface="Arial Narrow" panose="020B0606020202030204" pitchFamily="34" charset="0"/>
              </a:rPr>
              <a:t>Fase di AVVIO DEL PROCEDIMENTO AI SENSI DELL’ART. 17 L.R. 65/2014 </a:t>
            </a:r>
            <a:endParaRPr lang="it-IT" sz="1000" kern="1400" dirty="0">
              <a:solidFill>
                <a:schemeClr val="bg2">
                  <a:lumMod val="50000"/>
                </a:schemeClr>
              </a:solidFill>
              <a:latin typeface="Times New Roman" panose="02020603050405020304" pitchFamily="18" charset="0"/>
            </a:endParaRPr>
          </a:p>
          <a:p>
            <a:r>
              <a:rPr lang="it-IT" sz="1000" kern="1400" dirty="0">
                <a:solidFill>
                  <a:schemeClr val="bg1"/>
                </a:solidFill>
                <a:latin typeface="Times New Roman" panose="02020603050405020304" pitchFamily="18" charset="0"/>
              </a:rPr>
              <a:t> </a:t>
            </a:r>
            <a:endParaRPr lang="it-IT" sz="1000" kern="1400" dirty="0">
              <a:ln>
                <a:noFill/>
              </a:ln>
              <a:solidFill>
                <a:schemeClr val="bg1"/>
              </a:solidFill>
              <a:effectLst/>
              <a:latin typeface="Times New Roman" panose="02020603050405020304" pitchFamily="18" charset="0"/>
            </a:endParaRPr>
          </a:p>
        </p:txBody>
      </p:sp>
      <p:sp>
        <p:nvSpPr>
          <p:cNvPr id="14" name="Freccia a pentagono 18">
            <a:extLst>
              <a:ext uri="{FF2B5EF4-FFF2-40B4-BE49-F238E27FC236}">
                <a16:creationId xmlns:a16="http://schemas.microsoft.com/office/drawing/2014/main" id="{A6ACCAE0-CD5B-4F64-9C2D-A9511FED45B1}"/>
              </a:ext>
            </a:extLst>
          </p:cNvPr>
          <p:cNvSpPr/>
          <p:nvPr/>
        </p:nvSpPr>
        <p:spPr>
          <a:xfrm>
            <a:off x="884510" y="1245472"/>
            <a:ext cx="7963728" cy="692204"/>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r>
              <a:rPr lang="it-IT" altLang="it-IT" b="1" dirty="0">
                <a:solidFill>
                  <a:srgbClr val="006666"/>
                </a:solidFill>
                <a:latin typeface="Arial Narrow" panose="020B0606020202030204" pitchFamily="34" charset="0"/>
              </a:rPr>
              <a:t>Informazione e Partecipazione: Programma Attività</a:t>
            </a:r>
          </a:p>
          <a:p>
            <a:pPr lvl="0" algn="ctr" defTabSz="914400" eaLnBrk="0" fontAlgn="base" hangingPunct="0">
              <a:spcBef>
                <a:spcPct val="0"/>
              </a:spcBef>
              <a:spcAft>
                <a:spcPct val="0"/>
              </a:spcAft>
            </a:pPr>
            <a:r>
              <a:rPr lang="it-IT" altLang="it-IT" b="1" dirty="0">
                <a:solidFill>
                  <a:srgbClr val="006666"/>
                </a:solidFill>
                <a:latin typeface="Arial Narrow" panose="020B0606020202030204" pitchFamily="34" charset="0"/>
              </a:rPr>
              <a:t>( artt. 37-38 L. R. Toscana n. 65/2014)</a:t>
            </a:r>
          </a:p>
        </p:txBody>
      </p:sp>
      <p:sp>
        <p:nvSpPr>
          <p:cNvPr id="15" name="Rettangolo 14"/>
          <p:cNvSpPr/>
          <p:nvPr/>
        </p:nvSpPr>
        <p:spPr>
          <a:xfrm>
            <a:off x="940127" y="2558376"/>
            <a:ext cx="8065849" cy="3370153"/>
          </a:xfrm>
          <a:prstGeom prst="rect">
            <a:avLst/>
          </a:prstGeom>
        </p:spPr>
        <p:txBody>
          <a:bodyPr wrap="square">
            <a:spAutoFit/>
          </a:bodyPr>
          <a:lstStyle/>
          <a:p>
            <a:pPr algn="just">
              <a:lnSpc>
                <a:spcPct val="200000"/>
              </a:lnSpc>
              <a:spcBef>
                <a:spcPts val="600"/>
              </a:spcBef>
              <a:spcAft>
                <a:spcPts val="600"/>
              </a:spcAft>
            </a:pPr>
            <a:r>
              <a:rPr lang="it-IT" sz="1600" dirty="0">
                <a:latin typeface="Century Gothic" panose="020B0502020202020204" pitchFamily="34" charset="0"/>
                <a:ea typeface="Calibri" panose="020F0502020204030204" pitchFamily="34" charset="0"/>
                <a:cs typeface="LiberationSerif"/>
              </a:rPr>
              <a:t>Dell’attivazione del form nonché del punto di informazione/raccolta dei contributi partecipativi sarà data informazione mediante gli strumenti di comunicazione diretta e indiretta ( media one to one;  stampa) e avviso sulla pagina web del Garante.</a:t>
            </a:r>
          </a:p>
          <a:p>
            <a:pPr>
              <a:lnSpc>
                <a:spcPct val="150000"/>
              </a:lnSpc>
            </a:pPr>
            <a:r>
              <a:rPr lang="it-IT" sz="1600" dirty="0">
                <a:latin typeface="Century Gothic" panose="020B0502020202020204" pitchFamily="34" charset="0"/>
                <a:ea typeface="Calibri" panose="020F0502020204030204" pitchFamily="34" charset="0"/>
                <a:cs typeface="LiberationSerif"/>
              </a:rPr>
              <a:t>Pagina del Garante:</a:t>
            </a:r>
          </a:p>
          <a:p>
            <a:pPr>
              <a:lnSpc>
                <a:spcPct val="150000"/>
              </a:lnSpc>
            </a:pPr>
            <a:r>
              <a:rPr lang="it-IT" sz="1600" dirty="0">
                <a:latin typeface="Century Gothic" panose="020B0502020202020204" pitchFamily="34" charset="0"/>
                <a:ea typeface="Calibri" panose="020F0502020204030204" pitchFamily="34" charset="0"/>
                <a:cs typeface="Times New Roman" panose="02020603050405020304" pitchFamily="18" charset="0"/>
                <a:hlinkClick r:id="rId4"/>
              </a:rPr>
              <a:t>https://www.comune.pisa.it/it/ufficio/24826/Garante-della-Comunicazione.html</a:t>
            </a:r>
            <a:endParaRPr lang="it-IT" sz="1600" dirty="0">
              <a:latin typeface="Century Gothic" panose="020B0502020202020204" pitchFamily="34" charset="0"/>
              <a:ea typeface="Calibri" panose="020F0502020204030204" pitchFamily="34" charset="0"/>
              <a:cs typeface="Times New Roman" panose="02020603050405020304" pitchFamily="18" charset="0"/>
            </a:endParaRPr>
          </a:p>
          <a:p>
            <a:r>
              <a:rPr lang="it-IT" sz="1600" dirty="0">
                <a:latin typeface="Century Gothic" panose="020B0502020202020204" pitchFamily="34" charset="0"/>
                <a:ea typeface="Calibri" panose="020F0502020204030204" pitchFamily="34" charset="0"/>
                <a:cs typeface="Times New Roman" panose="02020603050405020304" pitchFamily="18" charset="0"/>
              </a:rPr>
              <a:t>Mail:</a:t>
            </a:r>
          </a:p>
          <a:p>
            <a:r>
              <a:rPr lang="it-IT" sz="1600" dirty="0">
                <a:latin typeface="Century Gothic" panose="020B0502020202020204" pitchFamily="34" charset="0"/>
                <a:ea typeface="Calibri" panose="020F0502020204030204" pitchFamily="34" charset="0"/>
                <a:cs typeface="Times New Roman" panose="02020603050405020304" pitchFamily="18" charset="0"/>
                <a:hlinkClick r:id="rId5"/>
              </a:rPr>
              <a:t>garantedellacomunicazione@comune.pisa.it</a:t>
            </a:r>
            <a:endParaRPr lang="it-IT" sz="1600" dirty="0">
              <a:latin typeface="Century Gothic" panose="020B0502020202020204" pitchFamily="34" charset="0"/>
              <a:ea typeface="Calibri" panose="020F0502020204030204" pitchFamily="34" charset="0"/>
              <a:cs typeface="Times New Roman" panose="02020603050405020304" pitchFamily="18" charset="0"/>
            </a:endParaRPr>
          </a:p>
        </p:txBody>
      </p:sp>
      <p:sp>
        <p:nvSpPr>
          <p:cNvPr id="18" name="CasellaDiTesto 17"/>
          <p:cNvSpPr txBox="1"/>
          <p:nvPr/>
        </p:nvSpPr>
        <p:spPr>
          <a:xfrm>
            <a:off x="871268" y="2147978"/>
            <a:ext cx="7720642" cy="338554"/>
          </a:xfrm>
          <a:prstGeom prst="rect">
            <a:avLst/>
          </a:prstGeom>
          <a:noFill/>
        </p:spPr>
        <p:txBody>
          <a:bodyPr wrap="square" rtlCol="0">
            <a:spAutoFit/>
          </a:bodyPr>
          <a:lstStyle/>
          <a:p>
            <a:pPr algn="ctr"/>
            <a:r>
              <a:rPr lang="it-IT" sz="1600" dirty="0">
                <a:latin typeface="Century Gothic" panose="020B0502020202020204" pitchFamily="34" charset="0"/>
              </a:rPr>
              <a:t>CANALI </a:t>
            </a:r>
            <a:r>
              <a:rPr lang="it-IT" sz="1600" dirty="0" err="1">
                <a:latin typeface="Century Gothic" panose="020B0502020202020204" pitchFamily="34" charset="0"/>
              </a:rPr>
              <a:t>DI</a:t>
            </a:r>
            <a:r>
              <a:rPr lang="it-IT" sz="1600" dirty="0">
                <a:latin typeface="Century Gothic" panose="020B0502020202020204" pitchFamily="34" charset="0"/>
              </a:rPr>
              <a:t> DIVULGAZIONE</a:t>
            </a:r>
          </a:p>
        </p:txBody>
      </p:sp>
    </p:spTree>
    <p:extLst>
      <p:ext uri="{BB962C8B-B14F-4D97-AF65-F5344CB8AC3E}">
        <p14:creationId xmlns:p14="http://schemas.microsoft.com/office/powerpoint/2010/main" val="23101797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ccia a pentagono 11">
            <a:extLst>
              <a:ext uri="{FF2B5EF4-FFF2-40B4-BE49-F238E27FC236}">
                <a16:creationId xmlns:a16="http://schemas.microsoft.com/office/drawing/2014/main" id="{9A0B5415-CED0-4525-A591-73560DB13164}"/>
              </a:ext>
            </a:extLst>
          </p:cNvPr>
          <p:cNvSpPr/>
          <p:nvPr/>
        </p:nvSpPr>
        <p:spPr>
          <a:xfrm>
            <a:off x="887891" y="504202"/>
            <a:ext cx="7963728" cy="692204"/>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6" name="Picture 4" descr="Risultati immagini per logo comune di pisa">
            <a:extLst>
              <a:ext uri="{FF2B5EF4-FFF2-40B4-BE49-F238E27FC236}">
                <a16:creationId xmlns:a16="http://schemas.microsoft.com/office/drawing/2014/main" id="{B7A1FFD9-1DE0-4486-BF8C-E9090C0461E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0128" y="586616"/>
            <a:ext cx="388935" cy="47401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2857C2AD-CF8E-487A-9C8F-72D6D1478328}"/>
              </a:ext>
            </a:extLst>
          </p:cNvPr>
          <p:cNvSpPr>
            <a:spLocks noChangeArrowheads="1"/>
          </p:cNvSpPr>
          <p:nvPr/>
        </p:nvSpPr>
        <p:spPr bwMode="auto">
          <a:xfrm>
            <a:off x="283755" y="401652"/>
            <a:ext cx="510893" cy="6456348"/>
          </a:xfrm>
          <a:prstGeom prst="rect">
            <a:avLst/>
          </a:prstGeom>
          <a:solidFill>
            <a:srgbClr val="006666"/>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sp>
        <p:nvSpPr>
          <p:cNvPr id="8" name="Line 3">
            <a:extLst>
              <a:ext uri="{FF2B5EF4-FFF2-40B4-BE49-F238E27FC236}">
                <a16:creationId xmlns:a16="http://schemas.microsoft.com/office/drawing/2014/main" id="{E04CFED1-5D57-4212-BA34-267A0D8796F1}"/>
              </a:ext>
            </a:extLst>
          </p:cNvPr>
          <p:cNvSpPr>
            <a:spLocks noChangeShapeType="1"/>
          </p:cNvSpPr>
          <p:nvPr/>
        </p:nvSpPr>
        <p:spPr bwMode="auto">
          <a:xfrm>
            <a:off x="6488113" y="3175"/>
            <a:ext cx="13679487" cy="0"/>
          </a:xfrm>
          <a:prstGeom prst="line">
            <a:avLst/>
          </a:prstGeom>
          <a:noFill/>
          <a:ln w="9525">
            <a:solidFill>
              <a:srgbClr val="00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sp>
        <p:nvSpPr>
          <p:cNvPr id="9" name="Text Box 4">
            <a:extLst>
              <a:ext uri="{FF2B5EF4-FFF2-40B4-BE49-F238E27FC236}">
                <a16:creationId xmlns:a16="http://schemas.microsoft.com/office/drawing/2014/main" id="{A0FEDA31-3FF5-4879-BBCE-E1B586262BCE}"/>
              </a:ext>
            </a:extLst>
          </p:cNvPr>
          <p:cNvSpPr txBox="1">
            <a:spLocks noChangeArrowheads="1"/>
          </p:cNvSpPr>
          <p:nvPr/>
        </p:nvSpPr>
        <p:spPr bwMode="auto">
          <a:xfrm rot="16200000">
            <a:off x="-3280256" y="4191206"/>
            <a:ext cx="751205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it-IT" altLang="it-IT" sz="4200" b="1" i="0" u="none" strike="noStrike" cap="none" normalizeH="0" baseline="0" dirty="0">
                <a:ln>
                  <a:noFill/>
                </a:ln>
                <a:solidFill>
                  <a:schemeClr val="bg1"/>
                </a:solidFill>
                <a:effectLst/>
                <a:latin typeface="Arial Narrow" panose="020B0606020202030204" pitchFamily="34" charset="0"/>
              </a:rPr>
              <a:t> </a:t>
            </a:r>
            <a:r>
              <a:rPr kumimoji="0" lang="it-IT" altLang="it-IT" b="1" i="0" u="none" strike="noStrike" cap="none" normalizeH="0" baseline="0" dirty="0">
                <a:ln>
                  <a:noFill/>
                </a:ln>
                <a:solidFill>
                  <a:schemeClr val="bg1"/>
                </a:solidFill>
                <a:effectLst/>
                <a:latin typeface="Arial Narrow" panose="020B0606020202030204" pitchFamily="34" charset="0"/>
              </a:rPr>
              <a:t>PIANO STRUTTURALE INTERCOMUNALE PISA-CASCINA</a:t>
            </a:r>
            <a:endParaRPr kumimoji="0" lang="it-IT" altLang="it-IT" b="0" i="0" u="none" strike="noStrike" cap="none" normalizeH="0" baseline="0" dirty="0">
              <a:ln>
                <a:noFill/>
              </a:ln>
              <a:solidFill>
                <a:schemeClr val="bg1"/>
              </a:solidFill>
              <a:effectLst/>
              <a:latin typeface="Arial" panose="020B0604020202020204" pitchFamily="34" charset="0"/>
            </a:endParaRPr>
          </a:p>
        </p:txBody>
      </p:sp>
      <p:cxnSp>
        <p:nvCxnSpPr>
          <p:cNvPr id="11" name="Connettore diritto 10">
            <a:extLst>
              <a:ext uri="{FF2B5EF4-FFF2-40B4-BE49-F238E27FC236}">
                <a16:creationId xmlns:a16="http://schemas.microsoft.com/office/drawing/2014/main" id="{A0BAD8C5-ED37-4789-837D-1B66FAFD4C42}"/>
              </a:ext>
            </a:extLst>
          </p:cNvPr>
          <p:cNvCxnSpPr>
            <a:cxnSpLocks/>
          </p:cNvCxnSpPr>
          <p:nvPr/>
        </p:nvCxnSpPr>
        <p:spPr>
          <a:xfrm>
            <a:off x="547828" y="410198"/>
            <a:ext cx="8303791" cy="0"/>
          </a:xfrm>
          <a:prstGeom prst="line">
            <a:avLst/>
          </a:prstGeom>
          <a:ln w="28575">
            <a:solidFill>
              <a:srgbClr val="006666"/>
            </a:solidFill>
          </a:ln>
        </p:spPr>
        <p:style>
          <a:lnRef idx="1">
            <a:schemeClr val="accent1"/>
          </a:lnRef>
          <a:fillRef idx="0">
            <a:schemeClr val="accent1"/>
          </a:fillRef>
          <a:effectRef idx="0">
            <a:schemeClr val="accent1"/>
          </a:effectRef>
          <a:fontRef idx="minor">
            <a:schemeClr val="tx1"/>
          </a:fontRef>
        </p:style>
      </p:cxnSp>
      <p:pic>
        <p:nvPicPr>
          <p:cNvPr id="1029" name="Picture 5">
            <a:extLst>
              <a:ext uri="{FF2B5EF4-FFF2-40B4-BE49-F238E27FC236}">
                <a16:creationId xmlns:a16="http://schemas.microsoft.com/office/drawing/2014/main" id="{FB82E8C2-FA0A-4585-B894-6DC153092F4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6783" y="599313"/>
            <a:ext cx="376602" cy="4743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3" name="Text Box 6">
            <a:extLst>
              <a:ext uri="{FF2B5EF4-FFF2-40B4-BE49-F238E27FC236}">
                <a16:creationId xmlns:a16="http://schemas.microsoft.com/office/drawing/2014/main" id="{477C208B-DB02-4E0A-8C41-DEFD72BC0E70}"/>
              </a:ext>
            </a:extLst>
          </p:cNvPr>
          <p:cNvSpPr txBox="1">
            <a:spLocks noChangeArrowheads="1"/>
          </p:cNvSpPr>
          <p:nvPr/>
        </p:nvSpPr>
        <p:spPr bwMode="auto">
          <a:xfrm>
            <a:off x="794648" y="2205531"/>
            <a:ext cx="7290435" cy="474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2" name="Rettangolo 1">
            <a:extLst>
              <a:ext uri="{FF2B5EF4-FFF2-40B4-BE49-F238E27FC236}">
                <a16:creationId xmlns:a16="http://schemas.microsoft.com/office/drawing/2014/main" id="{2A2B27F4-4E4C-4257-A77D-5DCD96F8CCAF}"/>
              </a:ext>
            </a:extLst>
          </p:cNvPr>
          <p:cNvSpPr/>
          <p:nvPr/>
        </p:nvSpPr>
        <p:spPr>
          <a:xfrm>
            <a:off x="1780308" y="796136"/>
            <a:ext cx="6620066" cy="553998"/>
          </a:xfrm>
          <a:prstGeom prst="rect">
            <a:avLst/>
          </a:prstGeom>
        </p:spPr>
        <p:txBody>
          <a:bodyPr wrap="square">
            <a:spAutoFit/>
          </a:bodyPr>
          <a:lstStyle/>
          <a:p>
            <a:pPr algn="r">
              <a:lnSpc>
                <a:spcPts val="2400"/>
              </a:lnSpc>
            </a:pPr>
            <a:r>
              <a:rPr lang="it-IT" sz="1000" kern="1400" dirty="0">
                <a:solidFill>
                  <a:schemeClr val="bg2">
                    <a:lumMod val="50000"/>
                  </a:schemeClr>
                </a:solidFill>
                <a:latin typeface="Arial Narrow" panose="020B0606020202030204" pitchFamily="34" charset="0"/>
              </a:rPr>
              <a:t>Fase di AVVIO DEL PROCEDIMENTO AI SENSI DELL’ART. 17 L.R. 65/2014 </a:t>
            </a:r>
            <a:endParaRPr lang="it-IT" sz="1000" kern="1400" dirty="0">
              <a:solidFill>
                <a:schemeClr val="bg2">
                  <a:lumMod val="50000"/>
                </a:schemeClr>
              </a:solidFill>
              <a:latin typeface="Times New Roman" panose="02020603050405020304" pitchFamily="18" charset="0"/>
            </a:endParaRPr>
          </a:p>
          <a:p>
            <a:r>
              <a:rPr lang="it-IT" sz="1000" kern="1400" dirty="0">
                <a:solidFill>
                  <a:schemeClr val="bg1"/>
                </a:solidFill>
                <a:latin typeface="Times New Roman" panose="02020603050405020304" pitchFamily="18" charset="0"/>
              </a:rPr>
              <a:t> </a:t>
            </a:r>
            <a:endParaRPr lang="it-IT" sz="1000" kern="1400" dirty="0">
              <a:ln>
                <a:noFill/>
              </a:ln>
              <a:solidFill>
                <a:schemeClr val="bg1"/>
              </a:solidFill>
              <a:effectLst/>
              <a:latin typeface="Times New Roman" panose="02020603050405020304" pitchFamily="18" charset="0"/>
            </a:endParaRPr>
          </a:p>
        </p:txBody>
      </p:sp>
      <p:sp>
        <p:nvSpPr>
          <p:cNvPr id="14" name="Freccia a pentagono 18">
            <a:extLst>
              <a:ext uri="{FF2B5EF4-FFF2-40B4-BE49-F238E27FC236}">
                <a16:creationId xmlns:a16="http://schemas.microsoft.com/office/drawing/2014/main" id="{A6ACCAE0-CD5B-4F64-9C2D-A9511FED45B1}"/>
              </a:ext>
            </a:extLst>
          </p:cNvPr>
          <p:cNvSpPr/>
          <p:nvPr/>
        </p:nvSpPr>
        <p:spPr>
          <a:xfrm>
            <a:off x="884510" y="1245472"/>
            <a:ext cx="7963728" cy="692204"/>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r>
              <a:rPr lang="it-IT" altLang="it-IT" b="1" dirty="0">
                <a:solidFill>
                  <a:srgbClr val="006666"/>
                </a:solidFill>
                <a:latin typeface="Arial Narrow" panose="020B0606020202030204" pitchFamily="34" charset="0"/>
              </a:rPr>
              <a:t>Informazione e Partecipazione: Programma Attività</a:t>
            </a:r>
          </a:p>
          <a:p>
            <a:pPr lvl="0" algn="ctr" defTabSz="914400" eaLnBrk="0" fontAlgn="base" hangingPunct="0">
              <a:spcBef>
                <a:spcPct val="0"/>
              </a:spcBef>
              <a:spcAft>
                <a:spcPct val="0"/>
              </a:spcAft>
            </a:pPr>
            <a:r>
              <a:rPr lang="it-IT" altLang="it-IT" b="1" dirty="0">
                <a:solidFill>
                  <a:srgbClr val="006666"/>
                </a:solidFill>
                <a:latin typeface="Arial Narrow" panose="020B0606020202030204" pitchFamily="34" charset="0"/>
              </a:rPr>
              <a:t>( artt. 37-38 L. R. Toscana n. 65/2014)</a:t>
            </a:r>
          </a:p>
        </p:txBody>
      </p:sp>
      <p:sp>
        <p:nvSpPr>
          <p:cNvPr id="18" name="CasellaDiTesto 17"/>
          <p:cNvSpPr txBox="1"/>
          <p:nvPr/>
        </p:nvSpPr>
        <p:spPr>
          <a:xfrm>
            <a:off x="995030" y="1937676"/>
            <a:ext cx="7720642" cy="369332"/>
          </a:xfrm>
          <a:prstGeom prst="rect">
            <a:avLst/>
          </a:prstGeom>
          <a:noFill/>
        </p:spPr>
        <p:txBody>
          <a:bodyPr wrap="square" rtlCol="0">
            <a:spAutoFit/>
          </a:bodyPr>
          <a:lstStyle/>
          <a:p>
            <a:pPr algn="ctr"/>
            <a:r>
              <a:rPr lang="it-IT" u="sng" dirty="0">
                <a:latin typeface="Century Gothic" panose="020B0502020202020204" pitchFamily="34" charset="0"/>
              </a:rPr>
              <a:t>Attività uniformi</a:t>
            </a:r>
          </a:p>
        </p:txBody>
      </p:sp>
      <p:sp>
        <p:nvSpPr>
          <p:cNvPr id="4" name="Parentesi graffa aperta 3">
            <a:extLst>
              <a:ext uri="{FF2B5EF4-FFF2-40B4-BE49-F238E27FC236}">
                <a16:creationId xmlns:a16="http://schemas.microsoft.com/office/drawing/2014/main" id="{9EED8B1B-44F4-419D-9EDC-88940658604A}"/>
              </a:ext>
            </a:extLst>
          </p:cNvPr>
          <p:cNvSpPr/>
          <p:nvPr/>
        </p:nvSpPr>
        <p:spPr>
          <a:xfrm flipH="1">
            <a:off x="6488113" y="4809383"/>
            <a:ext cx="45719" cy="97540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5" name="Rettangolo 4">
            <a:extLst>
              <a:ext uri="{FF2B5EF4-FFF2-40B4-BE49-F238E27FC236}">
                <a16:creationId xmlns:a16="http://schemas.microsoft.com/office/drawing/2014/main" id="{2F9D2F33-AC2C-43B9-A70F-DC91A7AFDFBE}"/>
              </a:ext>
            </a:extLst>
          </p:cNvPr>
          <p:cNvSpPr/>
          <p:nvPr/>
        </p:nvSpPr>
        <p:spPr>
          <a:xfrm>
            <a:off x="1226582" y="2536766"/>
            <a:ext cx="7802012" cy="4247317"/>
          </a:xfrm>
          <a:prstGeom prst="rect">
            <a:avLst/>
          </a:prstGeom>
        </p:spPr>
        <p:txBody>
          <a:bodyPr wrap="square">
            <a:spAutoFit/>
          </a:bodyPr>
          <a:lstStyle/>
          <a:p>
            <a:pPr algn="just">
              <a:lnSpc>
                <a:spcPts val="1800"/>
              </a:lnSpc>
              <a:spcAft>
                <a:spcPts val="0"/>
              </a:spcAft>
            </a:pPr>
            <a:r>
              <a:rPr lang="it-IT" sz="1600" dirty="0">
                <a:latin typeface="Century Gothic" panose="020B0502020202020204" pitchFamily="34" charset="0"/>
                <a:ea typeface="Calibri" panose="020F0502020204030204" pitchFamily="34" charset="0"/>
                <a:cs typeface="Times New Roman" panose="02020603050405020304" pitchFamily="18" charset="0"/>
              </a:rPr>
              <a:t>All’esito del form e considerati i contributi pervenuti tramite lo stesso, verranno organizzati incontri pubblici con tutti cittadini e soggetti interessati sul territorio secondo le articolazioni delle sedi e delle date in linea con i criteri stabiliti per le fasi precedenti, ovvero:</a:t>
            </a:r>
          </a:p>
          <a:p>
            <a:pPr marL="447675" indent="-447675">
              <a:lnSpc>
                <a:spcPts val="1800"/>
              </a:lnSpc>
              <a:spcAft>
                <a:spcPts val="0"/>
              </a:spcAft>
              <a:buFont typeface="Courier New" panose="02070309020205020404" pitchFamily="49" charset="0"/>
              <a:buChar char="o"/>
            </a:pPr>
            <a:r>
              <a:rPr lang="it-IT" sz="1600" dirty="0">
                <a:latin typeface="Century Gothic" panose="020B0502020202020204" pitchFamily="34" charset="0"/>
                <a:ea typeface="Calibri" panose="020F0502020204030204" pitchFamily="34" charset="0"/>
                <a:cs typeface="Times New Roman" panose="02020603050405020304" pitchFamily="18" charset="0"/>
              </a:rPr>
              <a:t>un quarto incontro pubblico per il comune di Pisa da organizzarsi in città e sul litorale, aperto a tutti i cittadini;</a:t>
            </a:r>
          </a:p>
          <a:p>
            <a:pPr marL="285750" indent="-285750" algn="just">
              <a:lnSpc>
                <a:spcPts val="1800"/>
              </a:lnSpc>
              <a:spcAft>
                <a:spcPts val="0"/>
              </a:spcAft>
              <a:buFont typeface="Courier New" panose="02070309020205020404" pitchFamily="49" charset="0"/>
              <a:buChar char="o"/>
            </a:pPr>
            <a:r>
              <a:rPr lang="it-IT" sz="1600" dirty="0">
                <a:latin typeface="Century Gothic" panose="020B0502020202020204" pitchFamily="34" charset="0"/>
                <a:ea typeface="Calibri" panose="020F0502020204030204" pitchFamily="34" charset="0"/>
                <a:cs typeface="Times New Roman" panose="02020603050405020304" pitchFamily="18" charset="0"/>
              </a:rPr>
              <a:t>  un quinto incontro pubblico per il Comune di Cascina aperto a tutti i  cittadini;</a:t>
            </a:r>
          </a:p>
          <a:p>
            <a:pPr marL="285750" indent="-285750" algn="just">
              <a:lnSpc>
                <a:spcPts val="1800"/>
              </a:lnSpc>
              <a:spcAft>
                <a:spcPts val="0"/>
              </a:spcAft>
              <a:buFont typeface="Courier New" panose="02070309020205020404" pitchFamily="49" charset="0"/>
              <a:buChar char="o"/>
            </a:pPr>
            <a:r>
              <a:rPr lang="it-IT" sz="1600" dirty="0">
                <a:latin typeface="Century Gothic" panose="020B0502020202020204" pitchFamily="34" charset="0"/>
                <a:ea typeface="Calibri" panose="020F0502020204030204" pitchFamily="34" charset="0"/>
                <a:cs typeface="Times New Roman" panose="02020603050405020304" pitchFamily="18" charset="0"/>
              </a:rPr>
              <a:t>  un secondo incontro unico per tutti e 2 i Comuni con le associazioni di categoria</a:t>
            </a:r>
          </a:p>
          <a:p>
            <a:pPr marL="285750" indent="-285750" algn="just">
              <a:lnSpc>
                <a:spcPts val="1800"/>
              </a:lnSpc>
              <a:spcAft>
                <a:spcPts val="0"/>
              </a:spcAft>
              <a:buFont typeface="Courier New" panose="02070309020205020404" pitchFamily="49" charset="0"/>
              <a:buChar char="o"/>
            </a:pPr>
            <a:r>
              <a:rPr lang="it-IT" sz="1600" dirty="0">
                <a:latin typeface="Century Gothic" panose="020B0502020202020204" pitchFamily="34" charset="0"/>
                <a:ea typeface="Calibri" panose="020F0502020204030204" pitchFamily="34" charset="0"/>
                <a:cs typeface="Times New Roman" panose="02020603050405020304" pitchFamily="18" charset="0"/>
              </a:rPr>
              <a:t>   un secondo incontro con i Consigli Comunali dei Giovani di entrambi i Comuni</a:t>
            </a:r>
          </a:p>
          <a:p>
            <a:pPr marL="447675" indent="-447675" algn="just">
              <a:lnSpc>
                <a:spcPts val="1800"/>
              </a:lnSpc>
              <a:spcAft>
                <a:spcPts val="0"/>
              </a:spcAft>
              <a:buFont typeface="Courier New" panose="02070309020205020404" pitchFamily="49" charset="0"/>
              <a:buChar char="o"/>
            </a:pPr>
            <a:r>
              <a:rPr lang="it-IT" sz="1600" dirty="0">
                <a:latin typeface="Century Gothic" panose="020B0502020202020204" pitchFamily="34" charset="0"/>
                <a:ea typeface="Calibri" panose="020F0502020204030204" pitchFamily="34" charset="0"/>
                <a:cs typeface="Times New Roman" panose="02020603050405020304" pitchFamily="18" charset="0"/>
              </a:rPr>
              <a:t>Incontro pubblico di CHIUSURA ufficiale unico per entrambi i Comuni da tenersi a Pisa con partecipazione anche della parte politica.</a:t>
            </a:r>
          </a:p>
          <a:p>
            <a:pPr algn="just">
              <a:lnSpc>
                <a:spcPts val="1800"/>
              </a:lnSpc>
              <a:spcAft>
                <a:spcPts val="0"/>
              </a:spcAft>
            </a:pPr>
            <a:r>
              <a:rPr lang="it-IT" sz="1600" dirty="0">
                <a:latin typeface="Century Gothic" panose="020B0502020202020204" pitchFamily="34" charset="0"/>
                <a:ea typeface="Calibri" panose="020F0502020204030204" pitchFamily="34" charset="0"/>
                <a:cs typeface="Times New Roman" panose="02020603050405020304" pitchFamily="18" charset="0"/>
              </a:rPr>
              <a:t> </a:t>
            </a:r>
          </a:p>
          <a:p>
            <a:pPr algn="just">
              <a:lnSpc>
                <a:spcPts val="1800"/>
              </a:lnSpc>
              <a:spcAft>
                <a:spcPts val="0"/>
              </a:spcAft>
            </a:pPr>
            <a:r>
              <a:rPr lang="it-IT" sz="1600" dirty="0">
                <a:latin typeface="Century Gothic" panose="020B0502020202020204" pitchFamily="34" charset="0"/>
                <a:ea typeface="Calibri" panose="020F0502020204030204" pitchFamily="34" charset="0"/>
                <a:cs typeface="Times New Roman" panose="02020603050405020304" pitchFamily="18" charset="0"/>
              </a:rPr>
              <a:t>Di ogni incontro sarà dato debito riscontro attraverso la pubblicazione oltre che sul sito del Garante anche mediante gli strumenti di comunicazione di cui al punto D).</a:t>
            </a:r>
            <a:endParaRPr lang="it-IT" sz="1600" dirty="0">
              <a:effectLst/>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67562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ccia a pentagono 16">
            <a:extLst>
              <a:ext uri="{FF2B5EF4-FFF2-40B4-BE49-F238E27FC236}">
                <a16:creationId xmlns:a16="http://schemas.microsoft.com/office/drawing/2014/main" id="{9247120B-9481-4DC3-A2BF-5D2633858751}"/>
              </a:ext>
            </a:extLst>
          </p:cNvPr>
          <p:cNvSpPr/>
          <p:nvPr/>
        </p:nvSpPr>
        <p:spPr>
          <a:xfrm>
            <a:off x="845582" y="1883946"/>
            <a:ext cx="7963728" cy="1329272"/>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2" name="Freccia a pentagono 11">
            <a:extLst>
              <a:ext uri="{FF2B5EF4-FFF2-40B4-BE49-F238E27FC236}">
                <a16:creationId xmlns:a16="http://schemas.microsoft.com/office/drawing/2014/main" id="{9A0B5415-CED0-4525-A591-73560DB13164}"/>
              </a:ext>
            </a:extLst>
          </p:cNvPr>
          <p:cNvSpPr/>
          <p:nvPr/>
        </p:nvSpPr>
        <p:spPr>
          <a:xfrm>
            <a:off x="887891" y="504202"/>
            <a:ext cx="7963728" cy="692204"/>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6" name="Picture 4" descr="Risultati immagini per logo comune di pisa">
            <a:extLst>
              <a:ext uri="{FF2B5EF4-FFF2-40B4-BE49-F238E27FC236}">
                <a16:creationId xmlns:a16="http://schemas.microsoft.com/office/drawing/2014/main" id="{B7A1FFD9-1DE0-4486-BF8C-E9090C0461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128" y="586616"/>
            <a:ext cx="388935" cy="47401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2857C2AD-CF8E-487A-9C8F-72D6D1478328}"/>
              </a:ext>
            </a:extLst>
          </p:cNvPr>
          <p:cNvSpPr>
            <a:spLocks noChangeArrowheads="1"/>
          </p:cNvSpPr>
          <p:nvPr/>
        </p:nvSpPr>
        <p:spPr bwMode="auto">
          <a:xfrm>
            <a:off x="292381" y="401652"/>
            <a:ext cx="510893" cy="6456348"/>
          </a:xfrm>
          <a:prstGeom prst="rect">
            <a:avLst/>
          </a:prstGeom>
          <a:solidFill>
            <a:srgbClr val="006666"/>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sp>
        <p:nvSpPr>
          <p:cNvPr id="8" name="Line 3">
            <a:extLst>
              <a:ext uri="{FF2B5EF4-FFF2-40B4-BE49-F238E27FC236}">
                <a16:creationId xmlns:a16="http://schemas.microsoft.com/office/drawing/2014/main" id="{E04CFED1-5D57-4212-BA34-267A0D8796F1}"/>
              </a:ext>
            </a:extLst>
          </p:cNvPr>
          <p:cNvSpPr>
            <a:spLocks noChangeShapeType="1"/>
          </p:cNvSpPr>
          <p:nvPr/>
        </p:nvSpPr>
        <p:spPr bwMode="auto">
          <a:xfrm>
            <a:off x="6488113" y="3175"/>
            <a:ext cx="13679487" cy="0"/>
          </a:xfrm>
          <a:prstGeom prst="line">
            <a:avLst/>
          </a:prstGeom>
          <a:noFill/>
          <a:ln w="9525">
            <a:solidFill>
              <a:srgbClr val="00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sp>
        <p:nvSpPr>
          <p:cNvPr id="9" name="Text Box 4">
            <a:extLst>
              <a:ext uri="{FF2B5EF4-FFF2-40B4-BE49-F238E27FC236}">
                <a16:creationId xmlns:a16="http://schemas.microsoft.com/office/drawing/2014/main" id="{A0FEDA31-3FF5-4879-BBCE-E1B586262BCE}"/>
              </a:ext>
            </a:extLst>
          </p:cNvPr>
          <p:cNvSpPr txBox="1">
            <a:spLocks noChangeArrowheads="1"/>
          </p:cNvSpPr>
          <p:nvPr/>
        </p:nvSpPr>
        <p:spPr bwMode="auto">
          <a:xfrm rot="16200000">
            <a:off x="-3228497" y="4277469"/>
            <a:ext cx="751205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it-IT" altLang="it-IT" sz="4200" b="1" i="0" u="none" strike="noStrike" cap="none" normalizeH="0" baseline="0" dirty="0">
                <a:ln>
                  <a:noFill/>
                </a:ln>
                <a:solidFill>
                  <a:schemeClr val="bg1"/>
                </a:solidFill>
                <a:effectLst/>
                <a:latin typeface="Arial Narrow" panose="020B0606020202030204" pitchFamily="34" charset="0"/>
              </a:rPr>
              <a:t> </a:t>
            </a:r>
            <a:r>
              <a:rPr kumimoji="0" lang="it-IT" altLang="it-IT" b="1" i="0" u="none" strike="noStrike" cap="none" normalizeH="0" baseline="0" dirty="0">
                <a:ln>
                  <a:noFill/>
                </a:ln>
                <a:solidFill>
                  <a:schemeClr val="bg1"/>
                </a:solidFill>
                <a:effectLst/>
                <a:latin typeface="Arial Narrow" panose="020B0606020202030204" pitchFamily="34" charset="0"/>
              </a:rPr>
              <a:t>CHE COSA E’ E COSA FA ?</a:t>
            </a:r>
            <a:endParaRPr kumimoji="0" lang="it-IT" altLang="it-IT" b="0" i="0" u="none" strike="noStrike" cap="none" normalizeH="0" baseline="0" dirty="0">
              <a:ln>
                <a:noFill/>
              </a:ln>
              <a:solidFill>
                <a:schemeClr val="bg1"/>
              </a:solidFill>
              <a:effectLst/>
              <a:latin typeface="Arial" panose="020B0604020202020204" pitchFamily="34" charset="0"/>
            </a:endParaRPr>
          </a:p>
        </p:txBody>
      </p:sp>
      <p:cxnSp>
        <p:nvCxnSpPr>
          <p:cNvPr id="11" name="Connettore diritto 10">
            <a:extLst>
              <a:ext uri="{FF2B5EF4-FFF2-40B4-BE49-F238E27FC236}">
                <a16:creationId xmlns:a16="http://schemas.microsoft.com/office/drawing/2014/main" id="{A0BAD8C5-ED37-4789-837D-1B66FAFD4C42}"/>
              </a:ext>
            </a:extLst>
          </p:cNvPr>
          <p:cNvCxnSpPr>
            <a:cxnSpLocks/>
          </p:cNvCxnSpPr>
          <p:nvPr/>
        </p:nvCxnSpPr>
        <p:spPr>
          <a:xfrm>
            <a:off x="547828" y="410198"/>
            <a:ext cx="8303791" cy="0"/>
          </a:xfrm>
          <a:prstGeom prst="line">
            <a:avLst/>
          </a:prstGeom>
          <a:ln w="28575">
            <a:solidFill>
              <a:srgbClr val="006666"/>
            </a:solidFill>
          </a:ln>
        </p:spPr>
        <p:style>
          <a:lnRef idx="1">
            <a:schemeClr val="accent1"/>
          </a:lnRef>
          <a:fillRef idx="0">
            <a:schemeClr val="accent1"/>
          </a:fillRef>
          <a:effectRef idx="0">
            <a:schemeClr val="accent1"/>
          </a:effectRef>
          <a:fontRef idx="minor">
            <a:schemeClr val="tx1"/>
          </a:fontRef>
        </p:style>
      </p:cxnSp>
      <p:pic>
        <p:nvPicPr>
          <p:cNvPr id="1029" name="Picture 5">
            <a:extLst>
              <a:ext uri="{FF2B5EF4-FFF2-40B4-BE49-F238E27FC236}">
                <a16:creationId xmlns:a16="http://schemas.microsoft.com/office/drawing/2014/main" id="{FB82E8C2-FA0A-4585-B894-6DC153092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783" y="599313"/>
            <a:ext cx="376602" cy="4743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3" name="Text Box 6">
            <a:extLst>
              <a:ext uri="{FF2B5EF4-FFF2-40B4-BE49-F238E27FC236}">
                <a16:creationId xmlns:a16="http://schemas.microsoft.com/office/drawing/2014/main" id="{477C208B-DB02-4E0A-8C41-DEFD72BC0E70}"/>
              </a:ext>
            </a:extLst>
          </p:cNvPr>
          <p:cNvSpPr txBox="1">
            <a:spLocks noChangeArrowheads="1"/>
          </p:cNvSpPr>
          <p:nvPr/>
        </p:nvSpPr>
        <p:spPr bwMode="auto">
          <a:xfrm>
            <a:off x="1686400" y="666664"/>
            <a:ext cx="7290435" cy="474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altLang="it-IT" sz="1400" b="1" dirty="0">
                <a:solidFill>
                  <a:srgbClr val="3F3F3F"/>
                </a:solidFill>
                <a:latin typeface="Arial Narrow" panose="020B0606020202030204" pitchFamily="34" charset="0"/>
              </a:rPr>
              <a:t>Attività di informazione partecipazione ai sensi del titolo II capo V della L.R. 65/2014 </a:t>
            </a:r>
            <a:endParaRPr kumimoji="0" lang="it-IT" altLang="it-IT" sz="1400" b="1" i="0" u="none" strike="noStrike" cap="none" normalizeH="0" baseline="0" dirty="0">
              <a:ln>
                <a:noFill/>
              </a:ln>
              <a:solidFill>
                <a:srgbClr val="3F3F3F"/>
              </a:solidFill>
              <a:effectLst/>
              <a:latin typeface="Arial Narrow" panose="020B0606020202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16" name="Text Box 6">
            <a:extLst>
              <a:ext uri="{FF2B5EF4-FFF2-40B4-BE49-F238E27FC236}">
                <a16:creationId xmlns:a16="http://schemas.microsoft.com/office/drawing/2014/main" id="{E97D6A94-FF60-43F0-AEE2-68CC9E762CF4}"/>
              </a:ext>
            </a:extLst>
          </p:cNvPr>
          <p:cNvSpPr txBox="1">
            <a:spLocks noChangeArrowheads="1"/>
          </p:cNvSpPr>
          <p:nvPr/>
        </p:nvSpPr>
        <p:spPr bwMode="auto">
          <a:xfrm>
            <a:off x="2173627" y="1232758"/>
            <a:ext cx="4539443" cy="474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altLang="it-IT" sz="3200" b="1" dirty="0">
                <a:latin typeface="Arial Narrow" panose="020B0606020202030204" pitchFamily="34" charset="0"/>
              </a:rPr>
              <a:t> </a:t>
            </a:r>
            <a:r>
              <a:rPr lang="it-IT" altLang="it-IT" sz="3200" b="1" dirty="0">
                <a:solidFill>
                  <a:srgbClr val="006666"/>
                </a:solidFill>
                <a:latin typeface="Arial Narrow" panose="020B0606020202030204" pitchFamily="34" charset="0"/>
              </a:rPr>
              <a:t>Che cosa è</a:t>
            </a:r>
            <a:endParaRPr kumimoji="0" lang="it-IT" altLang="it-IT" sz="3200" b="1" i="0" u="none" strike="noStrike" cap="none" normalizeH="0" baseline="0" dirty="0">
              <a:ln>
                <a:noFill/>
              </a:ln>
              <a:solidFill>
                <a:srgbClr val="006666"/>
              </a:solidFill>
              <a:effectLst/>
              <a:latin typeface="Arial Narrow" panose="020B0606020202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400" b="0" i="0" u="none" strike="noStrike" cap="none" normalizeH="0" baseline="0" dirty="0">
              <a:ln>
                <a:noFill/>
              </a:ln>
              <a:effectLst/>
              <a:latin typeface="Arial" panose="020B0604020202020204" pitchFamily="34" charset="0"/>
            </a:endParaRPr>
          </a:p>
        </p:txBody>
      </p:sp>
      <p:sp>
        <p:nvSpPr>
          <p:cNvPr id="2" name="Rettangolo 1">
            <a:extLst>
              <a:ext uri="{FF2B5EF4-FFF2-40B4-BE49-F238E27FC236}">
                <a16:creationId xmlns:a16="http://schemas.microsoft.com/office/drawing/2014/main" id="{2A2B27F4-4E4C-4257-A77D-5DCD96F8CCAF}"/>
              </a:ext>
            </a:extLst>
          </p:cNvPr>
          <p:cNvSpPr/>
          <p:nvPr/>
        </p:nvSpPr>
        <p:spPr>
          <a:xfrm>
            <a:off x="1780308" y="796136"/>
            <a:ext cx="6620066" cy="553998"/>
          </a:xfrm>
          <a:prstGeom prst="rect">
            <a:avLst/>
          </a:prstGeom>
        </p:spPr>
        <p:txBody>
          <a:bodyPr wrap="square">
            <a:spAutoFit/>
          </a:bodyPr>
          <a:lstStyle/>
          <a:p>
            <a:pPr algn="r">
              <a:lnSpc>
                <a:spcPts val="2400"/>
              </a:lnSpc>
            </a:pPr>
            <a:r>
              <a:rPr lang="it-IT" sz="1000" kern="1400" dirty="0">
                <a:solidFill>
                  <a:schemeClr val="bg2">
                    <a:lumMod val="50000"/>
                  </a:schemeClr>
                </a:solidFill>
                <a:latin typeface="Arial Narrow" panose="020B0606020202030204" pitchFamily="34" charset="0"/>
              </a:rPr>
              <a:t>Fase di AVVIO DEL PROCEDIMENTO AI SENSI DELL’ART. 17 L.R. 65/2014 </a:t>
            </a:r>
            <a:endParaRPr lang="it-IT" sz="1000" kern="1400" dirty="0">
              <a:solidFill>
                <a:schemeClr val="bg2">
                  <a:lumMod val="50000"/>
                </a:schemeClr>
              </a:solidFill>
              <a:latin typeface="Times New Roman" panose="02020603050405020304" pitchFamily="18" charset="0"/>
            </a:endParaRPr>
          </a:p>
          <a:p>
            <a:r>
              <a:rPr lang="it-IT" sz="1000" kern="1400" dirty="0">
                <a:solidFill>
                  <a:schemeClr val="bg1"/>
                </a:solidFill>
                <a:latin typeface="Times New Roman" panose="02020603050405020304" pitchFamily="18" charset="0"/>
              </a:rPr>
              <a:t> </a:t>
            </a:r>
            <a:endParaRPr lang="it-IT" sz="1000" kern="1400" dirty="0">
              <a:ln>
                <a:noFill/>
              </a:ln>
              <a:solidFill>
                <a:schemeClr val="bg1"/>
              </a:solidFill>
              <a:effectLst/>
              <a:latin typeface="Times New Roman" panose="02020603050405020304" pitchFamily="18" charset="0"/>
            </a:endParaRPr>
          </a:p>
        </p:txBody>
      </p:sp>
      <p:sp>
        <p:nvSpPr>
          <p:cNvPr id="14" name="Text Box 6">
            <a:extLst>
              <a:ext uri="{FF2B5EF4-FFF2-40B4-BE49-F238E27FC236}">
                <a16:creationId xmlns:a16="http://schemas.microsoft.com/office/drawing/2014/main" id="{9845B31F-6E2B-4B2B-AF70-ABA541BE7039}"/>
              </a:ext>
            </a:extLst>
          </p:cNvPr>
          <p:cNvSpPr txBox="1">
            <a:spLocks noChangeArrowheads="1"/>
          </p:cNvSpPr>
          <p:nvPr/>
        </p:nvSpPr>
        <p:spPr bwMode="auto">
          <a:xfrm>
            <a:off x="1371495" y="1883946"/>
            <a:ext cx="6721372" cy="13156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lvl="0" algn="just"/>
            <a:r>
              <a:rPr lang="it-IT" dirty="0">
                <a:latin typeface="Arial Narrow" panose="020B0606020202030204" pitchFamily="34" charset="0"/>
              </a:rPr>
              <a:t>E’ definito dalla legge come atto di governo del territorio, di fatto è lo strumento attraverso cui le amministrazioni e le collettività costruiscono un </a:t>
            </a:r>
            <a:r>
              <a:rPr lang="it-IT" b="1" dirty="0">
                <a:latin typeface="Arial Narrow" panose="020B0606020202030204" pitchFamily="34" charset="0"/>
              </a:rPr>
              <a:t>“progetto di territorio</a:t>
            </a:r>
            <a:r>
              <a:rPr lang="it-IT" dirty="0">
                <a:latin typeface="Arial Narrow" panose="020B0606020202030204" pitchFamily="34" charset="0"/>
              </a:rPr>
              <a:t>” condiviso, in tal senso rappresenta un patto tra i vari soggetti che compongono una comunità.</a:t>
            </a:r>
          </a:p>
        </p:txBody>
      </p:sp>
      <p:sp>
        <p:nvSpPr>
          <p:cNvPr id="18" name="Freccia a pentagono 17">
            <a:extLst>
              <a:ext uri="{FF2B5EF4-FFF2-40B4-BE49-F238E27FC236}">
                <a16:creationId xmlns:a16="http://schemas.microsoft.com/office/drawing/2014/main" id="{BF58C3ED-86EA-4106-8826-0978CF558074}"/>
              </a:ext>
            </a:extLst>
          </p:cNvPr>
          <p:cNvSpPr/>
          <p:nvPr/>
        </p:nvSpPr>
        <p:spPr>
          <a:xfrm>
            <a:off x="845582" y="3291609"/>
            <a:ext cx="7963728" cy="803411"/>
          </a:xfrm>
          <a:prstGeom prst="homePlate">
            <a:avLst/>
          </a:prstGeom>
          <a:no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0" name="Text Box 6">
            <a:extLst>
              <a:ext uri="{FF2B5EF4-FFF2-40B4-BE49-F238E27FC236}">
                <a16:creationId xmlns:a16="http://schemas.microsoft.com/office/drawing/2014/main" id="{83524FF7-61FC-45C8-A67F-08FDA67028F4}"/>
              </a:ext>
            </a:extLst>
          </p:cNvPr>
          <p:cNvSpPr txBox="1">
            <a:spLocks noChangeArrowheads="1"/>
          </p:cNvSpPr>
          <p:nvPr/>
        </p:nvSpPr>
        <p:spPr bwMode="auto">
          <a:xfrm>
            <a:off x="1413803" y="3334599"/>
            <a:ext cx="6721372" cy="8567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lvl="0"/>
            <a:r>
              <a:rPr lang="it-IT" dirty="0">
                <a:latin typeface="Arial Narrow" panose="020B0606020202030204" pitchFamily="34" charset="0"/>
              </a:rPr>
              <a:t>E’ un atto </a:t>
            </a:r>
            <a:r>
              <a:rPr lang="it-IT" b="1" dirty="0">
                <a:latin typeface="Arial Narrow" panose="020B0606020202030204" pitchFamily="34" charset="0"/>
              </a:rPr>
              <a:t>valutato e partecipato </a:t>
            </a:r>
            <a:r>
              <a:rPr lang="it-IT" dirty="0">
                <a:latin typeface="Arial Narrow" panose="020B0606020202030204" pitchFamily="34" charset="0"/>
              </a:rPr>
              <a:t>nei tempi e con le modalità previste dalla leggi di riferimento: LR 65/2014, LR 30/2015, LR 46/2013.</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it-IT" altLang="it-IT" b="0" i="0" u="none" strike="noStrike" cap="none" normalizeH="0" baseline="0" dirty="0">
              <a:ln>
                <a:noFill/>
              </a:ln>
              <a:effectLst/>
              <a:latin typeface="Arial Narrow" panose="020B0606020202030204" pitchFamily="34" charset="0"/>
            </a:endParaRPr>
          </a:p>
        </p:txBody>
      </p:sp>
      <p:sp>
        <p:nvSpPr>
          <p:cNvPr id="21" name="Freccia a pentagono 20">
            <a:extLst>
              <a:ext uri="{FF2B5EF4-FFF2-40B4-BE49-F238E27FC236}">
                <a16:creationId xmlns:a16="http://schemas.microsoft.com/office/drawing/2014/main" id="{3A617F5F-1CF0-4367-82F1-E05B1674CC34}"/>
              </a:ext>
            </a:extLst>
          </p:cNvPr>
          <p:cNvSpPr/>
          <p:nvPr/>
        </p:nvSpPr>
        <p:spPr>
          <a:xfrm>
            <a:off x="845582" y="4181558"/>
            <a:ext cx="7963728" cy="991734"/>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3" name="Text Box 6">
            <a:extLst>
              <a:ext uri="{FF2B5EF4-FFF2-40B4-BE49-F238E27FC236}">
                <a16:creationId xmlns:a16="http://schemas.microsoft.com/office/drawing/2014/main" id="{5C5C8259-36B2-4A5F-B6E9-2FDFBCC9567B}"/>
              </a:ext>
            </a:extLst>
          </p:cNvPr>
          <p:cNvSpPr txBox="1">
            <a:spLocks noChangeArrowheads="1"/>
          </p:cNvSpPr>
          <p:nvPr/>
        </p:nvSpPr>
        <p:spPr bwMode="auto">
          <a:xfrm>
            <a:off x="1406783" y="4217201"/>
            <a:ext cx="6721372" cy="767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lvl="0" algn="just"/>
            <a:r>
              <a:rPr lang="it-IT" dirty="0">
                <a:latin typeface="Arial Narrow" panose="020B0606020202030204" pitchFamily="34" charset="0"/>
              </a:rPr>
              <a:t>E’ un atto che, nel definire le proprie scelte, tiene conto dei </a:t>
            </a:r>
            <a:r>
              <a:rPr lang="it-IT" b="1" dirty="0">
                <a:latin typeface="Arial Narrow" panose="020B0606020202030204" pitchFamily="34" charset="0"/>
              </a:rPr>
              <a:t>valori paesaggistici </a:t>
            </a:r>
            <a:r>
              <a:rPr lang="it-IT" dirty="0">
                <a:latin typeface="Arial Narrow" panose="020B0606020202030204" pitchFamily="34" charset="0"/>
              </a:rPr>
              <a:t>riconosciuti dal piano di Indirizzo Territoriale con valenza di Piano Paesaggistico (PIT/PPR) cui deve necessariamente conformarsi.</a:t>
            </a:r>
            <a:endParaRPr kumimoji="0" lang="it-IT" altLang="it-IT" b="0" i="0" u="none" strike="noStrike" cap="none" normalizeH="0" baseline="0" dirty="0">
              <a:ln>
                <a:noFill/>
              </a:ln>
              <a:effectLst/>
              <a:latin typeface="Arial Narrow" panose="020B0606020202030204" pitchFamily="34" charset="0"/>
            </a:endParaRPr>
          </a:p>
        </p:txBody>
      </p:sp>
      <p:sp>
        <p:nvSpPr>
          <p:cNvPr id="24" name="Freccia a pentagono 23">
            <a:extLst>
              <a:ext uri="{FF2B5EF4-FFF2-40B4-BE49-F238E27FC236}">
                <a16:creationId xmlns:a16="http://schemas.microsoft.com/office/drawing/2014/main" id="{420556D6-2D6F-4112-8FD9-18F2BE8E20DA}"/>
              </a:ext>
            </a:extLst>
          </p:cNvPr>
          <p:cNvSpPr/>
          <p:nvPr/>
        </p:nvSpPr>
        <p:spPr>
          <a:xfrm>
            <a:off x="845582" y="5259512"/>
            <a:ext cx="7963728" cy="991734"/>
          </a:xfrm>
          <a:prstGeom prst="homePlate">
            <a:avLst/>
          </a:prstGeom>
          <a:no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6" name="Text Box 6">
            <a:extLst>
              <a:ext uri="{FF2B5EF4-FFF2-40B4-BE49-F238E27FC236}">
                <a16:creationId xmlns:a16="http://schemas.microsoft.com/office/drawing/2014/main" id="{84F618D2-5B59-4450-9AAC-42F3E48C7C51}"/>
              </a:ext>
            </a:extLst>
          </p:cNvPr>
          <p:cNvSpPr txBox="1">
            <a:spLocks noChangeArrowheads="1"/>
          </p:cNvSpPr>
          <p:nvPr/>
        </p:nvSpPr>
        <p:spPr bwMode="auto">
          <a:xfrm>
            <a:off x="1413803" y="5302502"/>
            <a:ext cx="6721372" cy="8567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lvl="0" algn="just"/>
            <a:r>
              <a:rPr lang="it-IT" dirty="0">
                <a:latin typeface="Arial Narrow" panose="020B0606020202030204" pitchFamily="34" charset="0"/>
              </a:rPr>
              <a:t>E’ un atto in cui trovano integrazione i diversi aspetti settoriali che hanno incidenza sul territorio: ambiente, infrastrutture, agricoltura, turismo, politiche abitative, tutela del suolo.</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it-IT" altLang="it-IT" b="0" i="0" u="none" strike="noStrike" cap="none" normalizeH="0" baseline="0" dirty="0">
              <a:ln>
                <a:noFill/>
              </a:ln>
              <a:effectLst/>
              <a:latin typeface="Arial Narrow" panose="020B0606020202030204" pitchFamily="34" charset="0"/>
            </a:endParaRPr>
          </a:p>
        </p:txBody>
      </p:sp>
      <p:pic>
        <p:nvPicPr>
          <p:cNvPr id="27" name="Immagine 26">
            <a:extLst>
              <a:ext uri="{FF2B5EF4-FFF2-40B4-BE49-F238E27FC236}">
                <a16:creationId xmlns:a16="http://schemas.microsoft.com/office/drawing/2014/main" id="{61EE6ED4-DA93-46A5-9D7F-A1B988831832}"/>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4023296">
            <a:off x="416472" y="3461708"/>
            <a:ext cx="336235" cy="336235"/>
          </a:xfrm>
          <a:prstGeom prst="rect">
            <a:avLst/>
          </a:prstGeom>
        </p:spPr>
      </p:pic>
    </p:spTree>
    <p:extLst>
      <p:ext uri="{BB962C8B-B14F-4D97-AF65-F5344CB8AC3E}">
        <p14:creationId xmlns:p14="http://schemas.microsoft.com/office/powerpoint/2010/main" val="38079610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ccia a pentagono 11">
            <a:extLst>
              <a:ext uri="{FF2B5EF4-FFF2-40B4-BE49-F238E27FC236}">
                <a16:creationId xmlns:a16="http://schemas.microsoft.com/office/drawing/2014/main" id="{9A0B5415-CED0-4525-A591-73560DB13164}"/>
              </a:ext>
            </a:extLst>
          </p:cNvPr>
          <p:cNvSpPr/>
          <p:nvPr/>
        </p:nvSpPr>
        <p:spPr>
          <a:xfrm>
            <a:off x="887891" y="504202"/>
            <a:ext cx="7963728" cy="692204"/>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6" name="Picture 4" descr="Risultati immagini per logo comune di pisa">
            <a:extLst>
              <a:ext uri="{FF2B5EF4-FFF2-40B4-BE49-F238E27FC236}">
                <a16:creationId xmlns:a16="http://schemas.microsoft.com/office/drawing/2014/main" id="{B7A1FFD9-1DE0-4486-BF8C-E9090C0461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128" y="586616"/>
            <a:ext cx="388935" cy="47401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2857C2AD-CF8E-487A-9C8F-72D6D1478328}"/>
              </a:ext>
            </a:extLst>
          </p:cNvPr>
          <p:cNvSpPr>
            <a:spLocks noChangeArrowheads="1"/>
          </p:cNvSpPr>
          <p:nvPr/>
        </p:nvSpPr>
        <p:spPr bwMode="auto">
          <a:xfrm>
            <a:off x="292381" y="401652"/>
            <a:ext cx="510893" cy="6456348"/>
          </a:xfrm>
          <a:prstGeom prst="rect">
            <a:avLst/>
          </a:prstGeom>
          <a:solidFill>
            <a:srgbClr val="006666"/>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sp>
        <p:nvSpPr>
          <p:cNvPr id="8" name="Line 3">
            <a:extLst>
              <a:ext uri="{FF2B5EF4-FFF2-40B4-BE49-F238E27FC236}">
                <a16:creationId xmlns:a16="http://schemas.microsoft.com/office/drawing/2014/main" id="{E04CFED1-5D57-4212-BA34-267A0D8796F1}"/>
              </a:ext>
            </a:extLst>
          </p:cNvPr>
          <p:cNvSpPr>
            <a:spLocks noChangeShapeType="1"/>
          </p:cNvSpPr>
          <p:nvPr/>
        </p:nvSpPr>
        <p:spPr bwMode="auto">
          <a:xfrm>
            <a:off x="6488113" y="3175"/>
            <a:ext cx="13679487" cy="0"/>
          </a:xfrm>
          <a:prstGeom prst="line">
            <a:avLst/>
          </a:prstGeom>
          <a:noFill/>
          <a:ln w="9525">
            <a:solidFill>
              <a:srgbClr val="00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cxnSp>
        <p:nvCxnSpPr>
          <p:cNvPr id="11" name="Connettore diritto 10">
            <a:extLst>
              <a:ext uri="{FF2B5EF4-FFF2-40B4-BE49-F238E27FC236}">
                <a16:creationId xmlns:a16="http://schemas.microsoft.com/office/drawing/2014/main" id="{A0BAD8C5-ED37-4789-837D-1B66FAFD4C42}"/>
              </a:ext>
            </a:extLst>
          </p:cNvPr>
          <p:cNvCxnSpPr>
            <a:cxnSpLocks/>
          </p:cNvCxnSpPr>
          <p:nvPr/>
        </p:nvCxnSpPr>
        <p:spPr>
          <a:xfrm>
            <a:off x="547828" y="410198"/>
            <a:ext cx="8303791" cy="0"/>
          </a:xfrm>
          <a:prstGeom prst="line">
            <a:avLst/>
          </a:prstGeom>
          <a:ln w="28575">
            <a:solidFill>
              <a:srgbClr val="006666"/>
            </a:solidFill>
          </a:ln>
        </p:spPr>
        <p:style>
          <a:lnRef idx="1">
            <a:schemeClr val="accent1"/>
          </a:lnRef>
          <a:fillRef idx="0">
            <a:schemeClr val="accent1"/>
          </a:fillRef>
          <a:effectRef idx="0">
            <a:schemeClr val="accent1"/>
          </a:effectRef>
          <a:fontRef idx="minor">
            <a:schemeClr val="tx1"/>
          </a:fontRef>
        </p:style>
      </p:cxnSp>
      <p:pic>
        <p:nvPicPr>
          <p:cNvPr id="1029" name="Picture 5">
            <a:extLst>
              <a:ext uri="{FF2B5EF4-FFF2-40B4-BE49-F238E27FC236}">
                <a16:creationId xmlns:a16="http://schemas.microsoft.com/office/drawing/2014/main" id="{FB82E8C2-FA0A-4585-B894-6DC153092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783" y="599313"/>
            <a:ext cx="376602" cy="4743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3" name="Text Box 6">
            <a:extLst>
              <a:ext uri="{FF2B5EF4-FFF2-40B4-BE49-F238E27FC236}">
                <a16:creationId xmlns:a16="http://schemas.microsoft.com/office/drawing/2014/main" id="{477C208B-DB02-4E0A-8C41-DEFD72BC0E70}"/>
              </a:ext>
            </a:extLst>
          </p:cNvPr>
          <p:cNvSpPr txBox="1">
            <a:spLocks noChangeArrowheads="1"/>
          </p:cNvSpPr>
          <p:nvPr/>
        </p:nvSpPr>
        <p:spPr bwMode="auto">
          <a:xfrm>
            <a:off x="1686400" y="666664"/>
            <a:ext cx="7290435" cy="474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altLang="it-IT" sz="1400" b="1" dirty="0">
                <a:solidFill>
                  <a:srgbClr val="3F3F3F"/>
                </a:solidFill>
                <a:latin typeface="Arial Narrow" panose="020B0606020202030204" pitchFamily="34" charset="0"/>
              </a:rPr>
              <a:t>Attività di informazione partecipazione ai sensi del titolo II capo V della L.R. 65/2014 </a:t>
            </a:r>
            <a:endParaRPr kumimoji="0" lang="it-IT" altLang="it-IT" sz="1400" b="1" i="0" u="none" strike="noStrike" cap="none" normalizeH="0" baseline="0" dirty="0">
              <a:ln>
                <a:noFill/>
              </a:ln>
              <a:solidFill>
                <a:srgbClr val="3F3F3F"/>
              </a:solidFill>
              <a:effectLst/>
              <a:latin typeface="Arial Narrow" panose="020B0606020202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16" name="Text Box 6">
            <a:extLst>
              <a:ext uri="{FF2B5EF4-FFF2-40B4-BE49-F238E27FC236}">
                <a16:creationId xmlns:a16="http://schemas.microsoft.com/office/drawing/2014/main" id="{E97D6A94-FF60-43F0-AEE2-68CC9E762CF4}"/>
              </a:ext>
            </a:extLst>
          </p:cNvPr>
          <p:cNvSpPr txBox="1">
            <a:spLocks noChangeArrowheads="1"/>
          </p:cNvSpPr>
          <p:nvPr/>
        </p:nvSpPr>
        <p:spPr bwMode="auto">
          <a:xfrm>
            <a:off x="2224902" y="1413653"/>
            <a:ext cx="4539443" cy="474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altLang="it-IT" sz="3200" b="1" dirty="0">
                <a:latin typeface="Arial Narrow" panose="020B0606020202030204" pitchFamily="34" charset="0"/>
              </a:rPr>
              <a:t> </a:t>
            </a:r>
            <a:r>
              <a:rPr lang="it-IT" altLang="it-IT" sz="3200" b="1" dirty="0">
                <a:solidFill>
                  <a:srgbClr val="006666"/>
                </a:solidFill>
                <a:latin typeface="Arial Narrow" panose="020B0606020202030204" pitchFamily="34" charset="0"/>
              </a:rPr>
              <a:t>Che cosa </a:t>
            </a:r>
            <a:r>
              <a:rPr lang="it-IT" altLang="it-IT" sz="3200" b="1" u="sng" dirty="0">
                <a:solidFill>
                  <a:srgbClr val="006666"/>
                </a:solidFill>
                <a:latin typeface="Arial Narrow" panose="020B0606020202030204" pitchFamily="34" charset="0"/>
              </a:rPr>
              <a:t>non</a:t>
            </a:r>
            <a:r>
              <a:rPr lang="it-IT" altLang="it-IT" sz="3200" b="1" dirty="0">
                <a:solidFill>
                  <a:srgbClr val="006666"/>
                </a:solidFill>
                <a:latin typeface="Arial Narrow" panose="020B0606020202030204" pitchFamily="34" charset="0"/>
              </a:rPr>
              <a:t> è</a:t>
            </a:r>
            <a:endParaRPr kumimoji="0" lang="it-IT" altLang="it-IT" sz="3200" b="1" i="0" u="none" strike="noStrike" cap="none" normalizeH="0" baseline="0" dirty="0">
              <a:ln>
                <a:noFill/>
              </a:ln>
              <a:solidFill>
                <a:srgbClr val="006666"/>
              </a:solidFill>
              <a:effectLst/>
              <a:latin typeface="Arial Narrow" panose="020B0606020202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400" b="0" i="0" u="none" strike="noStrike" cap="none" normalizeH="0" baseline="0" dirty="0">
              <a:ln>
                <a:noFill/>
              </a:ln>
              <a:effectLst/>
              <a:latin typeface="Arial" panose="020B0604020202020204" pitchFamily="34" charset="0"/>
            </a:endParaRPr>
          </a:p>
        </p:txBody>
      </p:sp>
      <p:sp>
        <p:nvSpPr>
          <p:cNvPr id="2" name="Rettangolo 1">
            <a:extLst>
              <a:ext uri="{FF2B5EF4-FFF2-40B4-BE49-F238E27FC236}">
                <a16:creationId xmlns:a16="http://schemas.microsoft.com/office/drawing/2014/main" id="{2A2B27F4-4E4C-4257-A77D-5DCD96F8CCAF}"/>
              </a:ext>
            </a:extLst>
          </p:cNvPr>
          <p:cNvSpPr/>
          <p:nvPr/>
        </p:nvSpPr>
        <p:spPr>
          <a:xfrm>
            <a:off x="1780308" y="796136"/>
            <a:ext cx="6620066" cy="553998"/>
          </a:xfrm>
          <a:prstGeom prst="rect">
            <a:avLst/>
          </a:prstGeom>
        </p:spPr>
        <p:txBody>
          <a:bodyPr wrap="square">
            <a:spAutoFit/>
          </a:bodyPr>
          <a:lstStyle/>
          <a:p>
            <a:pPr algn="r">
              <a:lnSpc>
                <a:spcPts val="2400"/>
              </a:lnSpc>
            </a:pPr>
            <a:r>
              <a:rPr lang="it-IT" sz="1000" kern="1400" dirty="0">
                <a:solidFill>
                  <a:schemeClr val="bg2">
                    <a:lumMod val="50000"/>
                  </a:schemeClr>
                </a:solidFill>
                <a:latin typeface="Arial Narrow" panose="020B0606020202030204" pitchFamily="34" charset="0"/>
              </a:rPr>
              <a:t>Fase di AVVIO DEL PROCEDIMENTO AI SENSI DELL’ART. 17 L.R. 65/2014 </a:t>
            </a:r>
            <a:endParaRPr lang="it-IT" sz="1000" kern="1400" dirty="0">
              <a:solidFill>
                <a:schemeClr val="bg2">
                  <a:lumMod val="50000"/>
                </a:schemeClr>
              </a:solidFill>
              <a:latin typeface="Times New Roman" panose="02020603050405020304" pitchFamily="18" charset="0"/>
            </a:endParaRPr>
          </a:p>
          <a:p>
            <a:r>
              <a:rPr lang="it-IT" sz="1000" kern="1400" dirty="0">
                <a:solidFill>
                  <a:schemeClr val="bg1"/>
                </a:solidFill>
                <a:latin typeface="Times New Roman" panose="02020603050405020304" pitchFamily="18" charset="0"/>
              </a:rPr>
              <a:t> </a:t>
            </a:r>
            <a:endParaRPr lang="it-IT" sz="1000" kern="1400" dirty="0">
              <a:ln>
                <a:noFill/>
              </a:ln>
              <a:solidFill>
                <a:schemeClr val="bg1"/>
              </a:solidFill>
              <a:effectLst/>
              <a:latin typeface="Times New Roman" panose="02020603050405020304" pitchFamily="18" charset="0"/>
            </a:endParaRPr>
          </a:p>
        </p:txBody>
      </p:sp>
      <p:sp>
        <p:nvSpPr>
          <p:cNvPr id="14" name="Freccia a pentagono 13">
            <a:extLst>
              <a:ext uri="{FF2B5EF4-FFF2-40B4-BE49-F238E27FC236}">
                <a16:creationId xmlns:a16="http://schemas.microsoft.com/office/drawing/2014/main" id="{F6280DFF-7A0F-46DB-A683-C72F270DAC3D}"/>
              </a:ext>
            </a:extLst>
          </p:cNvPr>
          <p:cNvSpPr/>
          <p:nvPr/>
        </p:nvSpPr>
        <p:spPr>
          <a:xfrm>
            <a:off x="845582" y="2499244"/>
            <a:ext cx="7963728" cy="968786"/>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5" name="Text Box 6">
            <a:extLst>
              <a:ext uri="{FF2B5EF4-FFF2-40B4-BE49-F238E27FC236}">
                <a16:creationId xmlns:a16="http://schemas.microsoft.com/office/drawing/2014/main" id="{807A6577-C51B-460D-9BBE-231B77AB9C3A}"/>
              </a:ext>
            </a:extLst>
          </p:cNvPr>
          <p:cNvSpPr txBox="1">
            <a:spLocks noChangeArrowheads="1"/>
          </p:cNvSpPr>
          <p:nvPr/>
        </p:nvSpPr>
        <p:spPr bwMode="auto">
          <a:xfrm>
            <a:off x="1371495" y="2499244"/>
            <a:ext cx="6721372" cy="9297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lvl="0" algn="just"/>
            <a:r>
              <a:rPr lang="it-IT" dirty="0">
                <a:latin typeface="Arial Narrow" panose="020B0606020202030204" pitchFamily="34" charset="0"/>
              </a:rPr>
              <a:t>Non è un piano settoriale con contenuto meramente urbanistico inteso in senso </a:t>
            </a:r>
            <a:r>
              <a:rPr lang="it-IT" b="1" dirty="0">
                <a:latin typeface="Arial Narrow" panose="020B0606020202030204" pitchFamily="34" charset="0"/>
              </a:rPr>
              <a:t>“conformativo” </a:t>
            </a:r>
            <a:r>
              <a:rPr lang="it-IT" dirty="0">
                <a:latin typeface="Arial Narrow" panose="020B0606020202030204" pitchFamily="34" charset="0"/>
              </a:rPr>
              <a:t>al contrario ha contenuto strategico-programmatico</a:t>
            </a:r>
            <a:endParaRPr kumimoji="0" lang="it-IT" altLang="it-IT" b="0" i="0" u="none" strike="noStrike" cap="none" normalizeH="0" baseline="0" dirty="0">
              <a:ln>
                <a:noFill/>
              </a:ln>
              <a:effectLst/>
              <a:latin typeface="Arial Narrow" panose="020B0606020202030204" pitchFamily="34" charset="0"/>
            </a:endParaRPr>
          </a:p>
        </p:txBody>
      </p:sp>
      <p:sp>
        <p:nvSpPr>
          <p:cNvPr id="18" name="Freccia a pentagono 17">
            <a:extLst>
              <a:ext uri="{FF2B5EF4-FFF2-40B4-BE49-F238E27FC236}">
                <a16:creationId xmlns:a16="http://schemas.microsoft.com/office/drawing/2014/main" id="{E8F3C1B8-5536-4678-AFF6-DAFC5C7C772B}"/>
              </a:ext>
            </a:extLst>
          </p:cNvPr>
          <p:cNvSpPr/>
          <p:nvPr/>
        </p:nvSpPr>
        <p:spPr>
          <a:xfrm>
            <a:off x="845582" y="3624890"/>
            <a:ext cx="7963728" cy="968786"/>
          </a:xfrm>
          <a:prstGeom prst="homePlate">
            <a:avLst/>
          </a:prstGeom>
          <a:no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0" name="Text Box 6">
            <a:extLst>
              <a:ext uri="{FF2B5EF4-FFF2-40B4-BE49-F238E27FC236}">
                <a16:creationId xmlns:a16="http://schemas.microsoft.com/office/drawing/2014/main" id="{F6C636E8-7024-4393-8D10-D5719E6EBE61}"/>
              </a:ext>
            </a:extLst>
          </p:cNvPr>
          <p:cNvSpPr txBox="1">
            <a:spLocks noChangeArrowheads="1"/>
          </p:cNvSpPr>
          <p:nvPr/>
        </p:nvSpPr>
        <p:spPr bwMode="auto">
          <a:xfrm>
            <a:off x="1413803" y="3667880"/>
            <a:ext cx="6721372" cy="8567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lvl="0" algn="just"/>
            <a:r>
              <a:rPr lang="it-IT" b="1" dirty="0">
                <a:latin typeface="Arial Narrow" panose="020B0606020202030204" pitchFamily="34" charset="0"/>
              </a:rPr>
              <a:t>Non è un piano strategico </a:t>
            </a:r>
            <a:r>
              <a:rPr lang="it-IT" dirty="0">
                <a:latin typeface="Arial Narrow" panose="020B0606020202030204" pitchFamily="34" charset="0"/>
              </a:rPr>
              <a:t>nel senso della legge 56/2014 (Del Rio), ha tuttavia una propria componente strategica che si confronta con il quadro dei valori patrimoniali non negoziabili espresso dalla parte statutaria.</a:t>
            </a:r>
            <a:endParaRPr kumimoji="0" lang="it-IT" altLang="it-IT" b="0" i="0" u="none" strike="noStrike" cap="none" normalizeH="0" baseline="0" dirty="0">
              <a:ln>
                <a:noFill/>
              </a:ln>
              <a:effectLst/>
              <a:latin typeface="Arial Narrow" panose="020B0606020202030204" pitchFamily="34" charset="0"/>
            </a:endParaRPr>
          </a:p>
        </p:txBody>
      </p:sp>
      <p:sp>
        <p:nvSpPr>
          <p:cNvPr id="21" name="Text Box 4">
            <a:extLst>
              <a:ext uri="{FF2B5EF4-FFF2-40B4-BE49-F238E27FC236}">
                <a16:creationId xmlns:a16="http://schemas.microsoft.com/office/drawing/2014/main" id="{EB42FFEE-B223-474F-8B8A-72E6ADAFC260}"/>
              </a:ext>
            </a:extLst>
          </p:cNvPr>
          <p:cNvSpPr txBox="1">
            <a:spLocks noChangeArrowheads="1"/>
          </p:cNvSpPr>
          <p:nvPr/>
        </p:nvSpPr>
        <p:spPr bwMode="auto">
          <a:xfrm rot="16200000">
            <a:off x="-3228497" y="4277469"/>
            <a:ext cx="751205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it-IT" altLang="it-IT" sz="4200" b="1" i="0" u="none" strike="noStrike" cap="none" normalizeH="0" baseline="0" dirty="0">
                <a:ln>
                  <a:noFill/>
                </a:ln>
                <a:solidFill>
                  <a:schemeClr val="bg1"/>
                </a:solidFill>
                <a:effectLst/>
                <a:latin typeface="Arial Narrow" panose="020B0606020202030204" pitchFamily="34" charset="0"/>
              </a:rPr>
              <a:t> </a:t>
            </a:r>
            <a:r>
              <a:rPr kumimoji="0" lang="it-IT" altLang="it-IT" b="1" i="0" u="none" strike="noStrike" cap="none" normalizeH="0" baseline="0" dirty="0">
                <a:ln>
                  <a:noFill/>
                </a:ln>
                <a:solidFill>
                  <a:schemeClr val="bg1"/>
                </a:solidFill>
                <a:effectLst/>
                <a:latin typeface="Arial Narrow" panose="020B0606020202030204" pitchFamily="34" charset="0"/>
              </a:rPr>
              <a:t>CHE COSA E’ E COSA FA ?</a:t>
            </a:r>
            <a:endParaRPr kumimoji="0" lang="it-IT" altLang="it-IT" b="0" i="0" u="none" strike="noStrike" cap="none" normalizeH="0" baseline="0" dirty="0">
              <a:ln>
                <a:noFill/>
              </a:ln>
              <a:solidFill>
                <a:schemeClr val="bg1"/>
              </a:solidFill>
              <a:effectLst/>
              <a:latin typeface="Arial" panose="020B0604020202020204" pitchFamily="34" charset="0"/>
            </a:endParaRPr>
          </a:p>
        </p:txBody>
      </p:sp>
      <p:pic>
        <p:nvPicPr>
          <p:cNvPr id="22" name="Immagine 21">
            <a:extLst>
              <a:ext uri="{FF2B5EF4-FFF2-40B4-BE49-F238E27FC236}">
                <a16:creationId xmlns:a16="http://schemas.microsoft.com/office/drawing/2014/main" id="{DB3CD4CD-9C97-405D-8563-5E421E8E3831}"/>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4023296">
            <a:off x="416472" y="3461708"/>
            <a:ext cx="336235" cy="336235"/>
          </a:xfrm>
          <a:prstGeom prst="rect">
            <a:avLst/>
          </a:prstGeom>
        </p:spPr>
      </p:pic>
    </p:spTree>
    <p:extLst>
      <p:ext uri="{BB962C8B-B14F-4D97-AF65-F5344CB8AC3E}">
        <p14:creationId xmlns:p14="http://schemas.microsoft.com/office/powerpoint/2010/main" val="3818112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ccia a pentagono 11">
            <a:extLst>
              <a:ext uri="{FF2B5EF4-FFF2-40B4-BE49-F238E27FC236}">
                <a16:creationId xmlns:a16="http://schemas.microsoft.com/office/drawing/2014/main" id="{9A0B5415-CED0-4525-A591-73560DB13164}"/>
              </a:ext>
            </a:extLst>
          </p:cNvPr>
          <p:cNvSpPr/>
          <p:nvPr/>
        </p:nvSpPr>
        <p:spPr>
          <a:xfrm>
            <a:off x="887891" y="504202"/>
            <a:ext cx="7963728" cy="692204"/>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6" name="Picture 4" descr="Risultati immagini per logo comune di pisa">
            <a:extLst>
              <a:ext uri="{FF2B5EF4-FFF2-40B4-BE49-F238E27FC236}">
                <a16:creationId xmlns:a16="http://schemas.microsoft.com/office/drawing/2014/main" id="{B7A1FFD9-1DE0-4486-BF8C-E9090C0461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128" y="586616"/>
            <a:ext cx="388935" cy="47401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2857C2AD-CF8E-487A-9C8F-72D6D1478328}"/>
              </a:ext>
            </a:extLst>
          </p:cNvPr>
          <p:cNvSpPr>
            <a:spLocks noChangeArrowheads="1"/>
          </p:cNvSpPr>
          <p:nvPr/>
        </p:nvSpPr>
        <p:spPr bwMode="auto">
          <a:xfrm>
            <a:off x="292381" y="401652"/>
            <a:ext cx="510893" cy="6456348"/>
          </a:xfrm>
          <a:prstGeom prst="rect">
            <a:avLst/>
          </a:prstGeom>
          <a:solidFill>
            <a:srgbClr val="006666"/>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sp>
        <p:nvSpPr>
          <p:cNvPr id="8" name="Line 3">
            <a:extLst>
              <a:ext uri="{FF2B5EF4-FFF2-40B4-BE49-F238E27FC236}">
                <a16:creationId xmlns:a16="http://schemas.microsoft.com/office/drawing/2014/main" id="{E04CFED1-5D57-4212-BA34-267A0D8796F1}"/>
              </a:ext>
            </a:extLst>
          </p:cNvPr>
          <p:cNvSpPr>
            <a:spLocks noChangeShapeType="1"/>
          </p:cNvSpPr>
          <p:nvPr/>
        </p:nvSpPr>
        <p:spPr bwMode="auto">
          <a:xfrm>
            <a:off x="6488113" y="3175"/>
            <a:ext cx="13679487" cy="0"/>
          </a:xfrm>
          <a:prstGeom prst="line">
            <a:avLst/>
          </a:prstGeom>
          <a:noFill/>
          <a:ln w="9525">
            <a:solidFill>
              <a:srgbClr val="00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cxnSp>
        <p:nvCxnSpPr>
          <p:cNvPr id="11" name="Connettore diritto 10">
            <a:extLst>
              <a:ext uri="{FF2B5EF4-FFF2-40B4-BE49-F238E27FC236}">
                <a16:creationId xmlns:a16="http://schemas.microsoft.com/office/drawing/2014/main" id="{A0BAD8C5-ED37-4789-837D-1B66FAFD4C42}"/>
              </a:ext>
            </a:extLst>
          </p:cNvPr>
          <p:cNvCxnSpPr>
            <a:cxnSpLocks/>
          </p:cNvCxnSpPr>
          <p:nvPr/>
        </p:nvCxnSpPr>
        <p:spPr>
          <a:xfrm>
            <a:off x="547828" y="410198"/>
            <a:ext cx="8303791" cy="0"/>
          </a:xfrm>
          <a:prstGeom prst="line">
            <a:avLst/>
          </a:prstGeom>
          <a:ln w="28575">
            <a:solidFill>
              <a:srgbClr val="006666"/>
            </a:solidFill>
          </a:ln>
        </p:spPr>
        <p:style>
          <a:lnRef idx="1">
            <a:schemeClr val="accent1"/>
          </a:lnRef>
          <a:fillRef idx="0">
            <a:schemeClr val="accent1"/>
          </a:fillRef>
          <a:effectRef idx="0">
            <a:schemeClr val="accent1"/>
          </a:effectRef>
          <a:fontRef idx="minor">
            <a:schemeClr val="tx1"/>
          </a:fontRef>
        </p:style>
      </p:cxnSp>
      <p:pic>
        <p:nvPicPr>
          <p:cNvPr id="1029" name="Picture 5">
            <a:extLst>
              <a:ext uri="{FF2B5EF4-FFF2-40B4-BE49-F238E27FC236}">
                <a16:creationId xmlns:a16="http://schemas.microsoft.com/office/drawing/2014/main" id="{FB82E8C2-FA0A-4585-B894-6DC153092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783" y="599313"/>
            <a:ext cx="376602" cy="4743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3" name="Text Box 6">
            <a:extLst>
              <a:ext uri="{FF2B5EF4-FFF2-40B4-BE49-F238E27FC236}">
                <a16:creationId xmlns:a16="http://schemas.microsoft.com/office/drawing/2014/main" id="{477C208B-DB02-4E0A-8C41-DEFD72BC0E70}"/>
              </a:ext>
            </a:extLst>
          </p:cNvPr>
          <p:cNvSpPr txBox="1">
            <a:spLocks noChangeArrowheads="1"/>
          </p:cNvSpPr>
          <p:nvPr/>
        </p:nvSpPr>
        <p:spPr bwMode="auto">
          <a:xfrm>
            <a:off x="1686400" y="666664"/>
            <a:ext cx="7290435" cy="474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altLang="it-IT" sz="1400" b="1" dirty="0">
                <a:solidFill>
                  <a:srgbClr val="3F3F3F"/>
                </a:solidFill>
                <a:latin typeface="Arial Narrow" panose="020B0606020202030204" pitchFamily="34" charset="0"/>
              </a:rPr>
              <a:t>Attività di informazione partecipazione ai sensi del titolo II capo V della L.R. 65/2014 </a:t>
            </a:r>
            <a:endParaRPr kumimoji="0" lang="it-IT" altLang="it-IT" sz="1400" b="1" i="0" u="none" strike="noStrike" cap="none" normalizeH="0" baseline="0" dirty="0">
              <a:ln>
                <a:noFill/>
              </a:ln>
              <a:solidFill>
                <a:srgbClr val="3F3F3F"/>
              </a:solidFill>
              <a:effectLst/>
              <a:latin typeface="Arial Narrow" panose="020B0606020202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16" name="Text Box 6">
            <a:extLst>
              <a:ext uri="{FF2B5EF4-FFF2-40B4-BE49-F238E27FC236}">
                <a16:creationId xmlns:a16="http://schemas.microsoft.com/office/drawing/2014/main" id="{E97D6A94-FF60-43F0-AEE2-68CC9E762CF4}"/>
              </a:ext>
            </a:extLst>
          </p:cNvPr>
          <p:cNvSpPr txBox="1">
            <a:spLocks noChangeArrowheads="1"/>
          </p:cNvSpPr>
          <p:nvPr/>
        </p:nvSpPr>
        <p:spPr bwMode="auto">
          <a:xfrm>
            <a:off x="2224902" y="1268371"/>
            <a:ext cx="4539443" cy="474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altLang="it-IT" sz="3200" b="1" dirty="0">
                <a:latin typeface="Arial Narrow" panose="020B0606020202030204" pitchFamily="34" charset="0"/>
              </a:rPr>
              <a:t> </a:t>
            </a:r>
            <a:r>
              <a:rPr lang="it-IT" altLang="it-IT" sz="3200" b="1" dirty="0">
                <a:solidFill>
                  <a:srgbClr val="006666"/>
                </a:solidFill>
                <a:latin typeface="Arial Narrow" panose="020B0606020202030204" pitchFamily="34" charset="0"/>
              </a:rPr>
              <a:t>Che cosa fa</a:t>
            </a:r>
            <a:endParaRPr kumimoji="0" lang="it-IT" altLang="it-IT" sz="3200" b="1" i="0" strike="noStrike" cap="none" normalizeH="0" baseline="0" dirty="0">
              <a:ln>
                <a:noFill/>
              </a:ln>
              <a:solidFill>
                <a:srgbClr val="006666"/>
              </a:solidFill>
              <a:effectLst/>
              <a:latin typeface="Arial Narrow" panose="020B0606020202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400" b="0" i="0" u="none" strike="noStrike" cap="none" normalizeH="0" baseline="0" dirty="0">
              <a:ln>
                <a:noFill/>
              </a:ln>
              <a:effectLst/>
              <a:latin typeface="Arial" panose="020B0604020202020204" pitchFamily="34" charset="0"/>
            </a:endParaRPr>
          </a:p>
        </p:txBody>
      </p:sp>
      <p:sp>
        <p:nvSpPr>
          <p:cNvPr id="2" name="Rettangolo 1">
            <a:extLst>
              <a:ext uri="{FF2B5EF4-FFF2-40B4-BE49-F238E27FC236}">
                <a16:creationId xmlns:a16="http://schemas.microsoft.com/office/drawing/2014/main" id="{2A2B27F4-4E4C-4257-A77D-5DCD96F8CCAF}"/>
              </a:ext>
            </a:extLst>
          </p:cNvPr>
          <p:cNvSpPr/>
          <p:nvPr/>
        </p:nvSpPr>
        <p:spPr>
          <a:xfrm>
            <a:off x="1780308" y="796136"/>
            <a:ext cx="6620066" cy="553998"/>
          </a:xfrm>
          <a:prstGeom prst="rect">
            <a:avLst/>
          </a:prstGeom>
        </p:spPr>
        <p:txBody>
          <a:bodyPr wrap="square">
            <a:spAutoFit/>
          </a:bodyPr>
          <a:lstStyle/>
          <a:p>
            <a:pPr algn="r">
              <a:lnSpc>
                <a:spcPts val="2400"/>
              </a:lnSpc>
            </a:pPr>
            <a:r>
              <a:rPr lang="it-IT" sz="1000" kern="1400" dirty="0">
                <a:solidFill>
                  <a:schemeClr val="bg2">
                    <a:lumMod val="50000"/>
                  </a:schemeClr>
                </a:solidFill>
                <a:latin typeface="Arial Narrow" panose="020B0606020202030204" pitchFamily="34" charset="0"/>
              </a:rPr>
              <a:t>Fase di AVVIO DEL PROCEDIMENTO AI SENSI DELL’ART. 17 L.R. 65/2014 </a:t>
            </a:r>
            <a:endParaRPr lang="it-IT" sz="1000" kern="1400" dirty="0">
              <a:solidFill>
                <a:schemeClr val="bg2">
                  <a:lumMod val="50000"/>
                </a:schemeClr>
              </a:solidFill>
              <a:latin typeface="Times New Roman" panose="02020603050405020304" pitchFamily="18" charset="0"/>
            </a:endParaRPr>
          </a:p>
          <a:p>
            <a:r>
              <a:rPr lang="it-IT" sz="1000" kern="1400" dirty="0">
                <a:solidFill>
                  <a:schemeClr val="bg1"/>
                </a:solidFill>
                <a:latin typeface="Times New Roman" panose="02020603050405020304" pitchFamily="18" charset="0"/>
              </a:rPr>
              <a:t> </a:t>
            </a:r>
            <a:endParaRPr lang="it-IT" sz="1000" kern="1400" dirty="0">
              <a:ln>
                <a:noFill/>
              </a:ln>
              <a:solidFill>
                <a:schemeClr val="bg1"/>
              </a:solidFill>
              <a:effectLst/>
              <a:latin typeface="Times New Roman" panose="02020603050405020304" pitchFamily="18" charset="0"/>
            </a:endParaRPr>
          </a:p>
        </p:txBody>
      </p:sp>
      <p:sp>
        <p:nvSpPr>
          <p:cNvPr id="14" name="Freccia a pentagono 13">
            <a:extLst>
              <a:ext uri="{FF2B5EF4-FFF2-40B4-BE49-F238E27FC236}">
                <a16:creationId xmlns:a16="http://schemas.microsoft.com/office/drawing/2014/main" id="{2F1E89C8-5308-481B-AD7E-3FFC0BD28BEA}"/>
              </a:ext>
            </a:extLst>
          </p:cNvPr>
          <p:cNvSpPr/>
          <p:nvPr/>
        </p:nvSpPr>
        <p:spPr>
          <a:xfrm>
            <a:off x="845582" y="2043082"/>
            <a:ext cx="7963728" cy="1975013"/>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5" name="Text Box 6">
            <a:extLst>
              <a:ext uri="{FF2B5EF4-FFF2-40B4-BE49-F238E27FC236}">
                <a16:creationId xmlns:a16="http://schemas.microsoft.com/office/drawing/2014/main" id="{AD843547-F69B-4062-BCB0-64BB7B3CB965}"/>
              </a:ext>
            </a:extLst>
          </p:cNvPr>
          <p:cNvSpPr txBox="1">
            <a:spLocks noChangeArrowheads="1"/>
          </p:cNvSpPr>
          <p:nvPr/>
        </p:nvSpPr>
        <p:spPr bwMode="auto">
          <a:xfrm>
            <a:off x="1371495" y="2183051"/>
            <a:ext cx="6516273" cy="1748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lvl="0" algn="just"/>
            <a:r>
              <a:rPr lang="it-IT" dirty="0">
                <a:latin typeface="Arial Narrow" panose="020B0606020202030204" pitchFamily="34" charset="0"/>
              </a:rPr>
              <a:t>Attua le disposizioni della LR 65 2014 mettendo in opera i contenuti degli art. 92 e 94; in tal senso costruisce un </a:t>
            </a:r>
            <a:r>
              <a:rPr lang="it-IT" b="1" dirty="0">
                <a:latin typeface="Arial Narrow" panose="020B0606020202030204" pitchFamily="34" charset="0"/>
              </a:rPr>
              <a:t>quadro conoscitivo </a:t>
            </a:r>
            <a:r>
              <a:rPr lang="it-IT" dirty="0">
                <a:latin typeface="Arial Narrow" panose="020B0606020202030204" pitchFamily="34" charset="0"/>
              </a:rPr>
              <a:t>di riferimento su cui fonda le proprie opzioni strategiche non compromettendo la </a:t>
            </a:r>
            <a:r>
              <a:rPr lang="it-IT" b="1" dirty="0">
                <a:latin typeface="Arial Narrow" panose="020B0606020202030204" pitchFamily="34" charset="0"/>
              </a:rPr>
              <a:t>matrice patrimoniale</a:t>
            </a:r>
            <a:r>
              <a:rPr lang="it-IT" dirty="0">
                <a:latin typeface="Arial Narrow" panose="020B0606020202030204" pitchFamily="34" charset="0"/>
              </a:rPr>
              <a:t>. Mira ad assicurare il </a:t>
            </a:r>
            <a:r>
              <a:rPr lang="it-IT" b="1" dirty="0">
                <a:latin typeface="Arial Narrow" panose="020B0606020202030204" pitchFamily="34" charset="0"/>
              </a:rPr>
              <a:t>coordinamento di politiche </a:t>
            </a:r>
            <a:r>
              <a:rPr lang="it-IT" dirty="0">
                <a:latin typeface="Arial Narrow" panose="020B0606020202030204" pitchFamily="34" charset="0"/>
              </a:rPr>
              <a:t>territoriali intercomunali in materia di infrastrutture, insediamenti residenziali, commerciali e produttivi, anche attraverso forme di </a:t>
            </a:r>
            <a:r>
              <a:rPr lang="it-IT" b="1" dirty="0">
                <a:latin typeface="Arial Narrow" panose="020B0606020202030204" pitchFamily="34" charset="0"/>
              </a:rPr>
              <a:t>perequazione</a:t>
            </a:r>
            <a:r>
              <a:rPr lang="it-IT" dirty="0">
                <a:latin typeface="Arial Narrow" panose="020B0606020202030204" pitchFamily="34" charset="0"/>
              </a:rPr>
              <a:t>.</a:t>
            </a:r>
            <a:endParaRPr kumimoji="0" lang="it-IT" altLang="it-IT" b="0" i="0" u="none" strike="noStrike" cap="none" normalizeH="0" baseline="0" dirty="0">
              <a:ln>
                <a:noFill/>
              </a:ln>
              <a:effectLst/>
              <a:latin typeface="Arial Narrow" panose="020B0606020202030204" pitchFamily="34" charset="0"/>
            </a:endParaRPr>
          </a:p>
        </p:txBody>
      </p:sp>
      <p:sp>
        <p:nvSpPr>
          <p:cNvPr id="18" name="Freccia a pentagono 17">
            <a:extLst>
              <a:ext uri="{FF2B5EF4-FFF2-40B4-BE49-F238E27FC236}">
                <a16:creationId xmlns:a16="http://schemas.microsoft.com/office/drawing/2014/main" id="{3EA34478-1155-4260-9EFB-7025C3EDC557}"/>
              </a:ext>
            </a:extLst>
          </p:cNvPr>
          <p:cNvSpPr/>
          <p:nvPr/>
        </p:nvSpPr>
        <p:spPr>
          <a:xfrm>
            <a:off x="845582" y="4206008"/>
            <a:ext cx="7963728" cy="1271848"/>
          </a:xfrm>
          <a:prstGeom prst="homePlate">
            <a:avLst/>
          </a:prstGeom>
          <a:no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0" name="Text Box 6">
            <a:extLst>
              <a:ext uri="{FF2B5EF4-FFF2-40B4-BE49-F238E27FC236}">
                <a16:creationId xmlns:a16="http://schemas.microsoft.com/office/drawing/2014/main" id="{46644C14-5EBF-40C0-BD72-8F37950C35D9}"/>
              </a:ext>
            </a:extLst>
          </p:cNvPr>
          <p:cNvSpPr txBox="1">
            <a:spLocks noChangeArrowheads="1"/>
          </p:cNvSpPr>
          <p:nvPr/>
        </p:nvSpPr>
        <p:spPr bwMode="auto">
          <a:xfrm>
            <a:off x="1413803" y="4248998"/>
            <a:ext cx="6721372" cy="8567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lvl="0" algn="just"/>
            <a:r>
              <a:rPr lang="it-IT" dirty="0">
                <a:latin typeface="Arial Narrow" panose="020B0606020202030204" pitchFamily="34" charset="0"/>
              </a:rPr>
              <a:t>Attua le disposizioni del </a:t>
            </a:r>
            <a:r>
              <a:rPr lang="it-IT" b="1" dirty="0">
                <a:latin typeface="Arial Narrow" panose="020B0606020202030204" pitchFamily="34" charset="0"/>
              </a:rPr>
              <a:t>Codice dei Beni Culturali e del Paesaggio </a:t>
            </a:r>
            <a:r>
              <a:rPr lang="it-IT" dirty="0">
                <a:latin typeface="Arial Narrow" panose="020B0606020202030204" pitchFamily="34" charset="0"/>
              </a:rPr>
              <a:t>conformandosi al Piano Paesaggistico Regionale del quale assume e/o approfondisce i contenuti relativi ai beni paesaggistici oltre a tradurre in specifica disciplina gli indirizzi e gli obiettivi in esso contenuti.</a:t>
            </a:r>
            <a:endParaRPr kumimoji="0" lang="it-IT" altLang="it-IT" b="0" i="0" u="none" strike="noStrike" cap="none" normalizeH="0" baseline="0" dirty="0">
              <a:ln>
                <a:noFill/>
              </a:ln>
              <a:effectLst/>
              <a:latin typeface="Arial Narrow" panose="020B0606020202030204" pitchFamily="34" charset="0"/>
            </a:endParaRPr>
          </a:p>
        </p:txBody>
      </p:sp>
      <p:sp>
        <p:nvSpPr>
          <p:cNvPr id="21" name="Text Box 4">
            <a:extLst>
              <a:ext uri="{FF2B5EF4-FFF2-40B4-BE49-F238E27FC236}">
                <a16:creationId xmlns:a16="http://schemas.microsoft.com/office/drawing/2014/main" id="{3521D4AC-EE47-481B-B7D3-2E1D9C160AB7}"/>
              </a:ext>
            </a:extLst>
          </p:cNvPr>
          <p:cNvSpPr txBox="1">
            <a:spLocks noChangeArrowheads="1"/>
          </p:cNvSpPr>
          <p:nvPr/>
        </p:nvSpPr>
        <p:spPr bwMode="auto">
          <a:xfrm rot="16200000">
            <a:off x="-3228497" y="4277469"/>
            <a:ext cx="751205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it-IT" altLang="it-IT" sz="4200" b="1" i="0" u="none" strike="noStrike" cap="none" normalizeH="0" baseline="0" dirty="0">
                <a:ln>
                  <a:noFill/>
                </a:ln>
                <a:solidFill>
                  <a:schemeClr val="bg1"/>
                </a:solidFill>
                <a:effectLst/>
                <a:latin typeface="Arial Narrow" panose="020B0606020202030204" pitchFamily="34" charset="0"/>
              </a:rPr>
              <a:t> </a:t>
            </a:r>
            <a:r>
              <a:rPr kumimoji="0" lang="it-IT" altLang="it-IT" b="1" i="0" u="none" strike="noStrike" cap="none" normalizeH="0" baseline="0" dirty="0">
                <a:ln>
                  <a:noFill/>
                </a:ln>
                <a:solidFill>
                  <a:schemeClr val="bg1"/>
                </a:solidFill>
                <a:effectLst/>
                <a:latin typeface="Arial Narrow" panose="020B0606020202030204" pitchFamily="34" charset="0"/>
              </a:rPr>
              <a:t>CHE COSA E’ E COSA FA ?</a:t>
            </a:r>
            <a:endParaRPr kumimoji="0" lang="it-IT" altLang="it-IT" b="0" i="0" u="none" strike="noStrike" cap="none" normalizeH="0" baseline="0" dirty="0">
              <a:ln>
                <a:noFill/>
              </a:ln>
              <a:solidFill>
                <a:schemeClr val="bg1"/>
              </a:solidFill>
              <a:effectLst/>
              <a:latin typeface="Arial" panose="020B0604020202020204" pitchFamily="34" charset="0"/>
            </a:endParaRPr>
          </a:p>
        </p:txBody>
      </p:sp>
      <p:pic>
        <p:nvPicPr>
          <p:cNvPr id="22" name="Immagine 21">
            <a:extLst>
              <a:ext uri="{FF2B5EF4-FFF2-40B4-BE49-F238E27FC236}">
                <a16:creationId xmlns:a16="http://schemas.microsoft.com/office/drawing/2014/main" id="{CED59794-C661-4B2B-98A4-6F45F9821492}"/>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4023296">
            <a:off x="416472" y="3461708"/>
            <a:ext cx="336235" cy="336235"/>
          </a:xfrm>
          <a:prstGeom prst="rect">
            <a:avLst/>
          </a:prstGeom>
        </p:spPr>
      </p:pic>
    </p:spTree>
    <p:extLst>
      <p:ext uri="{BB962C8B-B14F-4D97-AF65-F5344CB8AC3E}">
        <p14:creationId xmlns:p14="http://schemas.microsoft.com/office/powerpoint/2010/main" val="3751342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ccia a pentagono 11">
            <a:extLst>
              <a:ext uri="{FF2B5EF4-FFF2-40B4-BE49-F238E27FC236}">
                <a16:creationId xmlns:a16="http://schemas.microsoft.com/office/drawing/2014/main" id="{9A0B5415-CED0-4525-A591-73560DB13164}"/>
              </a:ext>
            </a:extLst>
          </p:cNvPr>
          <p:cNvSpPr/>
          <p:nvPr/>
        </p:nvSpPr>
        <p:spPr>
          <a:xfrm>
            <a:off x="887891" y="504202"/>
            <a:ext cx="7963728" cy="692204"/>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6" name="Picture 4" descr="Risultati immagini per logo comune di pisa">
            <a:extLst>
              <a:ext uri="{FF2B5EF4-FFF2-40B4-BE49-F238E27FC236}">
                <a16:creationId xmlns:a16="http://schemas.microsoft.com/office/drawing/2014/main" id="{B7A1FFD9-1DE0-4486-BF8C-E9090C0461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128" y="586616"/>
            <a:ext cx="388935" cy="47401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2857C2AD-CF8E-487A-9C8F-72D6D1478328}"/>
              </a:ext>
            </a:extLst>
          </p:cNvPr>
          <p:cNvSpPr>
            <a:spLocks noChangeArrowheads="1"/>
          </p:cNvSpPr>
          <p:nvPr/>
        </p:nvSpPr>
        <p:spPr bwMode="auto">
          <a:xfrm>
            <a:off x="292381" y="401652"/>
            <a:ext cx="510893" cy="6456348"/>
          </a:xfrm>
          <a:prstGeom prst="rect">
            <a:avLst/>
          </a:prstGeom>
          <a:solidFill>
            <a:srgbClr val="006666"/>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sp>
        <p:nvSpPr>
          <p:cNvPr id="8" name="Line 3">
            <a:extLst>
              <a:ext uri="{FF2B5EF4-FFF2-40B4-BE49-F238E27FC236}">
                <a16:creationId xmlns:a16="http://schemas.microsoft.com/office/drawing/2014/main" id="{E04CFED1-5D57-4212-BA34-267A0D8796F1}"/>
              </a:ext>
            </a:extLst>
          </p:cNvPr>
          <p:cNvSpPr>
            <a:spLocks noChangeShapeType="1"/>
          </p:cNvSpPr>
          <p:nvPr/>
        </p:nvSpPr>
        <p:spPr bwMode="auto">
          <a:xfrm>
            <a:off x="6488113" y="3175"/>
            <a:ext cx="13679487" cy="0"/>
          </a:xfrm>
          <a:prstGeom prst="line">
            <a:avLst/>
          </a:prstGeom>
          <a:noFill/>
          <a:ln w="9525">
            <a:solidFill>
              <a:srgbClr val="00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cxnSp>
        <p:nvCxnSpPr>
          <p:cNvPr id="11" name="Connettore diritto 10">
            <a:extLst>
              <a:ext uri="{FF2B5EF4-FFF2-40B4-BE49-F238E27FC236}">
                <a16:creationId xmlns:a16="http://schemas.microsoft.com/office/drawing/2014/main" id="{A0BAD8C5-ED37-4789-837D-1B66FAFD4C42}"/>
              </a:ext>
            </a:extLst>
          </p:cNvPr>
          <p:cNvCxnSpPr>
            <a:cxnSpLocks/>
          </p:cNvCxnSpPr>
          <p:nvPr/>
        </p:nvCxnSpPr>
        <p:spPr>
          <a:xfrm>
            <a:off x="547828" y="410198"/>
            <a:ext cx="8303791" cy="0"/>
          </a:xfrm>
          <a:prstGeom prst="line">
            <a:avLst/>
          </a:prstGeom>
          <a:ln w="28575">
            <a:solidFill>
              <a:srgbClr val="006666"/>
            </a:solidFill>
          </a:ln>
        </p:spPr>
        <p:style>
          <a:lnRef idx="1">
            <a:schemeClr val="accent1"/>
          </a:lnRef>
          <a:fillRef idx="0">
            <a:schemeClr val="accent1"/>
          </a:fillRef>
          <a:effectRef idx="0">
            <a:schemeClr val="accent1"/>
          </a:effectRef>
          <a:fontRef idx="minor">
            <a:schemeClr val="tx1"/>
          </a:fontRef>
        </p:style>
      </p:cxnSp>
      <p:pic>
        <p:nvPicPr>
          <p:cNvPr id="1029" name="Picture 5">
            <a:extLst>
              <a:ext uri="{FF2B5EF4-FFF2-40B4-BE49-F238E27FC236}">
                <a16:creationId xmlns:a16="http://schemas.microsoft.com/office/drawing/2014/main" id="{FB82E8C2-FA0A-4585-B894-6DC153092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783" y="599313"/>
            <a:ext cx="376602" cy="4743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3" name="Text Box 6">
            <a:extLst>
              <a:ext uri="{FF2B5EF4-FFF2-40B4-BE49-F238E27FC236}">
                <a16:creationId xmlns:a16="http://schemas.microsoft.com/office/drawing/2014/main" id="{477C208B-DB02-4E0A-8C41-DEFD72BC0E70}"/>
              </a:ext>
            </a:extLst>
          </p:cNvPr>
          <p:cNvSpPr txBox="1">
            <a:spLocks noChangeArrowheads="1"/>
          </p:cNvSpPr>
          <p:nvPr/>
        </p:nvSpPr>
        <p:spPr bwMode="auto">
          <a:xfrm>
            <a:off x="1686400" y="666664"/>
            <a:ext cx="7290435" cy="474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altLang="it-IT" sz="1400" b="1" dirty="0">
                <a:solidFill>
                  <a:srgbClr val="3F3F3F"/>
                </a:solidFill>
                <a:latin typeface="Arial Narrow" panose="020B0606020202030204" pitchFamily="34" charset="0"/>
              </a:rPr>
              <a:t>Attività di informazione partecipazione ai sensi del titolo II capo V della L.R. 65/2014 </a:t>
            </a:r>
            <a:endParaRPr kumimoji="0" lang="it-IT" altLang="it-IT" sz="1400" b="1" i="0" u="none" strike="noStrike" cap="none" normalizeH="0" baseline="0" dirty="0">
              <a:ln>
                <a:noFill/>
              </a:ln>
              <a:solidFill>
                <a:srgbClr val="3F3F3F"/>
              </a:solidFill>
              <a:effectLst/>
              <a:latin typeface="Arial Narrow" panose="020B0606020202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16" name="Text Box 6">
            <a:extLst>
              <a:ext uri="{FF2B5EF4-FFF2-40B4-BE49-F238E27FC236}">
                <a16:creationId xmlns:a16="http://schemas.microsoft.com/office/drawing/2014/main" id="{E97D6A94-FF60-43F0-AEE2-68CC9E762CF4}"/>
              </a:ext>
            </a:extLst>
          </p:cNvPr>
          <p:cNvSpPr txBox="1">
            <a:spLocks noChangeArrowheads="1"/>
          </p:cNvSpPr>
          <p:nvPr/>
        </p:nvSpPr>
        <p:spPr bwMode="auto">
          <a:xfrm>
            <a:off x="2224902" y="1268371"/>
            <a:ext cx="4539443" cy="474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altLang="it-IT" sz="3200" b="1" dirty="0">
                <a:latin typeface="Arial Narrow" panose="020B0606020202030204" pitchFamily="34" charset="0"/>
              </a:rPr>
              <a:t> </a:t>
            </a:r>
            <a:r>
              <a:rPr lang="it-IT" altLang="it-IT" sz="3200" b="1" dirty="0">
                <a:solidFill>
                  <a:srgbClr val="006666"/>
                </a:solidFill>
                <a:latin typeface="Arial Narrow" panose="020B0606020202030204" pitchFamily="34" charset="0"/>
              </a:rPr>
              <a:t>Che cosa fa</a:t>
            </a:r>
            <a:endParaRPr kumimoji="0" lang="it-IT" altLang="it-IT" sz="3200" b="1" i="0" strike="noStrike" cap="none" normalizeH="0" baseline="0" dirty="0">
              <a:ln>
                <a:noFill/>
              </a:ln>
              <a:solidFill>
                <a:srgbClr val="006666"/>
              </a:solidFill>
              <a:effectLst/>
              <a:latin typeface="Arial Narrow" panose="020B0606020202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400" b="0" i="0" u="none" strike="noStrike" cap="none" normalizeH="0" baseline="0" dirty="0">
              <a:ln>
                <a:noFill/>
              </a:ln>
              <a:effectLst/>
              <a:latin typeface="Arial" panose="020B0604020202020204" pitchFamily="34" charset="0"/>
            </a:endParaRPr>
          </a:p>
        </p:txBody>
      </p:sp>
      <p:sp>
        <p:nvSpPr>
          <p:cNvPr id="2" name="Rettangolo 1">
            <a:extLst>
              <a:ext uri="{FF2B5EF4-FFF2-40B4-BE49-F238E27FC236}">
                <a16:creationId xmlns:a16="http://schemas.microsoft.com/office/drawing/2014/main" id="{2A2B27F4-4E4C-4257-A77D-5DCD96F8CCAF}"/>
              </a:ext>
            </a:extLst>
          </p:cNvPr>
          <p:cNvSpPr/>
          <p:nvPr/>
        </p:nvSpPr>
        <p:spPr>
          <a:xfrm>
            <a:off x="1780308" y="796136"/>
            <a:ext cx="6620066" cy="553998"/>
          </a:xfrm>
          <a:prstGeom prst="rect">
            <a:avLst/>
          </a:prstGeom>
        </p:spPr>
        <p:txBody>
          <a:bodyPr wrap="square">
            <a:spAutoFit/>
          </a:bodyPr>
          <a:lstStyle/>
          <a:p>
            <a:pPr algn="r">
              <a:lnSpc>
                <a:spcPts val="2400"/>
              </a:lnSpc>
            </a:pPr>
            <a:r>
              <a:rPr lang="it-IT" sz="1000" kern="1400" dirty="0">
                <a:solidFill>
                  <a:schemeClr val="bg2">
                    <a:lumMod val="50000"/>
                  </a:schemeClr>
                </a:solidFill>
                <a:latin typeface="Arial Narrow" panose="020B0606020202030204" pitchFamily="34" charset="0"/>
              </a:rPr>
              <a:t>Fase di AVVIO DEL PROCEDIMENTO AI SENSI DELL’ART. 17 L.R. 65/2014 </a:t>
            </a:r>
            <a:endParaRPr lang="it-IT" sz="1000" kern="1400" dirty="0">
              <a:solidFill>
                <a:schemeClr val="bg2">
                  <a:lumMod val="50000"/>
                </a:schemeClr>
              </a:solidFill>
              <a:latin typeface="Times New Roman" panose="02020603050405020304" pitchFamily="18" charset="0"/>
            </a:endParaRPr>
          </a:p>
          <a:p>
            <a:r>
              <a:rPr lang="it-IT" sz="1000" kern="1400" dirty="0">
                <a:solidFill>
                  <a:schemeClr val="bg1"/>
                </a:solidFill>
                <a:latin typeface="Times New Roman" panose="02020603050405020304" pitchFamily="18" charset="0"/>
              </a:rPr>
              <a:t> </a:t>
            </a:r>
            <a:endParaRPr lang="it-IT" sz="1000" kern="1400" dirty="0">
              <a:ln>
                <a:noFill/>
              </a:ln>
              <a:solidFill>
                <a:schemeClr val="bg1"/>
              </a:solidFill>
              <a:effectLst/>
              <a:latin typeface="Times New Roman" panose="02020603050405020304" pitchFamily="18" charset="0"/>
            </a:endParaRPr>
          </a:p>
        </p:txBody>
      </p:sp>
      <p:sp>
        <p:nvSpPr>
          <p:cNvPr id="14" name="Freccia a pentagono 13">
            <a:extLst>
              <a:ext uri="{FF2B5EF4-FFF2-40B4-BE49-F238E27FC236}">
                <a16:creationId xmlns:a16="http://schemas.microsoft.com/office/drawing/2014/main" id="{2F1E89C8-5308-481B-AD7E-3FFC0BD28BEA}"/>
              </a:ext>
            </a:extLst>
          </p:cNvPr>
          <p:cNvSpPr/>
          <p:nvPr/>
        </p:nvSpPr>
        <p:spPr>
          <a:xfrm>
            <a:off x="845582" y="2085811"/>
            <a:ext cx="7963728" cy="1249597"/>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5" name="Text Box 6">
            <a:extLst>
              <a:ext uri="{FF2B5EF4-FFF2-40B4-BE49-F238E27FC236}">
                <a16:creationId xmlns:a16="http://schemas.microsoft.com/office/drawing/2014/main" id="{AD843547-F69B-4062-BCB0-64BB7B3CB965}"/>
              </a:ext>
            </a:extLst>
          </p:cNvPr>
          <p:cNvSpPr txBox="1">
            <a:spLocks noChangeArrowheads="1"/>
          </p:cNvSpPr>
          <p:nvPr/>
        </p:nvSpPr>
        <p:spPr bwMode="auto">
          <a:xfrm>
            <a:off x="1371495" y="2225780"/>
            <a:ext cx="6721372" cy="9276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lvl="0" algn="just"/>
            <a:r>
              <a:rPr lang="it-IT" dirty="0">
                <a:latin typeface="Arial Narrow" panose="020B0606020202030204" pitchFamily="34" charset="0"/>
              </a:rPr>
              <a:t>Individua il </a:t>
            </a:r>
            <a:r>
              <a:rPr lang="it-IT" b="1" dirty="0">
                <a:latin typeface="Arial Narrow" panose="020B0606020202030204" pitchFamily="34" charset="0"/>
              </a:rPr>
              <a:t>perimetro del territorio urbanizzato </a:t>
            </a:r>
            <a:r>
              <a:rPr lang="it-IT" dirty="0">
                <a:latin typeface="Arial Narrow" panose="020B0606020202030204" pitchFamily="34" charset="0"/>
              </a:rPr>
              <a:t>quale limite oltre il quale i suoli agricoli liberi posso essere utilizzati a certe condizioni ad eccezione della funzione residenziale che è totalmente esclusa.</a:t>
            </a:r>
            <a:endParaRPr kumimoji="0" lang="it-IT" altLang="it-IT" b="0" i="0" u="none" strike="noStrike" cap="none" normalizeH="0" baseline="0" dirty="0">
              <a:ln>
                <a:noFill/>
              </a:ln>
              <a:effectLst/>
              <a:latin typeface="Arial Narrow" panose="020B0606020202030204" pitchFamily="34" charset="0"/>
            </a:endParaRPr>
          </a:p>
        </p:txBody>
      </p:sp>
      <p:sp>
        <p:nvSpPr>
          <p:cNvPr id="18" name="Freccia a pentagono 17">
            <a:extLst>
              <a:ext uri="{FF2B5EF4-FFF2-40B4-BE49-F238E27FC236}">
                <a16:creationId xmlns:a16="http://schemas.microsoft.com/office/drawing/2014/main" id="{3EA34478-1155-4260-9EFB-7025C3EDC557}"/>
              </a:ext>
            </a:extLst>
          </p:cNvPr>
          <p:cNvSpPr/>
          <p:nvPr/>
        </p:nvSpPr>
        <p:spPr>
          <a:xfrm>
            <a:off x="845582" y="3431572"/>
            <a:ext cx="7963728" cy="1271848"/>
          </a:xfrm>
          <a:prstGeom prst="homePlate">
            <a:avLst/>
          </a:prstGeom>
          <a:no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0" name="Text Box 6">
            <a:extLst>
              <a:ext uri="{FF2B5EF4-FFF2-40B4-BE49-F238E27FC236}">
                <a16:creationId xmlns:a16="http://schemas.microsoft.com/office/drawing/2014/main" id="{46644C14-5EBF-40C0-BD72-8F37950C35D9}"/>
              </a:ext>
            </a:extLst>
          </p:cNvPr>
          <p:cNvSpPr txBox="1">
            <a:spLocks noChangeArrowheads="1"/>
          </p:cNvSpPr>
          <p:nvPr/>
        </p:nvSpPr>
        <p:spPr bwMode="auto">
          <a:xfrm>
            <a:off x="1413803" y="3474562"/>
            <a:ext cx="6721372" cy="8567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lvl="0" algn="just"/>
            <a:r>
              <a:rPr lang="it-IT" dirty="0">
                <a:latin typeface="Arial Narrow" panose="020B0606020202030204" pitchFamily="34" charset="0"/>
              </a:rPr>
              <a:t>Compie le necessarie analisi per definire il </a:t>
            </a:r>
            <a:r>
              <a:rPr lang="it-IT" b="1" dirty="0">
                <a:latin typeface="Arial Narrow" panose="020B0606020202030204" pitchFamily="34" charset="0"/>
              </a:rPr>
              <a:t>quadro idro-geo-morfologico </a:t>
            </a:r>
            <a:r>
              <a:rPr lang="it-IT" dirty="0">
                <a:latin typeface="Arial Narrow" panose="020B0606020202030204" pitchFamily="34" charset="0"/>
              </a:rPr>
              <a:t>e </a:t>
            </a:r>
            <a:r>
              <a:rPr lang="it-IT" b="1" dirty="0">
                <a:latin typeface="Arial Narrow" panose="020B0606020202030204" pitchFamily="34" charset="0"/>
              </a:rPr>
              <a:t>idraulico</a:t>
            </a:r>
            <a:r>
              <a:rPr lang="it-IT" dirty="0">
                <a:latin typeface="Arial Narrow" panose="020B0606020202030204" pitchFamily="34" charset="0"/>
              </a:rPr>
              <a:t> da cui far emergere i livelli di </a:t>
            </a:r>
            <a:r>
              <a:rPr lang="it-IT" b="1" dirty="0">
                <a:latin typeface="Arial Narrow" panose="020B0606020202030204" pitchFamily="34" charset="0"/>
              </a:rPr>
              <a:t>pericolosità</a:t>
            </a:r>
            <a:r>
              <a:rPr lang="it-IT" dirty="0">
                <a:latin typeface="Arial Narrow" panose="020B0606020202030204" pitchFamily="34" charset="0"/>
              </a:rPr>
              <a:t> del territorio cui conseguentemente condizionare </a:t>
            </a:r>
            <a:r>
              <a:rPr lang="it-IT" b="1" dirty="0">
                <a:latin typeface="Arial Narrow" panose="020B0606020202030204" pitchFamily="34" charset="0"/>
              </a:rPr>
              <a:t>la fattibilità </a:t>
            </a:r>
            <a:r>
              <a:rPr lang="it-IT" dirty="0">
                <a:latin typeface="Arial Narrow" panose="020B0606020202030204" pitchFamily="34" charset="0"/>
              </a:rPr>
              <a:t>degli interventi.</a:t>
            </a:r>
            <a:endParaRPr kumimoji="0" lang="it-IT" altLang="it-IT" b="0" i="0" u="none" strike="noStrike" cap="none" normalizeH="0" baseline="0" dirty="0">
              <a:ln>
                <a:noFill/>
              </a:ln>
              <a:effectLst/>
              <a:latin typeface="Arial Narrow" panose="020B0606020202030204" pitchFamily="34" charset="0"/>
            </a:endParaRPr>
          </a:p>
        </p:txBody>
      </p:sp>
      <p:sp>
        <p:nvSpPr>
          <p:cNvPr id="21" name="Freccia a pentagono 20">
            <a:extLst>
              <a:ext uri="{FF2B5EF4-FFF2-40B4-BE49-F238E27FC236}">
                <a16:creationId xmlns:a16="http://schemas.microsoft.com/office/drawing/2014/main" id="{FC67737C-F7EA-4C5D-AF64-7D3D0ECCE590}"/>
              </a:ext>
            </a:extLst>
          </p:cNvPr>
          <p:cNvSpPr/>
          <p:nvPr/>
        </p:nvSpPr>
        <p:spPr>
          <a:xfrm>
            <a:off x="845582" y="4810813"/>
            <a:ext cx="7963728" cy="1359249"/>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3" name="Text Box 6">
            <a:extLst>
              <a:ext uri="{FF2B5EF4-FFF2-40B4-BE49-F238E27FC236}">
                <a16:creationId xmlns:a16="http://schemas.microsoft.com/office/drawing/2014/main" id="{BFED8995-6A9A-467C-8494-40718B269ED7}"/>
              </a:ext>
            </a:extLst>
          </p:cNvPr>
          <p:cNvSpPr txBox="1">
            <a:spLocks noChangeArrowheads="1"/>
          </p:cNvSpPr>
          <p:nvPr/>
        </p:nvSpPr>
        <p:spPr bwMode="auto">
          <a:xfrm>
            <a:off x="1371495" y="4986425"/>
            <a:ext cx="6721372" cy="8567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lvl="0" algn="just"/>
            <a:r>
              <a:rPr lang="it-IT" dirty="0">
                <a:latin typeface="Arial Narrow" panose="020B0606020202030204" pitchFamily="34" charset="0"/>
              </a:rPr>
              <a:t>Costruisce il proprio </a:t>
            </a:r>
            <a:r>
              <a:rPr lang="it-IT" b="1" dirty="0">
                <a:latin typeface="Arial Narrow" panose="020B0606020202030204" pitchFamily="34" charset="0"/>
              </a:rPr>
              <a:t>quadro strategico </a:t>
            </a:r>
            <a:r>
              <a:rPr lang="it-IT" dirty="0">
                <a:latin typeface="Arial Narrow" panose="020B0606020202030204" pitchFamily="34" charset="0"/>
              </a:rPr>
              <a:t>in ragione di un processo valutativo, che accompagna le varie fasi di elaborazione del Piano, di cui ne dà conto attraverso specifici elaborati e documenti.</a:t>
            </a:r>
            <a:endParaRPr kumimoji="0" lang="it-IT" altLang="it-IT" b="0" i="0" u="none" strike="noStrike" cap="none" normalizeH="0" baseline="0" dirty="0">
              <a:ln>
                <a:noFill/>
              </a:ln>
              <a:effectLst/>
              <a:latin typeface="Arial Narrow" panose="020B0606020202030204" pitchFamily="34" charset="0"/>
            </a:endParaRPr>
          </a:p>
        </p:txBody>
      </p:sp>
      <p:sp>
        <p:nvSpPr>
          <p:cNvPr id="24" name="Text Box 4">
            <a:extLst>
              <a:ext uri="{FF2B5EF4-FFF2-40B4-BE49-F238E27FC236}">
                <a16:creationId xmlns:a16="http://schemas.microsoft.com/office/drawing/2014/main" id="{30F402BA-701A-4E8E-936C-9E839D4770FF}"/>
              </a:ext>
            </a:extLst>
          </p:cNvPr>
          <p:cNvSpPr txBox="1">
            <a:spLocks noChangeArrowheads="1"/>
          </p:cNvSpPr>
          <p:nvPr/>
        </p:nvSpPr>
        <p:spPr bwMode="auto">
          <a:xfrm rot="16200000">
            <a:off x="-3228497" y="4277469"/>
            <a:ext cx="751205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it-IT" altLang="it-IT" sz="4200" b="1" i="0" u="none" strike="noStrike" cap="none" normalizeH="0" baseline="0" dirty="0">
                <a:ln>
                  <a:noFill/>
                </a:ln>
                <a:solidFill>
                  <a:schemeClr val="bg1"/>
                </a:solidFill>
                <a:effectLst/>
                <a:latin typeface="Arial Narrow" panose="020B0606020202030204" pitchFamily="34" charset="0"/>
              </a:rPr>
              <a:t> </a:t>
            </a:r>
            <a:r>
              <a:rPr kumimoji="0" lang="it-IT" altLang="it-IT" b="1" i="0" u="none" strike="noStrike" cap="none" normalizeH="0" baseline="0" dirty="0">
                <a:ln>
                  <a:noFill/>
                </a:ln>
                <a:solidFill>
                  <a:schemeClr val="bg1"/>
                </a:solidFill>
                <a:effectLst/>
                <a:latin typeface="Arial Narrow" panose="020B0606020202030204" pitchFamily="34" charset="0"/>
              </a:rPr>
              <a:t>CHE COSA E’ E COSA FA ?</a:t>
            </a:r>
            <a:endParaRPr kumimoji="0" lang="it-IT" altLang="it-IT" b="0" i="0" u="none" strike="noStrike" cap="none" normalizeH="0" baseline="0" dirty="0">
              <a:ln>
                <a:noFill/>
              </a:ln>
              <a:solidFill>
                <a:schemeClr val="bg1"/>
              </a:solidFill>
              <a:effectLst/>
              <a:latin typeface="Arial" panose="020B0604020202020204" pitchFamily="34" charset="0"/>
            </a:endParaRPr>
          </a:p>
        </p:txBody>
      </p:sp>
      <p:pic>
        <p:nvPicPr>
          <p:cNvPr id="25" name="Immagine 24">
            <a:extLst>
              <a:ext uri="{FF2B5EF4-FFF2-40B4-BE49-F238E27FC236}">
                <a16:creationId xmlns:a16="http://schemas.microsoft.com/office/drawing/2014/main" id="{84A15A6A-C38A-4495-93EC-B8A2F8938E34}"/>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4023296">
            <a:off x="416472" y="3461708"/>
            <a:ext cx="336235" cy="336235"/>
          </a:xfrm>
          <a:prstGeom prst="rect">
            <a:avLst/>
          </a:prstGeom>
        </p:spPr>
      </p:pic>
    </p:spTree>
    <p:extLst>
      <p:ext uri="{BB962C8B-B14F-4D97-AF65-F5344CB8AC3E}">
        <p14:creationId xmlns:p14="http://schemas.microsoft.com/office/powerpoint/2010/main" val="1565117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ccia a pentagono 11">
            <a:extLst>
              <a:ext uri="{FF2B5EF4-FFF2-40B4-BE49-F238E27FC236}">
                <a16:creationId xmlns:a16="http://schemas.microsoft.com/office/drawing/2014/main" id="{9A0B5415-CED0-4525-A591-73560DB13164}"/>
              </a:ext>
            </a:extLst>
          </p:cNvPr>
          <p:cNvSpPr/>
          <p:nvPr/>
        </p:nvSpPr>
        <p:spPr>
          <a:xfrm>
            <a:off x="887891" y="504202"/>
            <a:ext cx="7963728" cy="692204"/>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6" name="Picture 4" descr="Risultati immagini per logo comune di pisa">
            <a:extLst>
              <a:ext uri="{FF2B5EF4-FFF2-40B4-BE49-F238E27FC236}">
                <a16:creationId xmlns:a16="http://schemas.microsoft.com/office/drawing/2014/main" id="{B7A1FFD9-1DE0-4486-BF8C-E9090C0461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128" y="586616"/>
            <a:ext cx="388935" cy="47401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2857C2AD-CF8E-487A-9C8F-72D6D1478328}"/>
              </a:ext>
            </a:extLst>
          </p:cNvPr>
          <p:cNvSpPr>
            <a:spLocks noChangeArrowheads="1"/>
          </p:cNvSpPr>
          <p:nvPr/>
        </p:nvSpPr>
        <p:spPr bwMode="auto">
          <a:xfrm>
            <a:off x="292381" y="401652"/>
            <a:ext cx="510893" cy="6456348"/>
          </a:xfrm>
          <a:prstGeom prst="rect">
            <a:avLst/>
          </a:prstGeom>
          <a:solidFill>
            <a:srgbClr val="006666"/>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sp>
        <p:nvSpPr>
          <p:cNvPr id="8" name="Line 3">
            <a:extLst>
              <a:ext uri="{FF2B5EF4-FFF2-40B4-BE49-F238E27FC236}">
                <a16:creationId xmlns:a16="http://schemas.microsoft.com/office/drawing/2014/main" id="{E04CFED1-5D57-4212-BA34-267A0D8796F1}"/>
              </a:ext>
            </a:extLst>
          </p:cNvPr>
          <p:cNvSpPr>
            <a:spLocks noChangeShapeType="1"/>
          </p:cNvSpPr>
          <p:nvPr/>
        </p:nvSpPr>
        <p:spPr bwMode="auto">
          <a:xfrm>
            <a:off x="6488113" y="3175"/>
            <a:ext cx="13679487" cy="0"/>
          </a:xfrm>
          <a:prstGeom prst="line">
            <a:avLst/>
          </a:prstGeom>
          <a:noFill/>
          <a:ln w="9525">
            <a:solidFill>
              <a:srgbClr val="00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cxnSp>
        <p:nvCxnSpPr>
          <p:cNvPr id="11" name="Connettore diritto 10">
            <a:extLst>
              <a:ext uri="{FF2B5EF4-FFF2-40B4-BE49-F238E27FC236}">
                <a16:creationId xmlns:a16="http://schemas.microsoft.com/office/drawing/2014/main" id="{A0BAD8C5-ED37-4789-837D-1B66FAFD4C42}"/>
              </a:ext>
            </a:extLst>
          </p:cNvPr>
          <p:cNvCxnSpPr>
            <a:cxnSpLocks/>
          </p:cNvCxnSpPr>
          <p:nvPr/>
        </p:nvCxnSpPr>
        <p:spPr>
          <a:xfrm>
            <a:off x="547828" y="410198"/>
            <a:ext cx="8303791" cy="0"/>
          </a:xfrm>
          <a:prstGeom prst="line">
            <a:avLst/>
          </a:prstGeom>
          <a:ln w="28575">
            <a:solidFill>
              <a:srgbClr val="006666"/>
            </a:solidFill>
          </a:ln>
        </p:spPr>
        <p:style>
          <a:lnRef idx="1">
            <a:schemeClr val="accent1"/>
          </a:lnRef>
          <a:fillRef idx="0">
            <a:schemeClr val="accent1"/>
          </a:fillRef>
          <a:effectRef idx="0">
            <a:schemeClr val="accent1"/>
          </a:effectRef>
          <a:fontRef idx="minor">
            <a:schemeClr val="tx1"/>
          </a:fontRef>
        </p:style>
      </p:cxnSp>
      <p:pic>
        <p:nvPicPr>
          <p:cNvPr id="1029" name="Picture 5">
            <a:extLst>
              <a:ext uri="{FF2B5EF4-FFF2-40B4-BE49-F238E27FC236}">
                <a16:creationId xmlns:a16="http://schemas.microsoft.com/office/drawing/2014/main" id="{FB82E8C2-FA0A-4585-B894-6DC153092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783" y="599313"/>
            <a:ext cx="376602" cy="4743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3" name="Text Box 6">
            <a:extLst>
              <a:ext uri="{FF2B5EF4-FFF2-40B4-BE49-F238E27FC236}">
                <a16:creationId xmlns:a16="http://schemas.microsoft.com/office/drawing/2014/main" id="{477C208B-DB02-4E0A-8C41-DEFD72BC0E70}"/>
              </a:ext>
            </a:extLst>
          </p:cNvPr>
          <p:cNvSpPr txBox="1">
            <a:spLocks noChangeArrowheads="1"/>
          </p:cNvSpPr>
          <p:nvPr/>
        </p:nvSpPr>
        <p:spPr bwMode="auto">
          <a:xfrm>
            <a:off x="1686400" y="666664"/>
            <a:ext cx="7290435" cy="474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altLang="it-IT" sz="1400" b="1" dirty="0">
                <a:solidFill>
                  <a:srgbClr val="3F3F3F"/>
                </a:solidFill>
                <a:latin typeface="Arial Narrow" panose="020B0606020202030204" pitchFamily="34" charset="0"/>
              </a:rPr>
              <a:t>Attività di informazione partecipazione ai sensi del titolo II capo V della L.R. 65/2014 </a:t>
            </a:r>
            <a:endParaRPr kumimoji="0" lang="it-IT" altLang="it-IT" sz="1400" b="1" i="0" u="none" strike="noStrike" cap="none" normalizeH="0" baseline="0" dirty="0">
              <a:ln>
                <a:noFill/>
              </a:ln>
              <a:solidFill>
                <a:srgbClr val="3F3F3F"/>
              </a:solidFill>
              <a:effectLst/>
              <a:latin typeface="Arial Narrow" panose="020B0606020202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16" name="Text Box 6">
            <a:extLst>
              <a:ext uri="{FF2B5EF4-FFF2-40B4-BE49-F238E27FC236}">
                <a16:creationId xmlns:a16="http://schemas.microsoft.com/office/drawing/2014/main" id="{E97D6A94-FF60-43F0-AEE2-68CC9E762CF4}"/>
              </a:ext>
            </a:extLst>
          </p:cNvPr>
          <p:cNvSpPr txBox="1">
            <a:spLocks noChangeArrowheads="1"/>
          </p:cNvSpPr>
          <p:nvPr/>
        </p:nvSpPr>
        <p:spPr bwMode="auto">
          <a:xfrm>
            <a:off x="2224902" y="1413653"/>
            <a:ext cx="4539443" cy="474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altLang="it-IT" sz="3200" b="1" dirty="0">
                <a:latin typeface="Arial Narrow" panose="020B0606020202030204" pitchFamily="34" charset="0"/>
              </a:rPr>
              <a:t> </a:t>
            </a:r>
            <a:r>
              <a:rPr lang="it-IT" altLang="it-IT" sz="3200" b="1" dirty="0">
                <a:solidFill>
                  <a:srgbClr val="006666"/>
                </a:solidFill>
                <a:latin typeface="Arial Narrow" panose="020B0606020202030204" pitchFamily="34" charset="0"/>
              </a:rPr>
              <a:t>Che cosa </a:t>
            </a:r>
            <a:r>
              <a:rPr lang="it-IT" altLang="it-IT" sz="3200" b="1" u="sng" dirty="0">
                <a:solidFill>
                  <a:srgbClr val="006666"/>
                </a:solidFill>
                <a:latin typeface="Arial Narrow" panose="020B0606020202030204" pitchFamily="34" charset="0"/>
              </a:rPr>
              <a:t>non</a:t>
            </a:r>
            <a:r>
              <a:rPr lang="it-IT" altLang="it-IT" sz="3200" b="1" dirty="0">
                <a:solidFill>
                  <a:srgbClr val="006666"/>
                </a:solidFill>
                <a:latin typeface="Arial Narrow" panose="020B0606020202030204" pitchFamily="34" charset="0"/>
              </a:rPr>
              <a:t> fa</a:t>
            </a:r>
            <a:endParaRPr kumimoji="0" lang="it-IT" altLang="it-IT" sz="3200" b="1" i="0" strike="noStrike" cap="none" normalizeH="0" baseline="0" dirty="0">
              <a:ln>
                <a:noFill/>
              </a:ln>
              <a:solidFill>
                <a:srgbClr val="006666"/>
              </a:solidFill>
              <a:effectLst/>
              <a:latin typeface="Arial Narrow" panose="020B0606020202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400" b="0" i="0" u="none" strike="noStrike" cap="none" normalizeH="0" baseline="0" dirty="0">
              <a:ln>
                <a:noFill/>
              </a:ln>
              <a:effectLst/>
              <a:latin typeface="Arial" panose="020B0604020202020204" pitchFamily="34" charset="0"/>
            </a:endParaRPr>
          </a:p>
        </p:txBody>
      </p:sp>
      <p:sp>
        <p:nvSpPr>
          <p:cNvPr id="2" name="Rettangolo 1">
            <a:extLst>
              <a:ext uri="{FF2B5EF4-FFF2-40B4-BE49-F238E27FC236}">
                <a16:creationId xmlns:a16="http://schemas.microsoft.com/office/drawing/2014/main" id="{2A2B27F4-4E4C-4257-A77D-5DCD96F8CCAF}"/>
              </a:ext>
            </a:extLst>
          </p:cNvPr>
          <p:cNvSpPr/>
          <p:nvPr/>
        </p:nvSpPr>
        <p:spPr>
          <a:xfrm>
            <a:off x="1780308" y="796136"/>
            <a:ext cx="6620066" cy="553998"/>
          </a:xfrm>
          <a:prstGeom prst="rect">
            <a:avLst/>
          </a:prstGeom>
        </p:spPr>
        <p:txBody>
          <a:bodyPr wrap="square">
            <a:spAutoFit/>
          </a:bodyPr>
          <a:lstStyle/>
          <a:p>
            <a:pPr algn="r">
              <a:lnSpc>
                <a:spcPts val="2400"/>
              </a:lnSpc>
            </a:pPr>
            <a:r>
              <a:rPr lang="it-IT" sz="1000" kern="1400" dirty="0">
                <a:solidFill>
                  <a:schemeClr val="bg2">
                    <a:lumMod val="50000"/>
                  </a:schemeClr>
                </a:solidFill>
                <a:latin typeface="Arial Narrow" panose="020B0606020202030204" pitchFamily="34" charset="0"/>
              </a:rPr>
              <a:t>Fase di AVVIO DEL PROCEDIMENTO AI SENSI DELL’ART. 17 L.R. 65/2014 </a:t>
            </a:r>
            <a:endParaRPr lang="it-IT" sz="1000" kern="1400" dirty="0">
              <a:solidFill>
                <a:schemeClr val="bg2">
                  <a:lumMod val="50000"/>
                </a:schemeClr>
              </a:solidFill>
              <a:latin typeface="Times New Roman" panose="02020603050405020304" pitchFamily="18" charset="0"/>
            </a:endParaRPr>
          </a:p>
          <a:p>
            <a:r>
              <a:rPr lang="it-IT" sz="1000" kern="1400" dirty="0">
                <a:solidFill>
                  <a:schemeClr val="bg1"/>
                </a:solidFill>
                <a:latin typeface="Times New Roman" panose="02020603050405020304" pitchFamily="18" charset="0"/>
              </a:rPr>
              <a:t> </a:t>
            </a:r>
            <a:endParaRPr lang="it-IT" sz="1000" kern="1400" dirty="0">
              <a:ln>
                <a:noFill/>
              </a:ln>
              <a:solidFill>
                <a:schemeClr val="bg1"/>
              </a:solidFill>
              <a:effectLst/>
              <a:latin typeface="Times New Roman" panose="02020603050405020304" pitchFamily="18" charset="0"/>
            </a:endParaRPr>
          </a:p>
        </p:txBody>
      </p:sp>
      <p:sp>
        <p:nvSpPr>
          <p:cNvPr id="14" name="Freccia a pentagono 13">
            <a:extLst>
              <a:ext uri="{FF2B5EF4-FFF2-40B4-BE49-F238E27FC236}">
                <a16:creationId xmlns:a16="http://schemas.microsoft.com/office/drawing/2014/main" id="{243727B6-163D-4913-B78B-1E7F89839B1C}"/>
              </a:ext>
            </a:extLst>
          </p:cNvPr>
          <p:cNvSpPr/>
          <p:nvPr/>
        </p:nvSpPr>
        <p:spPr>
          <a:xfrm>
            <a:off x="845582" y="2162730"/>
            <a:ext cx="7963728" cy="935512"/>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5" name="Text Box 6">
            <a:extLst>
              <a:ext uri="{FF2B5EF4-FFF2-40B4-BE49-F238E27FC236}">
                <a16:creationId xmlns:a16="http://schemas.microsoft.com/office/drawing/2014/main" id="{C0A926D8-B6F3-4225-B886-756F927080F2}"/>
              </a:ext>
            </a:extLst>
          </p:cNvPr>
          <p:cNvSpPr txBox="1">
            <a:spLocks noChangeArrowheads="1"/>
          </p:cNvSpPr>
          <p:nvPr/>
        </p:nvSpPr>
        <p:spPr bwMode="auto">
          <a:xfrm>
            <a:off x="1371495" y="2302698"/>
            <a:ext cx="6721372" cy="7481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lvl="0" algn="just"/>
            <a:r>
              <a:rPr lang="it-IT" dirty="0">
                <a:latin typeface="Arial Narrow" panose="020B0606020202030204" pitchFamily="34" charset="0"/>
              </a:rPr>
              <a:t>Non definisce il regime dei suoli ovvero non attribuisce destinazioni urbanistiche a parti di città o del territorio;</a:t>
            </a:r>
            <a:endParaRPr kumimoji="0" lang="it-IT" altLang="it-IT" b="0" i="0" u="none" strike="noStrike" cap="none" normalizeH="0" baseline="0" dirty="0">
              <a:ln>
                <a:noFill/>
              </a:ln>
              <a:effectLst/>
              <a:latin typeface="Arial Narrow" panose="020B0606020202030204" pitchFamily="34" charset="0"/>
            </a:endParaRPr>
          </a:p>
        </p:txBody>
      </p:sp>
      <p:sp>
        <p:nvSpPr>
          <p:cNvPr id="18" name="Freccia a pentagono 17">
            <a:extLst>
              <a:ext uri="{FF2B5EF4-FFF2-40B4-BE49-F238E27FC236}">
                <a16:creationId xmlns:a16="http://schemas.microsoft.com/office/drawing/2014/main" id="{0C028425-9F4C-4854-8D5A-345CF73314B4}"/>
              </a:ext>
            </a:extLst>
          </p:cNvPr>
          <p:cNvSpPr/>
          <p:nvPr/>
        </p:nvSpPr>
        <p:spPr>
          <a:xfrm>
            <a:off x="845582" y="3206148"/>
            <a:ext cx="7963728" cy="562549"/>
          </a:xfrm>
          <a:prstGeom prst="homePlate">
            <a:avLst/>
          </a:prstGeom>
          <a:no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0" name="Text Box 6">
            <a:extLst>
              <a:ext uri="{FF2B5EF4-FFF2-40B4-BE49-F238E27FC236}">
                <a16:creationId xmlns:a16="http://schemas.microsoft.com/office/drawing/2014/main" id="{DCED2330-F853-4196-9CBF-B13F6C04C450}"/>
              </a:ext>
            </a:extLst>
          </p:cNvPr>
          <p:cNvSpPr txBox="1">
            <a:spLocks noChangeArrowheads="1"/>
          </p:cNvSpPr>
          <p:nvPr/>
        </p:nvSpPr>
        <p:spPr bwMode="auto">
          <a:xfrm>
            <a:off x="1413803" y="3249138"/>
            <a:ext cx="6721372" cy="8567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lvl="0" algn="just"/>
            <a:r>
              <a:rPr lang="it-IT" dirty="0">
                <a:latin typeface="Arial Narrow" panose="020B0606020202030204" pitchFamily="34" charset="0"/>
              </a:rPr>
              <a:t>Non individua aree soggette ad esproprio;</a:t>
            </a:r>
            <a:endParaRPr kumimoji="0" lang="it-IT" altLang="it-IT" b="0" i="0" u="none" strike="noStrike" cap="none" normalizeH="0" baseline="0" dirty="0">
              <a:ln>
                <a:noFill/>
              </a:ln>
              <a:effectLst/>
              <a:latin typeface="Arial Narrow" panose="020B0606020202030204" pitchFamily="34" charset="0"/>
            </a:endParaRPr>
          </a:p>
        </p:txBody>
      </p:sp>
      <p:sp>
        <p:nvSpPr>
          <p:cNvPr id="21" name="Freccia a pentagono 20">
            <a:extLst>
              <a:ext uri="{FF2B5EF4-FFF2-40B4-BE49-F238E27FC236}">
                <a16:creationId xmlns:a16="http://schemas.microsoft.com/office/drawing/2014/main" id="{C38C3843-C6AB-40AB-BCA7-41DA92DE8B6F}"/>
              </a:ext>
            </a:extLst>
          </p:cNvPr>
          <p:cNvSpPr/>
          <p:nvPr/>
        </p:nvSpPr>
        <p:spPr>
          <a:xfrm>
            <a:off x="845582" y="3876603"/>
            <a:ext cx="7963728" cy="935512"/>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Text Box 6">
            <a:extLst>
              <a:ext uri="{FF2B5EF4-FFF2-40B4-BE49-F238E27FC236}">
                <a16:creationId xmlns:a16="http://schemas.microsoft.com/office/drawing/2014/main" id="{5E244B86-D42C-46F1-9797-E9BD8A336BA7}"/>
              </a:ext>
            </a:extLst>
          </p:cNvPr>
          <p:cNvSpPr txBox="1">
            <a:spLocks noChangeArrowheads="1"/>
          </p:cNvSpPr>
          <p:nvPr/>
        </p:nvSpPr>
        <p:spPr bwMode="auto">
          <a:xfrm>
            <a:off x="1371495" y="4016571"/>
            <a:ext cx="6721372" cy="7481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lvl="0" algn="just"/>
            <a:r>
              <a:rPr lang="it-IT" dirty="0">
                <a:latin typeface="Arial Narrow" panose="020B0606020202030204" pitchFamily="34" charset="0"/>
              </a:rPr>
              <a:t>Non introduce nuovi vincoli paesaggistici, al contrario fornisce il quadro completo di quelli esistenti;</a:t>
            </a:r>
            <a:endParaRPr kumimoji="0" lang="it-IT" altLang="it-IT" b="0" i="0" u="none" strike="noStrike" cap="none" normalizeH="0" baseline="0" dirty="0">
              <a:ln>
                <a:noFill/>
              </a:ln>
              <a:effectLst/>
              <a:latin typeface="Arial Narrow" panose="020B0606020202030204" pitchFamily="34" charset="0"/>
            </a:endParaRPr>
          </a:p>
        </p:txBody>
      </p:sp>
      <p:sp>
        <p:nvSpPr>
          <p:cNvPr id="24" name="Freccia a pentagono 23">
            <a:extLst>
              <a:ext uri="{FF2B5EF4-FFF2-40B4-BE49-F238E27FC236}">
                <a16:creationId xmlns:a16="http://schemas.microsoft.com/office/drawing/2014/main" id="{481FF916-7836-4408-95C9-B251578DD64B}"/>
              </a:ext>
            </a:extLst>
          </p:cNvPr>
          <p:cNvSpPr/>
          <p:nvPr/>
        </p:nvSpPr>
        <p:spPr>
          <a:xfrm>
            <a:off x="845582" y="4939320"/>
            <a:ext cx="7963728" cy="761407"/>
          </a:xfrm>
          <a:prstGeom prst="homePlate">
            <a:avLst/>
          </a:prstGeom>
          <a:no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6" name="Text Box 6">
            <a:extLst>
              <a:ext uri="{FF2B5EF4-FFF2-40B4-BE49-F238E27FC236}">
                <a16:creationId xmlns:a16="http://schemas.microsoft.com/office/drawing/2014/main" id="{47310290-3370-4B2F-87A9-023B8BE4A944}"/>
              </a:ext>
            </a:extLst>
          </p:cNvPr>
          <p:cNvSpPr txBox="1">
            <a:spLocks noChangeArrowheads="1"/>
          </p:cNvSpPr>
          <p:nvPr/>
        </p:nvSpPr>
        <p:spPr bwMode="auto">
          <a:xfrm>
            <a:off x="1413803" y="4963505"/>
            <a:ext cx="6721372" cy="8567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lvl="0" algn="just"/>
            <a:r>
              <a:rPr lang="it-IT" dirty="0">
                <a:latin typeface="Arial Narrow" panose="020B0606020202030204" pitchFamily="34" charset="0"/>
              </a:rPr>
              <a:t>Non definisce norme di dettaglio in merito ad interventi ammissibili sul patrimonio edilizio esistente.</a:t>
            </a:r>
            <a:endParaRPr kumimoji="0" lang="it-IT" altLang="it-IT" b="0" i="0" u="none" strike="noStrike" cap="none" normalizeH="0" baseline="0" dirty="0">
              <a:ln>
                <a:noFill/>
              </a:ln>
              <a:effectLst/>
              <a:latin typeface="Arial Narrow" panose="020B0606020202030204" pitchFamily="34" charset="0"/>
            </a:endParaRPr>
          </a:p>
        </p:txBody>
      </p:sp>
      <p:sp>
        <p:nvSpPr>
          <p:cNvPr id="27" name="Text Box 4">
            <a:extLst>
              <a:ext uri="{FF2B5EF4-FFF2-40B4-BE49-F238E27FC236}">
                <a16:creationId xmlns:a16="http://schemas.microsoft.com/office/drawing/2014/main" id="{ECB90FC0-2D15-4F4A-B3BB-2D0A786B5335}"/>
              </a:ext>
            </a:extLst>
          </p:cNvPr>
          <p:cNvSpPr txBox="1">
            <a:spLocks noChangeArrowheads="1"/>
          </p:cNvSpPr>
          <p:nvPr/>
        </p:nvSpPr>
        <p:spPr bwMode="auto">
          <a:xfrm rot="16200000">
            <a:off x="-3228497" y="4277469"/>
            <a:ext cx="751205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it-IT" altLang="it-IT" sz="4200" b="1" i="0" u="none" strike="noStrike" cap="none" normalizeH="0" baseline="0" dirty="0">
                <a:ln>
                  <a:noFill/>
                </a:ln>
                <a:solidFill>
                  <a:schemeClr val="bg1"/>
                </a:solidFill>
                <a:effectLst/>
                <a:latin typeface="Arial Narrow" panose="020B0606020202030204" pitchFamily="34" charset="0"/>
              </a:rPr>
              <a:t> </a:t>
            </a:r>
            <a:r>
              <a:rPr kumimoji="0" lang="it-IT" altLang="it-IT" b="1" i="0" u="none" strike="noStrike" cap="none" normalizeH="0" baseline="0" dirty="0">
                <a:ln>
                  <a:noFill/>
                </a:ln>
                <a:solidFill>
                  <a:schemeClr val="bg1"/>
                </a:solidFill>
                <a:effectLst/>
                <a:latin typeface="Arial Narrow" panose="020B0606020202030204" pitchFamily="34" charset="0"/>
              </a:rPr>
              <a:t>CHE COSA E’ E COSA FA ?</a:t>
            </a:r>
            <a:endParaRPr kumimoji="0" lang="it-IT" altLang="it-IT" b="0" i="0" u="none" strike="noStrike" cap="none" normalizeH="0" baseline="0" dirty="0">
              <a:ln>
                <a:noFill/>
              </a:ln>
              <a:solidFill>
                <a:schemeClr val="bg1"/>
              </a:solidFill>
              <a:effectLst/>
              <a:latin typeface="Arial" panose="020B0604020202020204" pitchFamily="34" charset="0"/>
            </a:endParaRPr>
          </a:p>
        </p:txBody>
      </p:sp>
      <p:pic>
        <p:nvPicPr>
          <p:cNvPr id="28" name="Immagine 27">
            <a:extLst>
              <a:ext uri="{FF2B5EF4-FFF2-40B4-BE49-F238E27FC236}">
                <a16:creationId xmlns:a16="http://schemas.microsoft.com/office/drawing/2014/main" id="{560F3BEA-54F4-431E-B0C7-974509A5A11C}"/>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4023296">
            <a:off x="416472" y="3461708"/>
            <a:ext cx="336235" cy="336235"/>
          </a:xfrm>
          <a:prstGeom prst="rect">
            <a:avLst/>
          </a:prstGeom>
        </p:spPr>
      </p:pic>
    </p:spTree>
    <p:extLst>
      <p:ext uri="{BB962C8B-B14F-4D97-AF65-F5344CB8AC3E}">
        <p14:creationId xmlns:p14="http://schemas.microsoft.com/office/powerpoint/2010/main" val="41737236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ccia a pentagono 11">
            <a:extLst>
              <a:ext uri="{FF2B5EF4-FFF2-40B4-BE49-F238E27FC236}">
                <a16:creationId xmlns:a16="http://schemas.microsoft.com/office/drawing/2014/main" id="{9A0B5415-CED0-4525-A591-73560DB13164}"/>
              </a:ext>
            </a:extLst>
          </p:cNvPr>
          <p:cNvSpPr/>
          <p:nvPr/>
        </p:nvSpPr>
        <p:spPr>
          <a:xfrm>
            <a:off x="887891" y="504202"/>
            <a:ext cx="7963728" cy="692204"/>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6" name="Picture 4" descr="Risultati immagini per logo comune di pisa">
            <a:extLst>
              <a:ext uri="{FF2B5EF4-FFF2-40B4-BE49-F238E27FC236}">
                <a16:creationId xmlns:a16="http://schemas.microsoft.com/office/drawing/2014/main" id="{B7A1FFD9-1DE0-4486-BF8C-E9090C0461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128" y="586616"/>
            <a:ext cx="388935" cy="47401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2857C2AD-CF8E-487A-9C8F-72D6D1478328}"/>
              </a:ext>
            </a:extLst>
          </p:cNvPr>
          <p:cNvSpPr>
            <a:spLocks noChangeArrowheads="1"/>
          </p:cNvSpPr>
          <p:nvPr/>
        </p:nvSpPr>
        <p:spPr bwMode="auto">
          <a:xfrm>
            <a:off x="292381" y="401652"/>
            <a:ext cx="510893" cy="6456348"/>
          </a:xfrm>
          <a:prstGeom prst="rect">
            <a:avLst/>
          </a:prstGeom>
          <a:solidFill>
            <a:srgbClr val="006666"/>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sp>
        <p:nvSpPr>
          <p:cNvPr id="8" name="Line 3">
            <a:extLst>
              <a:ext uri="{FF2B5EF4-FFF2-40B4-BE49-F238E27FC236}">
                <a16:creationId xmlns:a16="http://schemas.microsoft.com/office/drawing/2014/main" id="{E04CFED1-5D57-4212-BA34-267A0D8796F1}"/>
              </a:ext>
            </a:extLst>
          </p:cNvPr>
          <p:cNvSpPr>
            <a:spLocks noChangeShapeType="1"/>
          </p:cNvSpPr>
          <p:nvPr/>
        </p:nvSpPr>
        <p:spPr bwMode="auto">
          <a:xfrm>
            <a:off x="6488113" y="3175"/>
            <a:ext cx="13679487" cy="0"/>
          </a:xfrm>
          <a:prstGeom prst="line">
            <a:avLst/>
          </a:prstGeom>
          <a:noFill/>
          <a:ln w="9525">
            <a:solidFill>
              <a:srgbClr val="00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it-IT"/>
          </a:p>
        </p:txBody>
      </p:sp>
      <p:cxnSp>
        <p:nvCxnSpPr>
          <p:cNvPr id="11" name="Connettore diritto 10">
            <a:extLst>
              <a:ext uri="{FF2B5EF4-FFF2-40B4-BE49-F238E27FC236}">
                <a16:creationId xmlns:a16="http://schemas.microsoft.com/office/drawing/2014/main" id="{A0BAD8C5-ED37-4789-837D-1B66FAFD4C42}"/>
              </a:ext>
            </a:extLst>
          </p:cNvPr>
          <p:cNvCxnSpPr>
            <a:cxnSpLocks/>
          </p:cNvCxnSpPr>
          <p:nvPr/>
        </p:nvCxnSpPr>
        <p:spPr>
          <a:xfrm>
            <a:off x="547828" y="410198"/>
            <a:ext cx="8303791" cy="0"/>
          </a:xfrm>
          <a:prstGeom prst="line">
            <a:avLst/>
          </a:prstGeom>
          <a:ln w="28575">
            <a:solidFill>
              <a:srgbClr val="006666"/>
            </a:solidFill>
          </a:ln>
        </p:spPr>
        <p:style>
          <a:lnRef idx="1">
            <a:schemeClr val="accent1"/>
          </a:lnRef>
          <a:fillRef idx="0">
            <a:schemeClr val="accent1"/>
          </a:fillRef>
          <a:effectRef idx="0">
            <a:schemeClr val="accent1"/>
          </a:effectRef>
          <a:fontRef idx="minor">
            <a:schemeClr val="tx1"/>
          </a:fontRef>
        </p:style>
      </p:cxnSp>
      <p:pic>
        <p:nvPicPr>
          <p:cNvPr id="1029" name="Picture 5">
            <a:extLst>
              <a:ext uri="{FF2B5EF4-FFF2-40B4-BE49-F238E27FC236}">
                <a16:creationId xmlns:a16="http://schemas.microsoft.com/office/drawing/2014/main" id="{FB82E8C2-FA0A-4585-B894-6DC153092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783" y="599313"/>
            <a:ext cx="376602" cy="4743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3" name="Text Box 6">
            <a:extLst>
              <a:ext uri="{FF2B5EF4-FFF2-40B4-BE49-F238E27FC236}">
                <a16:creationId xmlns:a16="http://schemas.microsoft.com/office/drawing/2014/main" id="{477C208B-DB02-4E0A-8C41-DEFD72BC0E70}"/>
              </a:ext>
            </a:extLst>
          </p:cNvPr>
          <p:cNvSpPr txBox="1">
            <a:spLocks noChangeArrowheads="1"/>
          </p:cNvSpPr>
          <p:nvPr/>
        </p:nvSpPr>
        <p:spPr bwMode="auto">
          <a:xfrm>
            <a:off x="1686400" y="666664"/>
            <a:ext cx="7290435" cy="474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it-IT" altLang="it-IT" sz="1400" b="1" dirty="0">
                <a:solidFill>
                  <a:srgbClr val="3F3F3F"/>
                </a:solidFill>
                <a:latin typeface="Arial Narrow" panose="020B0606020202030204" pitchFamily="34" charset="0"/>
              </a:rPr>
              <a:t>Attività di informazione partecipazione ai sensi del titolo II capo V della L.R. 65/2014 </a:t>
            </a:r>
            <a:endParaRPr kumimoji="0" lang="it-IT" altLang="it-IT" sz="1400" b="1" i="0" u="none" strike="noStrike" cap="none" normalizeH="0" baseline="0" dirty="0">
              <a:ln>
                <a:noFill/>
              </a:ln>
              <a:solidFill>
                <a:srgbClr val="3F3F3F"/>
              </a:solidFill>
              <a:effectLst/>
              <a:latin typeface="Arial Narrow" panose="020B0606020202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2" name="Rettangolo 1">
            <a:extLst>
              <a:ext uri="{FF2B5EF4-FFF2-40B4-BE49-F238E27FC236}">
                <a16:creationId xmlns:a16="http://schemas.microsoft.com/office/drawing/2014/main" id="{2A2B27F4-4E4C-4257-A77D-5DCD96F8CCAF}"/>
              </a:ext>
            </a:extLst>
          </p:cNvPr>
          <p:cNvSpPr/>
          <p:nvPr/>
        </p:nvSpPr>
        <p:spPr>
          <a:xfrm>
            <a:off x="1780308" y="796136"/>
            <a:ext cx="6620066" cy="553998"/>
          </a:xfrm>
          <a:prstGeom prst="rect">
            <a:avLst/>
          </a:prstGeom>
        </p:spPr>
        <p:txBody>
          <a:bodyPr wrap="square">
            <a:spAutoFit/>
          </a:bodyPr>
          <a:lstStyle/>
          <a:p>
            <a:pPr algn="r">
              <a:lnSpc>
                <a:spcPts val="2400"/>
              </a:lnSpc>
            </a:pPr>
            <a:r>
              <a:rPr lang="it-IT" sz="1000" kern="1400" dirty="0">
                <a:solidFill>
                  <a:schemeClr val="bg2">
                    <a:lumMod val="50000"/>
                  </a:schemeClr>
                </a:solidFill>
                <a:latin typeface="Arial Narrow" panose="020B0606020202030204" pitchFamily="34" charset="0"/>
              </a:rPr>
              <a:t>Fase di AVVIO DEL PROCEDIMENTO AI SENSI DELL’ART. 17 L.R. 65/2014 </a:t>
            </a:r>
            <a:endParaRPr lang="it-IT" sz="1000" kern="1400" dirty="0">
              <a:solidFill>
                <a:schemeClr val="bg2">
                  <a:lumMod val="50000"/>
                </a:schemeClr>
              </a:solidFill>
              <a:latin typeface="Times New Roman" panose="02020603050405020304" pitchFamily="18" charset="0"/>
            </a:endParaRPr>
          </a:p>
          <a:p>
            <a:r>
              <a:rPr lang="it-IT" sz="1000" kern="1400" dirty="0">
                <a:solidFill>
                  <a:schemeClr val="bg1"/>
                </a:solidFill>
                <a:latin typeface="Times New Roman" panose="02020603050405020304" pitchFamily="18" charset="0"/>
              </a:rPr>
              <a:t> </a:t>
            </a:r>
            <a:endParaRPr lang="it-IT" sz="1000" kern="1400" dirty="0">
              <a:ln>
                <a:noFill/>
              </a:ln>
              <a:solidFill>
                <a:schemeClr val="bg1"/>
              </a:solidFill>
              <a:effectLst/>
              <a:latin typeface="Times New Roman" panose="02020603050405020304" pitchFamily="18" charset="0"/>
            </a:endParaRPr>
          </a:p>
        </p:txBody>
      </p:sp>
      <p:sp>
        <p:nvSpPr>
          <p:cNvPr id="27" name="Text Box 4">
            <a:extLst>
              <a:ext uri="{FF2B5EF4-FFF2-40B4-BE49-F238E27FC236}">
                <a16:creationId xmlns:a16="http://schemas.microsoft.com/office/drawing/2014/main" id="{ECB90FC0-2D15-4F4A-B3BB-2D0A786B5335}"/>
              </a:ext>
            </a:extLst>
          </p:cNvPr>
          <p:cNvSpPr txBox="1">
            <a:spLocks noChangeArrowheads="1"/>
          </p:cNvSpPr>
          <p:nvPr/>
        </p:nvSpPr>
        <p:spPr bwMode="auto">
          <a:xfrm rot="16200000">
            <a:off x="-2939645" y="3481036"/>
            <a:ext cx="6717768"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it-IT" altLang="it-IT" sz="4200" b="1" i="0" u="none" strike="noStrike" cap="none" normalizeH="0" baseline="0" dirty="0">
                <a:ln>
                  <a:noFill/>
                </a:ln>
                <a:solidFill>
                  <a:schemeClr val="bg1"/>
                </a:solidFill>
                <a:effectLst/>
                <a:latin typeface="Arial Narrow" panose="020B0606020202030204" pitchFamily="34" charset="0"/>
              </a:rPr>
              <a:t> </a:t>
            </a:r>
            <a:r>
              <a:rPr kumimoji="0" lang="it-IT" altLang="it-IT" sz="1400" b="1" i="0" u="none" strike="noStrike" cap="none" normalizeH="0" baseline="0" dirty="0">
                <a:ln>
                  <a:noFill/>
                </a:ln>
                <a:solidFill>
                  <a:schemeClr val="bg1"/>
                </a:solidFill>
                <a:effectLst/>
                <a:latin typeface="Arial Narrow" panose="020B0606020202030204" pitchFamily="34" charset="0"/>
              </a:rPr>
              <a:t>CONFORMAZIONE AL PIANO PAESAGGISTICO E TERRITORIO URBANIZZATO</a:t>
            </a:r>
            <a:endParaRPr kumimoji="0" lang="it-IT" altLang="it-IT" sz="1400" b="0" i="0" u="none" strike="noStrike" cap="none" normalizeH="0" baseline="0" dirty="0">
              <a:ln>
                <a:noFill/>
              </a:ln>
              <a:solidFill>
                <a:schemeClr val="bg1"/>
              </a:solidFill>
              <a:effectLst/>
              <a:latin typeface="Arial" panose="020B0604020202020204" pitchFamily="34" charset="0"/>
            </a:endParaRPr>
          </a:p>
        </p:txBody>
      </p:sp>
      <p:pic>
        <p:nvPicPr>
          <p:cNvPr id="28" name="Immagine 27">
            <a:extLst>
              <a:ext uri="{FF2B5EF4-FFF2-40B4-BE49-F238E27FC236}">
                <a16:creationId xmlns:a16="http://schemas.microsoft.com/office/drawing/2014/main" id="{560F3BEA-54F4-431E-B0C7-974509A5A11C}"/>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4023296">
            <a:off x="376479" y="6044680"/>
            <a:ext cx="336235" cy="336235"/>
          </a:xfrm>
          <a:prstGeom prst="rect">
            <a:avLst/>
          </a:prstGeom>
        </p:spPr>
      </p:pic>
      <p:sp>
        <p:nvSpPr>
          <p:cNvPr id="23" name="CasellaDiTesto 22">
            <a:extLst>
              <a:ext uri="{FF2B5EF4-FFF2-40B4-BE49-F238E27FC236}">
                <a16:creationId xmlns:a16="http://schemas.microsoft.com/office/drawing/2014/main" id="{5738F981-6753-4E6C-9D31-6C49D5CFA2DB}"/>
              </a:ext>
            </a:extLst>
          </p:cNvPr>
          <p:cNvSpPr txBox="1"/>
          <p:nvPr/>
        </p:nvSpPr>
        <p:spPr>
          <a:xfrm>
            <a:off x="881066" y="3127242"/>
            <a:ext cx="1815138" cy="707886"/>
          </a:xfrm>
          <a:prstGeom prst="rect">
            <a:avLst/>
          </a:prstGeom>
          <a:noFill/>
        </p:spPr>
        <p:txBody>
          <a:bodyPr wrap="square" rtlCol="0">
            <a:spAutoFit/>
          </a:bodyPr>
          <a:lstStyle/>
          <a:p>
            <a:pPr algn="ctr"/>
            <a:r>
              <a:rPr lang="it-IT" sz="2000" dirty="0">
                <a:solidFill>
                  <a:srgbClr val="006666"/>
                </a:solidFill>
                <a:latin typeface="Arial Narrow" panose="020B0606020202030204" pitchFamily="34" charset="0"/>
              </a:rPr>
              <a:t>BENI PAESAGGISTICI</a:t>
            </a:r>
          </a:p>
        </p:txBody>
      </p:sp>
      <p:sp>
        <p:nvSpPr>
          <p:cNvPr id="25" name="CasellaDiTesto 24">
            <a:extLst>
              <a:ext uri="{FF2B5EF4-FFF2-40B4-BE49-F238E27FC236}">
                <a16:creationId xmlns:a16="http://schemas.microsoft.com/office/drawing/2014/main" id="{17E92542-D027-4C2D-AC6F-7ACE20F824D2}"/>
              </a:ext>
            </a:extLst>
          </p:cNvPr>
          <p:cNvSpPr txBox="1"/>
          <p:nvPr/>
        </p:nvSpPr>
        <p:spPr>
          <a:xfrm>
            <a:off x="3227522" y="1250611"/>
            <a:ext cx="5392604" cy="307777"/>
          </a:xfrm>
          <a:prstGeom prst="rect">
            <a:avLst/>
          </a:prstGeom>
          <a:noFill/>
        </p:spPr>
        <p:txBody>
          <a:bodyPr wrap="square" rtlCol="0">
            <a:spAutoFit/>
          </a:bodyPr>
          <a:lstStyle/>
          <a:p>
            <a:r>
              <a:rPr lang="it-IT" sz="1400" b="1" dirty="0">
                <a:solidFill>
                  <a:srgbClr val="006666"/>
                </a:solidFill>
                <a:latin typeface="Arial Narrow" panose="020B0606020202030204" pitchFamily="34" charset="0"/>
              </a:rPr>
              <a:t>Immobili ed aree di notevole interesse pubblico art. 136 D. lgs 42/2004</a:t>
            </a:r>
          </a:p>
        </p:txBody>
      </p:sp>
      <p:grpSp>
        <p:nvGrpSpPr>
          <p:cNvPr id="29" name="Gruppo 28">
            <a:extLst>
              <a:ext uri="{FF2B5EF4-FFF2-40B4-BE49-F238E27FC236}">
                <a16:creationId xmlns:a16="http://schemas.microsoft.com/office/drawing/2014/main" id="{D6141EC2-9C73-4A3B-BB7C-DF524142569C}"/>
              </a:ext>
            </a:extLst>
          </p:cNvPr>
          <p:cNvGrpSpPr/>
          <p:nvPr/>
        </p:nvGrpSpPr>
        <p:grpSpPr>
          <a:xfrm>
            <a:off x="2778077" y="1115131"/>
            <a:ext cx="384594" cy="646331"/>
            <a:chOff x="2778077" y="1162756"/>
            <a:chExt cx="384594" cy="646331"/>
          </a:xfrm>
        </p:grpSpPr>
        <p:sp>
          <p:nvSpPr>
            <p:cNvPr id="30" name="Ovale 29">
              <a:extLst>
                <a:ext uri="{FF2B5EF4-FFF2-40B4-BE49-F238E27FC236}">
                  <a16:creationId xmlns:a16="http://schemas.microsoft.com/office/drawing/2014/main" id="{1225614D-33C6-40B9-B078-5B0022035CC5}"/>
                </a:ext>
              </a:extLst>
            </p:cNvPr>
            <p:cNvSpPr/>
            <p:nvPr/>
          </p:nvSpPr>
          <p:spPr>
            <a:xfrm>
              <a:off x="2778077" y="1301378"/>
              <a:ext cx="384594" cy="401112"/>
            </a:xfrm>
            <a:prstGeom prst="ellipse">
              <a:avLst/>
            </a:prstGeom>
            <a:noFill/>
            <a:ln w="127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C00000"/>
                </a:solidFill>
              </a:endParaRPr>
            </a:p>
          </p:txBody>
        </p:sp>
        <p:sp>
          <p:nvSpPr>
            <p:cNvPr id="31" name="CasellaDiTesto 30">
              <a:extLst>
                <a:ext uri="{FF2B5EF4-FFF2-40B4-BE49-F238E27FC236}">
                  <a16:creationId xmlns:a16="http://schemas.microsoft.com/office/drawing/2014/main" id="{A1A00F97-4BC7-42A0-9EEC-E5E47AD5054A}"/>
                </a:ext>
              </a:extLst>
            </p:cNvPr>
            <p:cNvSpPr txBox="1"/>
            <p:nvPr/>
          </p:nvSpPr>
          <p:spPr>
            <a:xfrm>
              <a:off x="2807415" y="1162756"/>
              <a:ext cx="273382" cy="646331"/>
            </a:xfrm>
            <a:prstGeom prst="rect">
              <a:avLst/>
            </a:prstGeom>
            <a:noFill/>
          </p:spPr>
          <p:txBody>
            <a:bodyPr wrap="square" rtlCol="0">
              <a:spAutoFit/>
            </a:bodyPr>
            <a:lstStyle/>
            <a:p>
              <a:pPr algn="just"/>
              <a:r>
                <a:rPr lang="it-IT" sz="3600" dirty="0">
                  <a:solidFill>
                    <a:srgbClr val="C00000"/>
                  </a:solidFill>
                  <a:latin typeface="Bahnschrift SemiBold Condensed" panose="020B0502040204020203" pitchFamily="34" charset="0"/>
                </a:rPr>
                <a:t>&gt;</a:t>
              </a:r>
              <a:endParaRPr lang="it-IT" sz="3600" dirty="0">
                <a:solidFill>
                  <a:srgbClr val="C00000"/>
                </a:solidFill>
                <a:latin typeface="Bahnschrift Condensed" panose="020B0502040204020203" pitchFamily="34" charset="0"/>
              </a:endParaRPr>
            </a:p>
          </p:txBody>
        </p:sp>
      </p:grpSp>
      <p:sp>
        <p:nvSpPr>
          <p:cNvPr id="32" name="CasellaDiTesto 31">
            <a:extLst>
              <a:ext uri="{FF2B5EF4-FFF2-40B4-BE49-F238E27FC236}">
                <a16:creationId xmlns:a16="http://schemas.microsoft.com/office/drawing/2014/main" id="{BC6FAB09-A735-466B-AFC8-5393C6DE21F1}"/>
              </a:ext>
            </a:extLst>
          </p:cNvPr>
          <p:cNvSpPr txBox="1"/>
          <p:nvPr/>
        </p:nvSpPr>
        <p:spPr>
          <a:xfrm>
            <a:off x="3172991" y="3765971"/>
            <a:ext cx="5354824" cy="307777"/>
          </a:xfrm>
          <a:prstGeom prst="rect">
            <a:avLst/>
          </a:prstGeom>
          <a:noFill/>
        </p:spPr>
        <p:txBody>
          <a:bodyPr wrap="square" rtlCol="0">
            <a:spAutoFit/>
          </a:bodyPr>
          <a:lstStyle/>
          <a:p>
            <a:r>
              <a:rPr lang="it-IT" sz="1400" b="1" dirty="0">
                <a:solidFill>
                  <a:srgbClr val="006666"/>
                </a:solidFill>
                <a:latin typeface="Arial Narrow" panose="020B0606020202030204" pitchFamily="34" charset="0"/>
              </a:rPr>
              <a:t>Aree tutelate per legge art. 142 D. lgs 42/2004</a:t>
            </a:r>
          </a:p>
        </p:txBody>
      </p:sp>
      <p:sp>
        <p:nvSpPr>
          <p:cNvPr id="33" name="CasellaDiTesto 32">
            <a:extLst>
              <a:ext uri="{FF2B5EF4-FFF2-40B4-BE49-F238E27FC236}">
                <a16:creationId xmlns:a16="http://schemas.microsoft.com/office/drawing/2014/main" id="{F87B012D-3C2B-40F1-A074-BFEE97A305AC}"/>
              </a:ext>
            </a:extLst>
          </p:cNvPr>
          <p:cNvSpPr txBox="1"/>
          <p:nvPr/>
        </p:nvSpPr>
        <p:spPr>
          <a:xfrm>
            <a:off x="2858611" y="1934086"/>
            <a:ext cx="6092292" cy="1756828"/>
          </a:xfrm>
          <a:prstGeom prst="rect">
            <a:avLst/>
          </a:prstGeom>
          <a:noFill/>
        </p:spPr>
        <p:txBody>
          <a:bodyPr wrap="square" rtlCol="0">
            <a:spAutoFit/>
          </a:bodyPr>
          <a:lstStyle/>
          <a:p>
            <a:pPr marL="285750" indent="-285750">
              <a:lnSpc>
                <a:spcPts val="2200"/>
              </a:lnSpc>
              <a:buFont typeface="Wingdings" panose="05000000000000000000" pitchFamily="2" charset="2"/>
              <a:buChar char="§"/>
            </a:pPr>
            <a:r>
              <a:rPr lang="it-IT" sz="1400" dirty="0">
                <a:solidFill>
                  <a:schemeClr val="tx1">
                    <a:lumMod val="65000"/>
                    <a:lumOff val="35000"/>
                  </a:schemeClr>
                </a:solidFill>
                <a:latin typeface="Arial Narrow" panose="020B0606020202030204" pitchFamily="34" charset="0"/>
              </a:rPr>
              <a:t>Rappresenta in scala adeguata dei 13 vincoli presenti sul territorio</a:t>
            </a:r>
          </a:p>
          <a:p>
            <a:pPr marL="285750" indent="-285750">
              <a:lnSpc>
                <a:spcPts val="2200"/>
              </a:lnSpc>
              <a:buFont typeface="Wingdings" panose="05000000000000000000" pitchFamily="2" charset="2"/>
              <a:buChar char="§"/>
            </a:pPr>
            <a:r>
              <a:rPr lang="it-IT" sz="1400" dirty="0">
                <a:solidFill>
                  <a:schemeClr val="tx1">
                    <a:lumMod val="65000"/>
                    <a:lumOff val="35000"/>
                  </a:schemeClr>
                </a:solidFill>
                <a:latin typeface="Arial Narrow" panose="020B0606020202030204" pitchFamily="34" charset="0"/>
              </a:rPr>
              <a:t>Assume le prescrizioni d’uso formulate nella sezione 4 rispettive schede;</a:t>
            </a:r>
          </a:p>
          <a:p>
            <a:pPr marL="285750" indent="-285750">
              <a:lnSpc>
                <a:spcPts val="2200"/>
              </a:lnSpc>
              <a:buFont typeface="Wingdings" panose="05000000000000000000" pitchFamily="2" charset="2"/>
              <a:buChar char="§"/>
            </a:pPr>
            <a:r>
              <a:rPr lang="it-IT" sz="1400" dirty="0">
                <a:solidFill>
                  <a:srgbClr val="006666"/>
                </a:solidFill>
                <a:latin typeface="Arial Narrow" panose="020B0606020202030204" pitchFamily="34" charset="0"/>
              </a:rPr>
              <a:t>Opera alla scala adeguata i riconoscimenti indicati dalle direttive fissate nelle medesime schede</a:t>
            </a:r>
          </a:p>
          <a:p>
            <a:pPr marL="285750" indent="-285750">
              <a:lnSpc>
                <a:spcPts val="2200"/>
              </a:lnSpc>
              <a:buFont typeface="Wingdings" panose="05000000000000000000" pitchFamily="2" charset="2"/>
              <a:buChar char="§"/>
            </a:pPr>
            <a:r>
              <a:rPr lang="it-IT" sz="1400" dirty="0">
                <a:solidFill>
                  <a:schemeClr val="tx1">
                    <a:lumMod val="65000"/>
                    <a:lumOff val="35000"/>
                  </a:schemeClr>
                </a:solidFill>
                <a:latin typeface="Arial Narrow" panose="020B0606020202030204" pitchFamily="34" charset="0"/>
              </a:rPr>
              <a:t>Formula discipline volte alla salvaguardia dei valori così come stabilito dalle direttive stesse</a:t>
            </a:r>
          </a:p>
        </p:txBody>
      </p:sp>
      <p:sp>
        <p:nvSpPr>
          <p:cNvPr id="34" name="CasellaDiTesto 33">
            <a:extLst>
              <a:ext uri="{FF2B5EF4-FFF2-40B4-BE49-F238E27FC236}">
                <a16:creationId xmlns:a16="http://schemas.microsoft.com/office/drawing/2014/main" id="{DB7DB795-AEA6-4A10-99B4-D0880AD3931A}"/>
              </a:ext>
            </a:extLst>
          </p:cNvPr>
          <p:cNvSpPr txBox="1"/>
          <p:nvPr/>
        </p:nvSpPr>
        <p:spPr>
          <a:xfrm>
            <a:off x="2842927" y="4450417"/>
            <a:ext cx="6164585" cy="2326214"/>
          </a:xfrm>
          <a:prstGeom prst="rect">
            <a:avLst/>
          </a:prstGeom>
          <a:noFill/>
        </p:spPr>
        <p:txBody>
          <a:bodyPr wrap="square" rtlCol="0">
            <a:spAutoFit/>
          </a:bodyPr>
          <a:lstStyle/>
          <a:p>
            <a:pPr marL="285750" indent="-285750">
              <a:lnSpc>
                <a:spcPts val="2200"/>
              </a:lnSpc>
              <a:buFont typeface="Wingdings" panose="05000000000000000000" pitchFamily="2" charset="2"/>
              <a:buChar char="§"/>
            </a:pPr>
            <a:r>
              <a:rPr lang="it-IT" sz="1400" dirty="0">
                <a:solidFill>
                  <a:schemeClr val="tx1">
                    <a:lumMod val="65000"/>
                    <a:lumOff val="35000"/>
                  </a:schemeClr>
                </a:solidFill>
                <a:latin typeface="Arial Narrow" panose="020B0606020202030204" pitchFamily="34" charset="0"/>
              </a:rPr>
              <a:t>Potrà valutare e proporre una eventuale nuova identificazione dei beni diversa da quella presente nel Piano Paesaggistico (secondo alinea art. 9 Accordo Regione Toscana-Mibact 2018), tenendo conto dei criteri di cui all’allegato 7B ed in considerazione di quanto disposto dal comma 2 dell’art. 142.del Codice</a:t>
            </a:r>
          </a:p>
          <a:p>
            <a:pPr marL="285750" indent="-285750">
              <a:lnSpc>
                <a:spcPts val="2200"/>
              </a:lnSpc>
              <a:buFont typeface="Wingdings" panose="05000000000000000000" pitchFamily="2" charset="2"/>
              <a:buChar char="§"/>
            </a:pPr>
            <a:r>
              <a:rPr lang="it-IT" sz="1400" dirty="0">
                <a:solidFill>
                  <a:schemeClr val="tx1">
                    <a:lumMod val="65000"/>
                    <a:lumOff val="35000"/>
                  </a:schemeClr>
                </a:solidFill>
                <a:latin typeface="Arial Narrow" panose="020B0606020202030204" pitchFamily="34" charset="0"/>
              </a:rPr>
              <a:t> Dovrà compiere la ricognizione dei “corpi idrici non rinvenuti nel sistema delle acque” (art. 4.4. allegato 7B del PIT/PPR) e comunicane gli esiti nell’ambito della Conferenza paesaggistica ai fini della conformazione, secondo quanto disposto dal comma 10 dell’art. 4 dell’accordo RT-Mibact 2018.</a:t>
            </a:r>
          </a:p>
        </p:txBody>
      </p:sp>
      <p:sp>
        <p:nvSpPr>
          <p:cNvPr id="35" name="CasellaDiTesto 34">
            <a:extLst>
              <a:ext uri="{FF2B5EF4-FFF2-40B4-BE49-F238E27FC236}">
                <a16:creationId xmlns:a16="http://schemas.microsoft.com/office/drawing/2014/main" id="{98454791-39AA-4403-A645-1A81E6614FDF}"/>
              </a:ext>
            </a:extLst>
          </p:cNvPr>
          <p:cNvSpPr txBox="1"/>
          <p:nvPr/>
        </p:nvSpPr>
        <p:spPr>
          <a:xfrm>
            <a:off x="2879743" y="1632565"/>
            <a:ext cx="890670" cy="349648"/>
          </a:xfrm>
          <a:prstGeom prst="rect">
            <a:avLst/>
          </a:prstGeom>
          <a:noFill/>
        </p:spPr>
        <p:txBody>
          <a:bodyPr wrap="square" rtlCol="0">
            <a:spAutoFit/>
          </a:bodyPr>
          <a:lstStyle/>
          <a:p>
            <a:pPr>
              <a:lnSpc>
                <a:spcPts val="2200"/>
              </a:lnSpc>
            </a:pPr>
            <a:r>
              <a:rPr lang="it-IT" sz="1600" dirty="0">
                <a:solidFill>
                  <a:schemeClr val="tx1">
                    <a:lumMod val="65000"/>
                    <a:lumOff val="35000"/>
                  </a:schemeClr>
                </a:solidFill>
                <a:latin typeface="Arial Narrow" panose="020B0606020202030204" pitchFamily="34" charset="0"/>
              </a:rPr>
              <a:t>Il Piano:</a:t>
            </a:r>
          </a:p>
        </p:txBody>
      </p:sp>
      <p:sp>
        <p:nvSpPr>
          <p:cNvPr id="36" name="CasellaDiTesto 35">
            <a:extLst>
              <a:ext uri="{FF2B5EF4-FFF2-40B4-BE49-F238E27FC236}">
                <a16:creationId xmlns:a16="http://schemas.microsoft.com/office/drawing/2014/main" id="{7B42BA28-FF56-4659-89DC-1385833FC137}"/>
              </a:ext>
            </a:extLst>
          </p:cNvPr>
          <p:cNvSpPr txBox="1"/>
          <p:nvPr/>
        </p:nvSpPr>
        <p:spPr>
          <a:xfrm>
            <a:off x="2814254" y="4143326"/>
            <a:ext cx="890670" cy="349648"/>
          </a:xfrm>
          <a:prstGeom prst="rect">
            <a:avLst/>
          </a:prstGeom>
          <a:noFill/>
        </p:spPr>
        <p:txBody>
          <a:bodyPr wrap="square" rtlCol="0">
            <a:spAutoFit/>
          </a:bodyPr>
          <a:lstStyle/>
          <a:p>
            <a:pPr>
              <a:lnSpc>
                <a:spcPts val="2200"/>
              </a:lnSpc>
            </a:pPr>
            <a:r>
              <a:rPr lang="it-IT" sz="1600" dirty="0">
                <a:solidFill>
                  <a:schemeClr val="tx1">
                    <a:lumMod val="65000"/>
                    <a:lumOff val="35000"/>
                  </a:schemeClr>
                </a:solidFill>
                <a:latin typeface="Arial Narrow" panose="020B0606020202030204" pitchFamily="34" charset="0"/>
              </a:rPr>
              <a:t>Il Piano:</a:t>
            </a:r>
          </a:p>
        </p:txBody>
      </p:sp>
      <p:grpSp>
        <p:nvGrpSpPr>
          <p:cNvPr id="37" name="Gruppo 36">
            <a:extLst>
              <a:ext uri="{FF2B5EF4-FFF2-40B4-BE49-F238E27FC236}">
                <a16:creationId xmlns:a16="http://schemas.microsoft.com/office/drawing/2014/main" id="{EB012BCF-D783-435A-AA99-6E64E2A21611}"/>
              </a:ext>
            </a:extLst>
          </p:cNvPr>
          <p:cNvGrpSpPr/>
          <p:nvPr/>
        </p:nvGrpSpPr>
        <p:grpSpPr>
          <a:xfrm>
            <a:off x="2778078" y="3606226"/>
            <a:ext cx="384594" cy="646331"/>
            <a:chOff x="2778077" y="1162756"/>
            <a:chExt cx="384594" cy="646331"/>
          </a:xfrm>
        </p:grpSpPr>
        <p:sp>
          <p:nvSpPr>
            <p:cNvPr id="38" name="Ovale 37">
              <a:extLst>
                <a:ext uri="{FF2B5EF4-FFF2-40B4-BE49-F238E27FC236}">
                  <a16:creationId xmlns:a16="http://schemas.microsoft.com/office/drawing/2014/main" id="{4D07ED22-8836-4014-8C20-737D60C0BC0E}"/>
                </a:ext>
              </a:extLst>
            </p:cNvPr>
            <p:cNvSpPr/>
            <p:nvPr/>
          </p:nvSpPr>
          <p:spPr>
            <a:xfrm>
              <a:off x="2778077" y="1301378"/>
              <a:ext cx="384594" cy="401112"/>
            </a:xfrm>
            <a:prstGeom prst="ellipse">
              <a:avLst/>
            </a:prstGeom>
            <a:noFill/>
            <a:ln w="127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C00000"/>
                </a:solidFill>
              </a:endParaRPr>
            </a:p>
          </p:txBody>
        </p:sp>
        <p:sp>
          <p:nvSpPr>
            <p:cNvPr id="39" name="CasellaDiTesto 38">
              <a:extLst>
                <a:ext uri="{FF2B5EF4-FFF2-40B4-BE49-F238E27FC236}">
                  <a16:creationId xmlns:a16="http://schemas.microsoft.com/office/drawing/2014/main" id="{7BDDFC5D-1529-4499-937A-0CC0A49913D9}"/>
                </a:ext>
              </a:extLst>
            </p:cNvPr>
            <p:cNvSpPr txBox="1"/>
            <p:nvPr/>
          </p:nvSpPr>
          <p:spPr>
            <a:xfrm>
              <a:off x="2807415" y="1162756"/>
              <a:ext cx="273382" cy="646331"/>
            </a:xfrm>
            <a:prstGeom prst="rect">
              <a:avLst/>
            </a:prstGeom>
            <a:noFill/>
          </p:spPr>
          <p:txBody>
            <a:bodyPr wrap="square" rtlCol="0">
              <a:spAutoFit/>
            </a:bodyPr>
            <a:lstStyle/>
            <a:p>
              <a:pPr algn="just"/>
              <a:r>
                <a:rPr lang="it-IT" sz="3600" dirty="0">
                  <a:solidFill>
                    <a:srgbClr val="C00000"/>
                  </a:solidFill>
                  <a:latin typeface="Bahnschrift SemiBold Condensed" panose="020B0502040204020203" pitchFamily="34" charset="0"/>
                </a:rPr>
                <a:t>&gt;</a:t>
              </a:r>
              <a:endParaRPr lang="it-IT" sz="3600" dirty="0">
                <a:solidFill>
                  <a:srgbClr val="C00000"/>
                </a:solidFill>
                <a:latin typeface="Bahnschrift Condensed" panose="020B0502040204020203" pitchFamily="34" charset="0"/>
              </a:endParaRPr>
            </a:p>
          </p:txBody>
        </p:sp>
      </p:grpSp>
    </p:spTree>
    <p:extLst>
      <p:ext uri="{BB962C8B-B14F-4D97-AF65-F5344CB8AC3E}">
        <p14:creationId xmlns:p14="http://schemas.microsoft.com/office/powerpoint/2010/main" val="2555909177"/>
      </p:ext>
    </p:extLst>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275</TotalTime>
  <Words>6967</Words>
  <Application>Microsoft Office PowerPoint</Application>
  <PresentationFormat>Presentazione su schermo (4:3)</PresentationFormat>
  <Paragraphs>470</Paragraphs>
  <Slides>33</Slides>
  <Notes>0</Notes>
  <HiddenSlides>0</HiddenSlides>
  <MMClips>0</MMClips>
  <ScaleCrop>false</ScaleCrop>
  <HeadingPairs>
    <vt:vector size="6" baseType="variant">
      <vt:variant>
        <vt:lpstr>Caratteri utilizzati</vt:lpstr>
      </vt:variant>
      <vt:variant>
        <vt:i4>11</vt:i4>
      </vt:variant>
      <vt:variant>
        <vt:lpstr>Tema</vt:lpstr>
      </vt:variant>
      <vt:variant>
        <vt:i4>1</vt:i4>
      </vt:variant>
      <vt:variant>
        <vt:lpstr>Titoli diapositive</vt:lpstr>
      </vt:variant>
      <vt:variant>
        <vt:i4>33</vt:i4>
      </vt:variant>
    </vt:vector>
  </HeadingPairs>
  <TitlesOfParts>
    <vt:vector size="45" baseType="lpstr">
      <vt:lpstr>Arial</vt:lpstr>
      <vt:lpstr>Arial Narrow</vt:lpstr>
      <vt:lpstr>Bahnschrift Condensed</vt:lpstr>
      <vt:lpstr>Bahnschrift SemiBold Condensed</vt:lpstr>
      <vt:lpstr>Calibri</vt:lpstr>
      <vt:lpstr>Calibri Light</vt:lpstr>
      <vt:lpstr>Century Gothic</vt:lpstr>
      <vt:lpstr>Courier New</vt:lpstr>
      <vt:lpstr>Lucida Handwriting</vt:lpstr>
      <vt:lpstr>Times New Roman</vt:lpstr>
      <vt:lpstr>Wingdings</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Sandro Ciabatti</dc:creator>
  <cp:lastModifiedBy>Sandro Ciabatti</cp:lastModifiedBy>
  <cp:revision>41</cp:revision>
  <dcterms:created xsi:type="dcterms:W3CDTF">2019-11-25T11:07:47Z</dcterms:created>
  <dcterms:modified xsi:type="dcterms:W3CDTF">2021-11-25T17:18:55Z</dcterms:modified>
</cp:coreProperties>
</file>