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5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97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17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72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883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18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10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47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927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549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232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371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F28FE-309A-4C84-AE8D-3DC030CB9260}" type="datetimeFigureOut">
              <a:rPr lang="it-IT" smtClean="0"/>
              <a:t>25/11/2021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71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ccia a pentagono 18">
            <a:extLst>
              <a:ext uri="{FF2B5EF4-FFF2-40B4-BE49-F238E27FC236}">
                <a16:creationId xmlns:a16="http://schemas.microsoft.com/office/drawing/2014/main" id="{A6ACCAE0-CD5B-4F64-9C2D-A9511FED45B1}"/>
              </a:ext>
            </a:extLst>
          </p:cNvPr>
          <p:cNvSpPr/>
          <p:nvPr/>
        </p:nvSpPr>
        <p:spPr>
          <a:xfrm>
            <a:off x="875884" y="3629827"/>
            <a:ext cx="7963728" cy="69220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Freccia a pentagono 11">
            <a:extLst>
              <a:ext uri="{FF2B5EF4-FFF2-40B4-BE49-F238E27FC236}">
                <a16:creationId xmlns:a16="http://schemas.microsoft.com/office/drawing/2014/main" id="{9A0B5415-CED0-4525-A591-73560DB13164}"/>
              </a:ext>
            </a:extLst>
          </p:cNvPr>
          <p:cNvSpPr/>
          <p:nvPr/>
        </p:nvSpPr>
        <p:spPr>
          <a:xfrm>
            <a:off x="887891" y="504202"/>
            <a:ext cx="7963728" cy="69220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6" name="Picture 4" descr="Risultati immagini per logo comune di pisa">
            <a:extLst>
              <a:ext uri="{FF2B5EF4-FFF2-40B4-BE49-F238E27FC236}">
                <a16:creationId xmlns:a16="http://schemas.microsoft.com/office/drawing/2014/main" id="{B7A1FFD9-1DE0-4486-BF8C-E9090C046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28" y="586616"/>
            <a:ext cx="388935" cy="47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857C2AD-CF8E-487A-9C8F-72D6D1478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381" y="401652"/>
            <a:ext cx="510893" cy="6456348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E04CFED1-5D57-4212-BA34-267A0D8796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8113" y="3175"/>
            <a:ext cx="13679487" cy="0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A0FEDA31-3FF5-4879-BBCE-E1B586262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228497" y="4277469"/>
            <a:ext cx="75120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4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PIANO STRUTTURALE INTERCOMUNALE PISA-CASCINA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0BAD8C5-ED37-4789-837D-1B66FAFD4C42}"/>
              </a:ext>
            </a:extLst>
          </p:cNvPr>
          <p:cNvCxnSpPr>
            <a:cxnSpLocks/>
          </p:cNvCxnSpPr>
          <p:nvPr/>
        </p:nvCxnSpPr>
        <p:spPr>
          <a:xfrm>
            <a:off x="547828" y="410198"/>
            <a:ext cx="8303791" cy="0"/>
          </a:xfrm>
          <a:prstGeom prst="line">
            <a:avLst/>
          </a:prstGeom>
          <a:ln w="28575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>
            <a:extLst>
              <a:ext uri="{FF2B5EF4-FFF2-40B4-BE49-F238E27FC236}">
                <a16:creationId xmlns:a16="http://schemas.microsoft.com/office/drawing/2014/main" id="{FB82E8C2-FA0A-4585-B894-6DC153092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83" y="599313"/>
            <a:ext cx="376602" cy="47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ext Box 6">
            <a:extLst>
              <a:ext uri="{FF2B5EF4-FFF2-40B4-BE49-F238E27FC236}">
                <a16:creationId xmlns:a16="http://schemas.microsoft.com/office/drawing/2014/main" id="{477C208B-DB02-4E0A-8C41-DEFD72BC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400" y="666664"/>
            <a:ext cx="7290435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400" b="1" dirty="0">
                <a:solidFill>
                  <a:srgbClr val="3F3F3F"/>
                </a:solidFill>
                <a:latin typeface="Arial Narrow" panose="020B0606020202030204" pitchFamily="34" charset="0"/>
              </a:rPr>
              <a:t>Attività di informazione partecipazione ai sensi del titolo II capo V della L.R. 65/2014 </a:t>
            </a:r>
            <a:endParaRPr kumimoji="0" lang="it-IT" altLang="it-IT" sz="1400" b="1" i="0" u="none" strike="noStrike" cap="none" normalizeH="0" baseline="0" dirty="0">
              <a:ln>
                <a:noFill/>
              </a:ln>
              <a:solidFill>
                <a:srgbClr val="3F3F3F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F25EFE20-12C2-46B7-891F-2ABEA1B27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490" y="3764398"/>
            <a:ext cx="7471884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b="1" dirty="0">
                <a:solidFill>
                  <a:srgbClr val="006666"/>
                </a:solidFill>
                <a:latin typeface="Lucida Handwriting" panose="03010101010101010101" pitchFamily="66" charset="0"/>
                <a:cs typeface="IrisUPC" panose="020B0604020202020204" pitchFamily="34" charset="-34"/>
              </a:rPr>
              <a:t>P.S.I</a:t>
            </a:r>
            <a:r>
              <a:rPr lang="it-IT" altLang="it-IT" sz="2000" b="1" dirty="0">
                <a:solidFill>
                  <a:srgbClr val="006666"/>
                </a:solidFill>
                <a:latin typeface="Lucida Handwriting" panose="03010101010101010101" pitchFamily="66" charset="0"/>
                <a:cs typeface="IrisUPC" panose="020B0604020202020204" pitchFamily="34" charset="-34"/>
              </a:rPr>
              <a:t>: </a:t>
            </a:r>
            <a:r>
              <a:rPr lang="it-IT" altLang="it-IT" b="1" dirty="0">
                <a:solidFill>
                  <a:srgbClr val="006666"/>
                </a:solidFill>
                <a:latin typeface="Lucida Handwriting" panose="03010101010101010101" pitchFamily="66" charset="0"/>
                <a:cs typeface="IrisUPC" panose="020B0604020202020204" pitchFamily="34" charset="-34"/>
              </a:rPr>
              <a:t>per un progetto di territorio Pisa-Cascina</a:t>
            </a:r>
            <a:endParaRPr kumimoji="0" lang="it-IT" altLang="it-IT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Lucida Handwriting" panose="03010101010101010101" pitchFamily="66" charset="0"/>
              <a:cs typeface="IrisUPC" panose="020B0604020202020204" pitchFamily="34" charset="-34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000" b="0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EA4C47CD-A499-4C35-A9BE-A8CFCAAB1ED0}"/>
              </a:ext>
            </a:extLst>
          </p:cNvPr>
          <p:cNvGrpSpPr/>
          <p:nvPr/>
        </p:nvGrpSpPr>
        <p:grpSpPr>
          <a:xfrm>
            <a:off x="2200597" y="4898874"/>
            <a:ext cx="4624060" cy="1785935"/>
            <a:chOff x="2200597" y="4898874"/>
            <a:chExt cx="4624060" cy="1785935"/>
          </a:xfrm>
        </p:grpSpPr>
        <p:sp>
          <p:nvSpPr>
            <p:cNvPr id="16" name="Text Box 6">
              <a:extLst>
                <a:ext uri="{FF2B5EF4-FFF2-40B4-BE49-F238E27FC236}">
                  <a16:creationId xmlns:a16="http://schemas.microsoft.com/office/drawing/2014/main" id="{E97D6A94-FF60-43F0-AEE2-68CC9E762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0597" y="4898874"/>
              <a:ext cx="4539443" cy="4740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1600" b="1" dirty="0">
                  <a:latin typeface="Arial Narrow" panose="020B0606020202030204" pitchFamily="34" charset="0"/>
                </a:rPr>
                <a:t>CASCINA, 5 Dicembre 2019</a:t>
              </a:r>
              <a:endParaRPr kumimoji="0" lang="it-IT" altLang="it-IT" sz="1600" b="1" i="0" u="none" strike="noStrike" cap="none" normalizeH="0" baseline="0" dirty="0">
                <a:ln>
                  <a:noFill/>
                </a:ln>
                <a:effectLst/>
                <a:latin typeface="Arial Narrow" panose="020B0606020202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6">
              <a:extLst>
                <a:ext uri="{FF2B5EF4-FFF2-40B4-BE49-F238E27FC236}">
                  <a16:creationId xmlns:a16="http://schemas.microsoft.com/office/drawing/2014/main" id="{E90CF8AC-58CE-4AA0-A478-49A600BFDA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5214" y="6210794"/>
              <a:ext cx="4539443" cy="4740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1600" b="1" dirty="0">
                  <a:latin typeface="Arial Narrow" panose="020B0606020202030204" pitchFamily="34" charset="0"/>
                </a:rPr>
                <a:t>Biblioteca comunale, viale Comaschi 67 ore 17,30</a:t>
              </a:r>
              <a:endParaRPr kumimoji="0" lang="it-IT" altLang="it-IT" sz="1600" b="1" i="0" u="none" strike="noStrike" cap="none" normalizeH="0" baseline="0" dirty="0">
                <a:ln>
                  <a:noFill/>
                </a:ln>
                <a:effectLst/>
                <a:latin typeface="Arial Narrow" panose="020B0606020202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8" name="Picture 5">
              <a:extLst>
                <a:ext uri="{FF2B5EF4-FFF2-40B4-BE49-F238E27FC236}">
                  <a16:creationId xmlns:a16="http://schemas.microsoft.com/office/drawing/2014/main" id="{B19B7039-30CA-4CF7-AF60-6565539236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632" y="5302955"/>
              <a:ext cx="720727" cy="9078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2A2B27F4-4E4C-4257-A77D-5DCD96F8CCAF}"/>
              </a:ext>
            </a:extLst>
          </p:cNvPr>
          <p:cNvSpPr/>
          <p:nvPr/>
        </p:nvSpPr>
        <p:spPr>
          <a:xfrm>
            <a:off x="1780308" y="796136"/>
            <a:ext cx="66200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Fase di AVVIO DEL PROCEDIMENTO AI SENSI DELL’ART. 17 L.R. 65/2014 </a:t>
            </a:r>
            <a:endParaRPr lang="it-IT" sz="1000" kern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it-IT" sz="1000" kern="1400" dirty="0">
                <a:solidFill>
                  <a:schemeClr val="bg1"/>
                </a:solidFill>
                <a:latin typeface="Times New Roman" panose="02020603050405020304" pitchFamily="18" charset="0"/>
              </a:rPr>
              <a:t> </a:t>
            </a:r>
            <a:endParaRPr lang="it-IT" sz="1000" kern="140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54945C5A-865F-4F29-B05C-BB26E555F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632" y="2012740"/>
            <a:ext cx="5919704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400" b="1" u="sng" dirty="0">
                <a:solidFill>
                  <a:srgbClr val="006666"/>
                </a:solidFill>
                <a:latin typeface="Arial Narrow" panose="020B0606020202030204" pitchFamily="34" charset="0"/>
              </a:rPr>
              <a:t>INCONTRO PUBBLICO CON LA CITTADINANZA</a:t>
            </a:r>
            <a:endParaRPr kumimoji="0" lang="it-IT" altLang="it-IT" sz="2400" b="1" i="0" u="sng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 Box 6">
            <a:extLst>
              <a:ext uri="{FF2B5EF4-FFF2-40B4-BE49-F238E27FC236}">
                <a16:creationId xmlns:a16="http://schemas.microsoft.com/office/drawing/2014/main" id="{878088F5-2C80-414E-926B-F38A89D6E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9015" y="1694524"/>
            <a:ext cx="5919704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Apertura percorso di informazione e partecipazione: </a:t>
            </a:r>
            <a:endParaRPr kumimoji="0" lang="it-IT" altLang="it-IT" b="1" i="0" u="none" strike="noStrike" cap="none" normalizeH="0" baseline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b="0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B55B37E-CFA7-4F14-AA6C-42D218D115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882" y="1999600"/>
            <a:ext cx="537341" cy="537341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380D7648-AB21-4241-BAAB-A6D7F6269E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80" y="2433321"/>
            <a:ext cx="3042303" cy="119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248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ccia a pentagono 16">
            <a:extLst>
              <a:ext uri="{FF2B5EF4-FFF2-40B4-BE49-F238E27FC236}">
                <a16:creationId xmlns:a16="http://schemas.microsoft.com/office/drawing/2014/main" id="{9247120B-9481-4DC3-A2BF-5D2633858751}"/>
              </a:ext>
            </a:extLst>
          </p:cNvPr>
          <p:cNvSpPr/>
          <p:nvPr/>
        </p:nvSpPr>
        <p:spPr>
          <a:xfrm>
            <a:off x="845582" y="1883946"/>
            <a:ext cx="7963728" cy="1329272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Freccia a pentagono 11">
            <a:extLst>
              <a:ext uri="{FF2B5EF4-FFF2-40B4-BE49-F238E27FC236}">
                <a16:creationId xmlns:a16="http://schemas.microsoft.com/office/drawing/2014/main" id="{9A0B5415-CED0-4525-A591-73560DB13164}"/>
              </a:ext>
            </a:extLst>
          </p:cNvPr>
          <p:cNvSpPr/>
          <p:nvPr/>
        </p:nvSpPr>
        <p:spPr>
          <a:xfrm>
            <a:off x="887891" y="504202"/>
            <a:ext cx="7963728" cy="69220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6" name="Picture 4" descr="Risultati immagini per logo comune di pisa">
            <a:extLst>
              <a:ext uri="{FF2B5EF4-FFF2-40B4-BE49-F238E27FC236}">
                <a16:creationId xmlns:a16="http://schemas.microsoft.com/office/drawing/2014/main" id="{B7A1FFD9-1DE0-4486-BF8C-E9090C046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28" y="586616"/>
            <a:ext cx="388935" cy="47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857C2AD-CF8E-487A-9C8F-72D6D1478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381" y="401652"/>
            <a:ext cx="510893" cy="6456348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E04CFED1-5D57-4212-BA34-267A0D8796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8113" y="3175"/>
            <a:ext cx="13679487" cy="0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A0FEDA31-3FF5-4879-BBCE-E1B586262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228497" y="4277469"/>
            <a:ext cx="75120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4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PIANO STRUTTURALE INTERCOMUNALE PISA-CASCINA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0BAD8C5-ED37-4789-837D-1B66FAFD4C42}"/>
              </a:ext>
            </a:extLst>
          </p:cNvPr>
          <p:cNvCxnSpPr>
            <a:cxnSpLocks/>
          </p:cNvCxnSpPr>
          <p:nvPr/>
        </p:nvCxnSpPr>
        <p:spPr>
          <a:xfrm>
            <a:off x="547828" y="410198"/>
            <a:ext cx="8303791" cy="0"/>
          </a:xfrm>
          <a:prstGeom prst="line">
            <a:avLst/>
          </a:prstGeom>
          <a:ln w="28575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>
            <a:extLst>
              <a:ext uri="{FF2B5EF4-FFF2-40B4-BE49-F238E27FC236}">
                <a16:creationId xmlns:a16="http://schemas.microsoft.com/office/drawing/2014/main" id="{FB82E8C2-FA0A-4585-B894-6DC153092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83" y="599313"/>
            <a:ext cx="376602" cy="47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ext Box 6">
            <a:extLst>
              <a:ext uri="{FF2B5EF4-FFF2-40B4-BE49-F238E27FC236}">
                <a16:creationId xmlns:a16="http://schemas.microsoft.com/office/drawing/2014/main" id="{477C208B-DB02-4E0A-8C41-DEFD72BC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400" y="666664"/>
            <a:ext cx="7290435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400" b="1" dirty="0">
                <a:solidFill>
                  <a:srgbClr val="3F3F3F"/>
                </a:solidFill>
                <a:latin typeface="Arial Narrow" panose="020B0606020202030204" pitchFamily="34" charset="0"/>
              </a:rPr>
              <a:t>Attività di informazione partecipazione ai sensi del titolo II capo V della L.R. 65/2014 </a:t>
            </a:r>
            <a:endParaRPr kumimoji="0" lang="it-IT" altLang="it-IT" sz="1400" b="1" i="0" u="none" strike="noStrike" cap="none" normalizeH="0" baseline="0" dirty="0">
              <a:ln>
                <a:noFill/>
              </a:ln>
              <a:solidFill>
                <a:srgbClr val="3F3F3F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E97D6A94-FF60-43F0-AEE2-68CC9E762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3627" y="1232758"/>
            <a:ext cx="4539443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3200" b="1" dirty="0">
                <a:latin typeface="Arial Narrow" panose="020B0606020202030204" pitchFamily="34" charset="0"/>
              </a:rPr>
              <a:t> </a:t>
            </a:r>
            <a:r>
              <a:rPr lang="it-IT" altLang="it-IT" sz="3200" b="1" dirty="0">
                <a:solidFill>
                  <a:srgbClr val="006666"/>
                </a:solidFill>
                <a:latin typeface="Arial Narrow" panose="020B0606020202030204" pitchFamily="34" charset="0"/>
              </a:rPr>
              <a:t>Che cosa è</a:t>
            </a:r>
            <a:endParaRPr kumimoji="0" lang="it-IT" altLang="it-IT" sz="3200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A2B27F4-4E4C-4257-A77D-5DCD96F8CCAF}"/>
              </a:ext>
            </a:extLst>
          </p:cNvPr>
          <p:cNvSpPr/>
          <p:nvPr/>
        </p:nvSpPr>
        <p:spPr>
          <a:xfrm>
            <a:off x="1780308" y="796136"/>
            <a:ext cx="66200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Fase di AVVIO DEL PROCEDIMENTO AI SENSI DELL’ART. 17 L.R. 65/2014 </a:t>
            </a:r>
            <a:endParaRPr lang="it-IT" sz="1000" kern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it-IT" sz="1000" kern="1400" dirty="0">
                <a:solidFill>
                  <a:schemeClr val="bg1"/>
                </a:solidFill>
                <a:latin typeface="Times New Roman" panose="02020603050405020304" pitchFamily="18" charset="0"/>
              </a:rPr>
              <a:t> </a:t>
            </a:r>
            <a:endParaRPr lang="it-IT" sz="1000" kern="140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9845B31F-6E2B-4B2B-AF70-ABA541BE7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495" y="1883946"/>
            <a:ext cx="6721372" cy="1315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E’ definito dalla legge come atto di governo del territorio, di fatto è lo strumento attraverso cui le amministrazioni e le collettività costruiscono un </a:t>
            </a:r>
            <a:r>
              <a:rPr lang="it-IT" b="1" dirty="0">
                <a:latin typeface="Arial Narrow" panose="020B0606020202030204" pitchFamily="34" charset="0"/>
              </a:rPr>
              <a:t>“progetto di territorio</a:t>
            </a:r>
            <a:r>
              <a:rPr lang="it-IT" dirty="0">
                <a:latin typeface="Arial Narrow" panose="020B0606020202030204" pitchFamily="34" charset="0"/>
              </a:rPr>
              <a:t>” condiviso, in tal senso rappresenta un patto tra i vari soggetti che compongono una comunità.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09978376-E962-48B9-8966-54F1C4ABE2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7" y="1979429"/>
            <a:ext cx="368518" cy="368518"/>
          </a:xfrm>
          <a:prstGeom prst="rect">
            <a:avLst/>
          </a:prstGeom>
        </p:spPr>
      </p:pic>
      <p:sp>
        <p:nvSpPr>
          <p:cNvPr id="18" name="Freccia a pentagono 17">
            <a:extLst>
              <a:ext uri="{FF2B5EF4-FFF2-40B4-BE49-F238E27FC236}">
                <a16:creationId xmlns:a16="http://schemas.microsoft.com/office/drawing/2014/main" id="{BF58C3ED-86EA-4106-8826-0978CF558074}"/>
              </a:ext>
            </a:extLst>
          </p:cNvPr>
          <p:cNvSpPr/>
          <p:nvPr/>
        </p:nvSpPr>
        <p:spPr>
          <a:xfrm>
            <a:off x="845582" y="3291609"/>
            <a:ext cx="7963728" cy="803411"/>
          </a:xfrm>
          <a:prstGeom prst="homePlate">
            <a:avLst/>
          </a:prstGeom>
          <a:noFill/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F9547169-ACA0-4C03-BF2B-177102032C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07" y="3315794"/>
            <a:ext cx="368518" cy="368518"/>
          </a:xfrm>
          <a:prstGeom prst="rect">
            <a:avLst/>
          </a:prstGeom>
        </p:spPr>
      </p:pic>
      <p:sp>
        <p:nvSpPr>
          <p:cNvPr id="20" name="Text Box 6">
            <a:extLst>
              <a:ext uri="{FF2B5EF4-FFF2-40B4-BE49-F238E27FC236}">
                <a16:creationId xmlns:a16="http://schemas.microsoft.com/office/drawing/2014/main" id="{83524FF7-61FC-45C8-A67F-08FDA6702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803" y="3334599"/>
            <a:ext cx="6721372" cy="85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>
                <a:latin typeface="Arial Narrow" panose="020B0606020202030204" pitchFamily="34" charset="0"/>
              </a:rPr>
              <a:t>E’ un atto </a:t>
            </a:r>
            <a:r>
              <a:rPr lang="it-IT" b="1" dirty="0">
                <a:latin typeface="Arial Narrow" panose="020B0606020202030204" pitchFamily="34" charset="0"/>
              </a:rPr>
              <a:t>valutato e partecipato </a:t>
            </a:r>
            <a:r>
              <a:rPr lang="it-IT" dirty="0">
                <a:latin typeface="Arial Narrow" panose="020B0606020202030204" pitchFamily="34" charset="0"/>
              </a:rPr>
              <a:t>nei tempi e con le modalità previste dalla leggi di riferimento: LR 65/2014, LR 30/2015, LR 46/2013.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  <p:sp>
        <p:nvSpPr>
          <p:cNvPr id="21" name="Freccia a pentagono 20">
            <a:extLst>
              <a:ext uri="{FF2B5EF4-FFF2-40B4-BE49-F238E27FC236}">
                <a16:creationId xmlns:a16="http://schemas.microsoft.com/office/drawing/2014/main" id="{3A617F5F-1CF0-4367-82F1-E05B1674CC34}"/>
              </a:ext>
            </a:extLst>
          </p:cNvPr>
          <p:cNvSpPr/>
          <p:nvPr/>
        </p:nvSpPr>
        <p:spPr>
          <a:xfrm>
            <a:off x="845582" y="4181558"/>
            <a:ext cx="7963728" cy="99173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378684F8-AF82-4FA0-A8BD-56921F96CA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7" y="4277041"/>
            <a:ext cx="368518" cy="368518"/>
          </a:xfrm>
          <a:prstGeom prst="rect">
            <a:avLst/>
          </a:prstGeom>
        </p:spPr>
      </p:pic>
      <p:sp>
        <p:nvSpPr>
          <p:cNvPr id="23" name="Text Box 6">
            <a:extLst>
              <a:ext uri="{FF2B5EF4-FFF2-40B4-BE49-F238E27FC236}">
                <a16:creationId xmlns:a16="http://schemas.microsoft.com/office/drawing/2014/main" id="{5C5C8259-36B2-4A5F-B6E9-2FDFBCC95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783" y="4217201"/>
            <a:ext cx="6721372" cy="767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E’ un atto che, nel definire le proprie scelte, tiene conto dei </a:t>
            </a:r>
            <a:r>
              <a:rPr lang="it-IT" b="1" dirty="0">
                <a:latin typeface="Arial Narrow" panose="020B0606020202030204" pitchFamily="34" charset="0"/>
              </a:rPr>
              <a:t>valori paesaggistici </a:t>
            </a:r>
            <a:r>
              <a:rPr lang="it-IT" dirty="0">
                <a:latin typeface="Arial Narrow" panose="020B0606020202030204" pitchFamily="34" charset="0"/>
              </a:rPr>
              <a:t>riconosciuti dal piano di Indirizzo Territoriale con valenza di Piano Paesaggistico (PIT/PPR) cui deve necessariamente conformarsi.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  <p:sp>
        <p:nvSpPr>
          <p:cNvPr id="24" name="Freccia a pentagono 23">
            <a:extLst>
              <a:ext uri="{FF2B5EF4-FFF2-40B4-BE49-F238E27FC236}">
                <a16:creationId xmlns:a16="http://schemas.microsoft.com/office/drawing/2014/main" id="{420556D6-2D6F-4112-8FD9-18F2BE8E20DA}"/>
              </a:ext>
            </a:extLst>
          </p:cNvPr>
          <p:cNvSpPr/>
          <p:nvPr/>
        </p:nvSpPr>
        <p:spPr>
          <a:xfrm>
            <a:off x="845582" y="5259512"/>
            <a:ext cx="7963728" cy="991734"/>
          </a:xfrm>
          <a:prstGeom prst="homePlate">
            <a:avLst/>
          </a:prstGeom>
          <a:noFill/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3ADC2B3A-826C-4759-9132-5242DBCBFA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07" y="5283697"/>
            <a:ext cx="368518" cy="368518"/>
          </a:xfrm>
          <a:prstGeom prst="rect">
            <a:avLst/>
          </a:prstGeom>
        </p:spPr>
      </p:pic>
      <p:sp>
        <p:nvSpPr>
          <p:cNvPr id="26" name="Text Box 6">
            <a:extLst>
              <a:ext uri="{FF2B5EF4-FFF2-40B4-BE49-F238E27FC236}">
                <a16:creationId xmlns:a16="http://schemas.microsoft.com/office/drawing/2014/main" id="{84F618D2-5B59-4450-9AAC-42F3E48C7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803" y="5302502"/>
            <a:ext cx="6721372" cy="85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E’ un atto in cui trovano integrazione i diversi aspetti settoriali che hanno incidenza sul territorio: ambiente, infrastrutture, agricoltura, turismo, politiche abitative, tutela del suolo.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038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a pentagono 11">
            <a:extLst>
              <a:ext uri="{FF2B5EF4-FFF2-40B4-BE49-F238E27FC236}">
                <a16:creationId xmlns:a16="http://schemas.microsoft.com/office/drawing/2014/main" id="{9A0B5415-CED0-4525-A591-73560DB13164}"/>
              </a:ext>
            </a:extLst>
          </p:cNvPr>
          <p:cNvSpPr/>
          <p:nvPr/>
        </p:nvSpPr>
        <p:spPr>
          <a:xfrm>
            <a:off x="887891" y="504202"/>
            <a:ext cx="7963728" cy="69220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6" name="Picture 4" descr="Risultati immagini per logo comune di pisa">
            <a:extLst>
              <a:ext uri="{FF2B5EF4-FFF2-40B4-BE49-F238E27FC236}">
                <a16:creationId xmlns:a16="http://schemas.microsoft.com/office/drawing/2014/main" id="{B7A1FFD9-1DE0-4486-BF8C-E9090C046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28" y="586616"/>
            <a:ext cx="388935" cy="47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857C2AD-CF8E-487A-9C8F-72D6D1478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381" y="401652"/>
            <a:ext cx="510893" cy="6456348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E04CFED1-5D57-4212-BA34-267A0D8796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8113" y="3175"/>
            <a:ext cx="13679487" cy="0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A0FEDA31-3FF5-4879-BBCE-E1B586262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228497" y="4277469"/>
            <a:ext cx="75120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4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PIANO STRUTTURALE INTERCOMUNALE PISA-CASCINA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0BAD8C5-ED37-4789-837D-1B66FAFD4C42}"/>
              </a:ext>
            </a:extLst>
          </p:cNvPr>
          <p:cNvCxnSpPr>
            <a:cxnSpLocks/>
          </p:cNvCxnSpPr>
          <p:nvPr/>
        </p:nvCxnSpPr>
        <p:spPr>
          <a:xfrm>
            <a:off x="547828" y="410198"/>
            <a:ext cx="8303791" cy="0"/>
          </a:xfrm>
          <a:prstGeom prst="line">
            <a:avLst/>
          </a:prstGeom>
          <a:ln w="28575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>
            <a:extLst>
              <a:ext uri="{FF2B5EF4-FFF2-40B4-BE49-F238E27FC236}">
                <a16:creationId xmlns:a16="http://schemas.microsoft.com/office/drawing/2014/main" id="{FB82E8C2-FA0A-4585-B894-6DC153092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83" y="599313"/>
            <a:ext cx="376602" cy="47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ext Box 6">
            <a:extLst>
              <a:ext uri="{FF2B5EF4-FFF2-40B4-BE49-F238E27FC236}">
                <a16:creationId xmlns:a16="http://schemas.microsoft.com/office/drawing/2014/main" id="{477C208B-DB02-4E0A-8C41-DEFD72BC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400" y="666664"/>
            <a:ext cx="7290435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400" b="1" dirty="0">
                <a:solidFill>
                  <a:srgbClr val="3F3F3F"/>
                </a:solidFill>
                <a:latin typeface="Arial Narrow" panose="020B0606020202030204" pitchFamily="34" charset="0"/>
              </a:rPr>
              <a:t>Attività di informazione partecipazione ai sensi del titolo II capo V della L.R. 65/2014 </a:t>
            </a:r>
            <a:endParaRPr kumimoji="0" lang="it-IT" altLang="it-IT" sz="1400" b="1" i="0" u="none" strike="noStrike" cap="none" normalizeH="0" baseline="0" dirty="0">
              <a:ln>
                <a:noFill/>
              </a:ln>
              <a:solidFill>
                <a:srgbClr val="3F3F3F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E97D6A94-FF60-43F0-AEE2-68CC9E762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4902" y="1413653"/>
            <a:ext cx="4539443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3200" b="1" dirty="0">
                <a:latin typeface="Arial Narrow" panose="020B0606020202030204" pitchFamily="34" charset="0"/>
              </a:rPr>
              <a:t> </a:t>
            </a:r>
            <a:r>
              <a:rPr lang="it-IT" altLang="it-IT" sz="3200" b="1" dirty="0">
                <a:solidFill>
                  <a:srgbClr val="006666"/>
                </a:solidFill>
                <a:latin typeface="Arial Narrow" panose="020B0606020202030204" pitchFamily="34" charset="0"/>
              </a:rPr>
              <a:t>Che cosa </a:t>
            </a:r>
            <a:r>
              <a:rPr lang="it-IT" altLang="it-IT" sz="3200" b="1" u="sng" dirty="0">
                <a:solidFill>
                  <a:srgbClr val="006666"/>
                </a:solidFill>
                <a:latin typeface="Arial Narrow" panose="020B0606020202030204" pitchFamily="34" charset="0"/>
              </a:rPr>
              <a:t>non</a:t>
            </a:r>
            <a:r>
              <a:rPr lang="it-IT" altLang="it-IT" sz="3200" b="1" dirty="0">
                <a:solidFill>
                  <a:srgbClr val="006666"/>
                </a:solidFill>
                <a:latin typeface="Arial Narrow" panose="020B0606020202030204" pitchFamily="34" charset="0"/>
              </a:rPr>
              <a:t> è</a:t>
            </a:r>
            <a:endParaRPr kumimoji="0" lang="it-IT" altLang="it-IT" sz="3200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A2B27F4-4E4C-4257-A77D-5DCD96F8CCAF}"/>
              </a:ext>
            </a:extLst>
          </p:cNvPr>
          <p:cNvSpPr/>
          <p:nvPr/>
        </p:nvSpPr>
        <p:spPr>
          <a:xfrm>
            <a:off x="1780308" y="796136"/>
            <a:ext cx="66200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Fase di AVVIO DEL PROCEDIMENTO AI SENSI DELL’ART. 17 L.R. 65/2014 </a:t>
            </a:r>
            <a:endParaRPr lang="it-IT" sz="1000" kern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it-IT" sz="1000" kern="1400" dirty="0">
                <a:solidFill>
                  <a:schemeClr val="bg1"/>
                </a:solidFill>
                <a:latin typeface="Times New Roman" panose="02020603050405020304" pitchFamily="18" charset="0"/>
              </a:rPr>
              <a:t> </a:t>
            </a:r>
            <a:endParaRPr lang="it-IT" sz="1000" kern="140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4" name="Freccia a pentagono 13">
            <a:extLst>
              <a:ext uri="{FF2B5EF4-FFF2-40B4-BE49-F238E27FC236}">
                <a16:creationId xmlns:a16="http://schemas.microsoft.com/office/drawing/2014/main" id="{F6280DFF-7A0F-46DB-A683-C72F270DAC3D}"/>
              </a:ext>
            </a:extLst>
          </p:cNvPr>
          <p:cNvSpPr/>
          <p:nvPr/>
        </p:nvSpPr>
        <p:spPr>
          <a:xfrm>
            <a:off x="845582" y="2499244"/>
            <a:ext cx="7963728" cy="968786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807A6577-C51B-460D-9BBE-231B77AB9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495" y="2499244"/>
            <a:ext cx="6721372" cy="929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Non è un piano settoriale con contenuto meramente urbanistico inteso in senso </a:t>
            </a:r>
            <a:r>
              <a:rPr lang="it-IT" b="1" dirty="0">
                <a:latin typeface="Arial Narrow" panose="020B0606020202030204" pitchFamily="34" charset="0"/>
              </a:rPr>
              <a:t>“conformativo” </a:t>
            </a:r>
            <a:r>
              <a:rPr lang="it-IT" dirty="0">
                <a:latin typeface="Arial Narrow" panose="020B0606020202030204" pitchFamily="34" charset="0"/>
              </a:rPr>
              <a:t>al contrario ha contenuto strategico-programmatico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C784C50F-FE96-402A-A66B-ED107F703E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7" y="2594727"/>
            <a:ext cx="368518" cy="368518"/>
          </a:xfrm>
          <a:prstGeom prst="rect">
            <a:avLst/>
          </a:prstGeom>
        </p:spPr>
      </p:pic>
      <p:sp>
        <p:nvSpPr>
          <p:cNvPr id="18" name="Freccia a pentagono 17">
            <a:extLst>
              <a:ext uri="{FF2B5EF4-FFF2-40B4-BE49-F238E27FC236}">
                <a16:creationId xmlns:a16="http://schemas.microsoft.com/office/drawing/2014/main" id="{E8F3C1B8-5536-4678-AFF6-DAFC5C7C772B}"/>
              </a:ext>
            </a:extLst>
          </p:cNvPr>
          <p:cNvSpPr/>
          <p:nvPr/>
        </p:nvSpPr>
        <p:spPr>
          <a:xfrm>
            <a:off x="845582" y="3624890"/>
            <a:ext cx="7963728" cy="968786"/>
          </a:xfrm>
          <a:prstGeom prst="homePlate">
            <a:avLst/>
          </a:prstGeom>
          <a:noFill/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0D49F428-335B-4A18-A7FE-5D115710B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07" y="3649075"/>
            <a:ext cx="368518" cy="368518"/>
          </a:xfrm>
          <a:prstGeom prst="rect">
            <a:avLst/>
          </a:prstGeom>
        </p:spPr>
      </p:pic>
      <p:sp>
        <p:nvSpPr>
          <p:cNvPr id="20" name="Text Box 6">
            <a:extLst>
              <a:ext uri="{FF2B5EF4-FFF2-40B4-BE49-F238E27FC236}">
                <a16:creationId xmlns:a16="http://schemas.microsoft.com/office/drawing/2014/main" id="{F6C636E8-7024-4393-8D10-D5719E6EB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803" y="3667880"/>
            <a:ext cx="6721372" cy="85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b="1" dirty="0">
                <a:latin typeface="Arial Narrow" panose="020B0606020202030204" pitchFamily="34" charset="0"/>
              </a:rPr>
              <a:t>Non è un piano strategico </a:t>
            </a:r>
            <a:r>
              <a:rPr lang="it-IT" dirty="0">
                <a:latin typeface="Arial Narrow" panose="020B0606020202030204" pitchFamily="34" charset="0"/>
              </a:rPr>
              <a:t>nel senso della legge 56/2014 (Del Rio), ha tuttavia una propria componente strategica che si confronta con il quadro dei valori patrimoniali non negoziabili espresso dalla parte statutaria.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112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a pentagono 11">
            <a:extLst>
              <a:ext uri="{FF2B5EF4-FFF2-40B4-BE49-F238E27FC236}">
                <a16:creationId xmlns:a16="http://schemas.microsoft.com/office/drawing/2014/main" id="{9A0B5415-CED0-4525-A591-73560DB13164}"/>
              </a:ext>
            </a:extLst>
          </p:cNvPr>
          <p:cNvSpPr/>
          <p:nvPr/>
        </p:nvSpPr>
        <p:spPr>
          <a:xfrm>
            <a:off x="887891" y="504202"/>
            <a:ext cx="7963728" cy="69220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6" name="Picture 4" descr="Risultati immagini per logo comune di pisa">
            <a:extLst>
              <a:ext uri="{FF2B5EF4-FFF2-40B4-BE49-F238E27FC236}">
                <a16:creationId xmlns:a16="http://schemas.microsoft.com/office/drawing/2014/main" id="{B7A1FFD9-1DE0-4486-BF8C-E9090C046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28" y="586616"/>
            <a:ext cx="388935" cy="47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857C2AD-CF8E-487A-9C8F-72D6D1478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381" y="401652"/>
            <a:ext cx="510893" cy="6456348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E04CFED1-5D57-4212-BA34-267A0D8796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8113" y="3175"/>
            <a:ext cx="13679487" cy="0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A0FEDA31-3FF5-4879-BBCE-E1B586262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228497" y="4277469"/>
            <a:ext cx="75120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4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PIANO STRUTTURALE INTERCOMUNALE PISA-CASCINA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0BAD8C5-ED37-4789-837D-1B66FAFD4C42}"/>
              </a:ext>
            </a:extLst>
          </p:cNvPr>
          <p:cNvCxnSpPr>
            <a:cxnSpLocks/>
          </p:cNvCxnSpPr>
          <p:nvPr/>
        </p:nvCxnSpPr>
        <p:spPr>
          <a:xfrm>
            <a:off x="547828" y="410198"/>
            <a:ext cx="8303791" cy="0"/>
          </a:xfrm>
          <a:prstGeom prst="line">
            <a:avLst/>
          </a:prstGeom>
          <a:ln w="28575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>
            <a:extLst>
              <a:ext uri="{FF2B5EF4-FFF2-40B4-BE49-F238E27FC236}">
                <a16:creationId xmlns:a16="http://schemas.microsoft.com/office/drawing/2014/main" id="{FB82E8C2-FA0A-4585-B894-6DC153092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83" y="599313"/>
            <a:ext cx="376602" cy="47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ext Box 6">
            <a:extLst>
              <a:ext uri="{FF2B5EF4-FFF2-40B4-BE49-F238E27FC236}">
                <a16:creationId xmlns:a16="http://schemas.microsoft.com/office/drawing/2014/main" id="{477C208B-DB02-4E0A-8C41-DEFD72BC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400" y="666664"/>
            <a:ext cx="7290435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400" b="1" dirty="0">
                <a:solidFill>
                  <a:srgbClr val="3F3F3F"/>
                </a:solidFill>
                <a:latin typeface="Arial Narrow" panose="020B0606020202030204" pitchFamily="34" charset="0"/>
              </a:rPr>
              <a:t>Attività di informazione partecipazione ai sensi del titolo II capo V della L.R. 65/2014 </a:t>
            </a:r>
            <a:endParaRPr kumimoji="0" lang="it-IT" altLang="it-IT" sz="1400" b="1" i="0" u="none" strike="noStrike" cap="none" normalizeH="0" baseline="0" dirty="0">
              <a:ln>
                <a:noFill/>
              </a:ln>
              <a:solidFill>
                <a:srgbClr val="3F3F3F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E97D6A94-FF60-43F0-AEE2-68CC9E762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4902" y="1268371"/>
            <a:ext cx="4539443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3200" b="1" dirty="0">
                <a:latin typeface="Arial Narrow" panose="020B0606020202030204" pitchFamily="34" charset="0"/>
              </a:rPr>
              <a:t> </a:t>
            </a:r>
            <a:r>
              <a:rPr lang="it-IT" altLang="it-IT" sz="3200" b="1" dirty="0">
                <a:solidFill>
                  <a:srgbClr val="006666"/>
                </a:solidFill>
                <a:latin typeface="Arial Narrow" panose="020B0606020202030204" pitchFamily="34" charset="0"/>
              </a:rPr>
              <a:t>Che cosa fa</a:t>
            </a:r>
            <a:endParaRPr kumimoji="0" lang="it-IT" altLang="it-IT" sz="3200" b="1" i="0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A2B27F4-4E4C-4257-A77D-5DCD96F8CCAF}"/>
              </a:ext>
            </a:extLst>
          </p:cNvPr>
          <p:cNvSpPr/>
          <p:nvPr/>
        </p:nvSpPr>
        <p:spPr>
          <a:xfrm>
            <a:off x="1780308" y="796136"/>
            <a:ext cx="66200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Fase di AVVIO DEL PROCEDIMENTO AI SENSI DELL’ART. 17 L.R. 65/2014 </a:t>
            </a:r>
            <a:endParaRPr lang="it-IT" sz="1000" kern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it-IT" sz="1000" kern="1400" dirty="0">
                <a:solidFill>
                  <a:schemeClr val="bg1"/>
                </a:solidFill>
                <a:latin typeface="Times New Roman" panose="02020603050405020304" pitchFamily="18" charset="0"/>
              </a:rPr>
              <a:t> </a:t>
            </a:r>
            <a:endParaRPr lang="it-IT" sz="1000" kern="140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4" name="Freccia a pentagono 13">
            <a:extLst>
              <a:ext uri="{FF2B5EF4-FFF2-40B4-BE49-F238E27FC236}">
                <a16:creationId xmlns:a16="http://schemas.microsoft.com/office/drawing/2014/main" id="{2F1E89C8-5308-481B-AD7E-3FFC0BD28BEA}"/>
              </a:ext>
            </a:extLst>
          </p:cNvPr>
          <p:cNvSpPr/>
          <p:nvPr/>
        </p:nvSpPr>
        <p:spPr>
          <a:xfrm>
            <a:off x="845582" y="2043082"/>
            <a:ext cx="7963728" cy="1975013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AD843547-F69B-4062-BCB0-64BB7B3CB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495" y="2183051"/>
            <a:ext cx="6516273" cy="174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Attua le disposizioni della LR 65 2014 mettendo in opera i contenuti degli art. 92 e 94; in tal senso costruisce un </a:t>
            </a:r>
            <a:r>
              <a:rPr lang="it-IT" b="1" dirty="0">
                <a:latin typeface="Arial Narrow" panose="020B0606020202030204" pitchFamily="34" charset="0"/>
              </a:rPr>
              <a:t>quadro conoscitivo </a:t>
            </a:r>
            <a:r>
              <a:rPr lang="it-IT" dirty="0">
                <a:latin typeface="Arial Narrow" panose="020B0606020202030204" pitchFamily="34" charset="0"/>
              </a:rPr>
              <a:t>di riferimento su cui fonda le proprie opzioni strategiche non compromettendo la </a:t>
            </a:r>
            <a:r>
              <a:rPr lang="it-IT" b="1" dirty="0">
                <a:latin typeface="Arial Narrow" panose="020B0606020202030204" pitchFamily="34" charset="0"/>
              </a:rPr>
              <a:t>matrice patrimoniale</a:t>
            </a:r>
            <a:r>
              <a:rPr lang="it-IT" dirty="0">
                <a:latin typeface="Arial Narrow" panose="020B0606020202030204" pitchFamily="34" charset="0"/>
              </a:rPr>
              <a:t>. Mira ad assicurare il </a:t>
            </a:r>
            <a:r>
              <a:rPr lang="it-IT" b="1" dirty="0">
                <a:latin typeface="Arial Narrow" panose="020B0606020202030204" pitchFamily="34" charset="0"/>
              </a:rPr>
              <a:t>coordinamento di politiche </a:t>
            </a:r>
            <a:r>
              <a:rPr lang="it-IT" dirty="0">
                <a:latin typeface="Arial Narrow" panose="020B0606020202030204" pitchFamily="34" charset="0"/>
              </a:rPr>
              <a:t>territoriali intercomunali in materia di infrastrutture, insediamenti residenziali, commerciali e produttivi, anche attraverso forme di </a:t>
            </a:r>
            <a:r>
              <a:rPr lang="it-IT" b="1" dirty="0">
                <a:latin typeface="Arial Narrow" panose="020B0606020202030204" pitchFamily="34" charset="0"/>
              </a:rPr>
              <a:t>perequazione</a:t>
            </a:r>
            <a:r>
              <a:rPr lang="it-IT" dirty="0">
                <a:latin typeface="Arial Narrow" panose="020B0606020202030204" pitchFamily="34" charset="0"/>
              </a:rPr>
              <a:t>.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097974C6-A0E8-464C-98BD-D45D772090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7" y="2278534"/>
            <a:ext cx="368518" cy="368518"/>
          </a:xfrm>
          <a:prstGeom prst="rect">
            <a:avLst/>
          </a:prstGeom>
        </p:spPr>
      </p:pic>
      <p:sp>
        <p:nvSpPr>
          <p:cNvPr id="18" name="Freccia a pentagono 17">
            <a:extLst>
              <a:ext uri="{FF2B5EF4-FFF2-40B4-BE49-F238E27FC236}">
                <a16:creationId xmlns:a16="http://schemas.microsoft.com/office/drawing/2014/main" id="{3EA34478-1155-4260-9EFB-7025C3EDC557}"/>
              </a:ext>
            </a:extLst>
          </p:cNvPr>
          <p:cNvSpPr/>
          <p:nvPr/>
        </p:nvSpPr>
        <p:spPr>
          <a:xfrm>
            <a:off x="845582" y="4206008"/>
            <a:ext cx="7963728" cy="1271848"/>
          </a:xfrm>
          <a:prstGeom prst="homePlate">
            <a:avLst/>
          </a:prstGeom>
          <a:noFill/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57B33F09-32EB-42A0-A511-633C820DBB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07" y="4230193"/>
            <a:ext cx="368518" cy="368518"/>
          </a:xfrm>
          <a:prstGeom prst="rect">
            <a:avLst/>
          </a:prstGeom>
        </p:spPr>
      </p:pic>
      <p:sp>
        <p:nvSpPr>
          <p:cNvPr id="20" name="Text Box 6">
            <a:extLst>
              <a:ext uri="{FF2B5EF4-FFF2-40B4-BE49-F238E27FC236}">
                <a16:creationId xmlns:a16="http://schemas.microsoft.com/office/drawing/2014/main" id="{46644C14-5EBF-40C0-BD72-8F37950C3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803" y="4248998"/>
            <a:ext cx="6721372" cy="85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Attua le disposizioni del </a:t>
            </a:r>
            <a:r>
              <a:rPr lang="it-IT" b="1" dirty="0">
                <a:latin typeface="Arial Narrow" panose="020B0606020202030204" pitchFamily="34" charset="0"/>
              </a:rPr>
              <a:t>Codice dei Beni Culturali e del Paesaggio </a:t>
            </a:r>
            <a:r>
              <a:rPr lang="it-IT" dirty="0">
                <a:latin typeface="Arial Narrow" panose="020B0606020202030204" pitchFamily="34" charset="0"/>
              </a:rPr>
              <a:t>conformandosi al Piano Paesaggistico Regionale del quale assume e/o approfondisce i contenuti relativi ai beni paesaggistici oltre a tradurre in specifica disciplina gli indirizzi e gli obiettivi in esso contenuti.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342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a pentagono 11">
            <a:extLst>
              <a:ext uri="{FF2B5EF4-FFF2-40B4-BE49-F238E27FC236}">
                <a16:creationId xmlns:a16="http://schemas.microsoft.com/office/drawing/2014/main" id="{9A0B5415-CED0-4525-A591-73560DB13164}"/>
              </a:ext>
            </a:extLst>
          </p:cNvPr>
          <p:cNvSpPr/>
          <p:nvPr/>
        </p:nvSpPr>
        <p:spPr>
          <a:xfrm>
            <a:off x="887891" y="504202"/>
            <a:ext cx="7963728" cy="69220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6" name="Picture 4" descr="Risultati immagini per logo comune di pisa">
            <a:extLst>
              <a:ext uri="{FF2B5EF4-FFF2-40B4-BE49-F238E27FC236}">
                <a16:creationId xmlns:a16="http://schemas.microsoft.com/office/drawing/2014/main" id="{B7A1FFD9-1DE0-4486-BF8C-E9090C046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28" y="586616"/>
            <a:ext cx="388935" cy="47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857C2AD-CF8E-487A-9C8F-72D6D1478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381" y="401652"/>
            <a:ext cx="510893" cy="6456348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E04CFED1-5D57-4212-BA34-267A0D8796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8113" y="3175"/>
            <a:ext cx="13679487" cy="0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A0FEDA31-3FF5-4879-BBCE-E1B586262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228497" y="4277469"/>
            <a:ext cx="75120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4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PIANO STRUTTURALE INTERCOMUNALE PISA-CASCINA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0BAD8C5-ED37-4789-837D-1B66FAFD4C42}"/>
              </a:ext>
            </a:extLst>
          </p:cNvPr>
          <p:cNvCxnSpPr>
            <a:cxnSpLocks/>
          </p:cNvCxnSpPr>
          <p:nvPr/>
        </p:nvCxnSpPr>
        <p:spPr>
          <a:xfrm>
            <a:off x="547828" y="410198"/>
            <a:ext cx="8303791" cy="0"/>
          </a:xfrm>
          <a:prstGeom prst="line">
            <a:avLst/>
          </a:prstGeom>
          <a:ln w="28575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>
            <a:extLst>
              <a:ext uri="{FF2B5EF4-FFF2-40B4-BE49-F238E27FC236}">
                <a16:creationId xmlns:a16="http://schemas.microsoft.com/office/drawing/2014/main" id="{FB82E8C2-FA0A-4585-B894-6DC153092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83" y="599313"/>
            <a:ext cx="376602" cy="47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ext Box 6">
            <a:extLst>
              <a:ext uri="{FF2B5EF4-FFF2-40B4-BE49-F238E27FC236}">
                <a16:creationId xmlns:a16="http://schemas.microsoft.com/office/drawing/2014/main" id="{477C208B-DB02-4E0A-8C41-DEFD72BC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400" y="666664"/>
            <a:ext cx="7290435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400" b="1" dirty="0">
                <a:solidFill>
                  <a:srgbClr val="3F3F3F"/>
                </a:solidFill>
                <a:latin typeface="Arial Narrow" panose="020B0606020202030204" pitchFamily="34" charset="0"/>
              </a:rPr>
              <a:t>Attività di informazione partecipazione ai sensi del titolo II capo V della L.R. 65/2014 </a:t>
            </a:r>
            <a:endParaRPr kumimoji="0" lang="it-IT" altLang="it-IT" sz="1400" b="1" i="0" u="none" strike="noStrike" cap="none" normalizeH="0" baseline="0" dirty="0">
              <a:ln>
                <a:noFill/>
              </a:ln>
              <a:solidFill>
                <a:srgbClr val="3F3F3F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E97D6A94-FF60-43F0-AEE2-68CC9E762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4902" y="1268371"/>
            <a:ext cx="4539443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3200" b="1" dirty="0">
                <a:latin typeface="Arial Narrow" panose="020B0606020202030204" pitchFamily="34" charset="0"/>
              </a:rPr>
              <a:t> </a:t>
            </a:r>
            <a:r>
              <a:rPr lang="it-IT" altLang="it-IT" sz="3200" b="1" dirty="0">
                <a:solidFill>
                  <a:srgbClr val="006666"/>
                </a:solidFill>
                <a:latin typeface="Arial Narrow" panose="020B0606020202030204" pitchFamily="34" charset="0"/>
              </a:rPr>
              <a:t>Che cosa fa</a:t>
            </a:r>
            <a:endParaRPr kumimoji="0" lang="it-IT" altLang="it-IT" sz="3200" b="1" i="0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A2B27F4-4E4C-4257-A77D-5DCD96F8CCAF}"/>
              </a:ext>
            </a:extLst>
          </p:cNvPr>
          <p:cNvSpPr/>
          <p:nvPr/>
        </p:nvSpPr>
        <p:spPr>
          <a:xfrm>
            <a:off x="1780308" y="796136"/>
            <a:ext cx="66200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Fase di AVVIO DEL PROCEDIMENTO AI SENSI DELL’ART. 17 L.R. 65/2014 </a:t>
            </a:r>
            <a:endParaRPr lang="it-IT" sz="1000" kern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it-IT" sz="1000" kern="1400" dirty="0">
                <a:solidFill>
                  <a:schemeClr val="bg1"/>
                </a:solidFill>
                <a:latin typeface="Times New Roman" panose="02020603050405020304" pitchFamily="18" charset="0"/>
              </a:rPr>
              <a:t> </a:t>
            </a:r>
            <a:endParaRPr lang="it-IT" sz="1000" kern="140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4" name="Freccia a pentagono 13">
            <a:extLst>
              <a:ext uri="{FF2B5EF4-FFF2-40B4-BE49-F238E27FC236}">
                <a16:creationId xmlns:a16="http://schemas.microsoft.com/office/drawing/2014/main" id="{2F1E89C8-5308-481B-AD7E-3FFC0BD28BEA}"/>
              </a:ext>
            </a:extLst>
          </p:cNvPr>
          <p:cNvSpPr/>
          <p:nvPr/>
        </p:nvSpPr>
        <p:spPr>
          <a:xfrm>
            <a:off x="845582" y="2085811"/>
            <a:ext cx="7963728" cy="1249597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AD843547-F69B-4062-BCB0-64BB7B3CB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495" y="2225780"/>
            <a:ext cx="6721372" cy="927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Individua il </a:t>
            </a:r>
            <a:r>
              <a:rPr lang="it-IT" b="1" dirty="0">
                <a:latin typeface="Arial Narrow" panose="020B0606020202030204" pitchFamily="34" charset="0"/>
              </a:rPr>
              <a:t>perimetro del territorio urbanizzato </a:t>
            </a:r>
            <a:r>
              <a:rPr lang="it-IT" dirty="0">
                <a:latin typeface="Arial Narrow" panose="020B0606020202030204" pitchFamily="34" charset="0"/>
              </a:rPr>
              <a:t>quale limite oltre il quale i suoli agricoli liberi posso essere utilizzati a certe condizioni ad eccezione della funzione residenziale che è totalmente esclusa.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097974C6-A0E8-464C-98BD-D45D772090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7" y="2321263"/>
            <a:ext cx="368518" cy="368518"/>
          </a:xfrm>
          <a:prstGeom prst="rect">
            <a:avLst/>
          </a:prstGeom>
        </p:spPr>
      </p:pic>
      <p:sp>
        <p:nvSpPr>
          <p:cNvPr id="18" name="Freccia a pentagono 17">
            <a:extLst>
              <a:ext uri="{FF2B5EF4-FFF2-40B4-BE49-F238E27FC236}">
                <a16:creationId xmlns:a16="http://schemas.microsoft.com/office/drawing/2014/main" id="{3EA34478-1155-4260-9EFB-7025C3EDC557}"/>
              </a:ext>
            </a:extLst>
          </p:cNvPr>
          <p:cNvSpPr/>
          <p:nvPr/>
        </p:nvSpPr>
        <p:spPr>
          <a:xfrm>
            <a:off x="845582" y="3431572"/>
            <a:ext cx="7963728" cy="1271848"/>
          </a:xfrm>
          <a:prstGeom prst="homePlate">
            <a:avLst/>
          </a:prstGeom>
          <a:noFill/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57B33F09-32EB-42A0-A511-633C820DBB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07" y="3461066"/>
            <a:ext cx="368518" cy="368518"/>
          </a:xfrm>
          <a:prstGeom prst="rect">
            <a:avLst/>
          </a:prstGeom>
        </p:spPr>
      </p:pic>
      <p:sp>
        <p:nvSpPr>
          <p:cNvPr id="20" name="Text Box 6">
            <a:extLst>
              <a:ext uri="{FF2B5EF4-FFF2-40B4-BE49-F238E27FC236}">
                <a16:creationId xmlns:a16="http://schemas.microsoft.com/office/drawing/2014/main" id="{46644C14-5EBF-40C0-BD72-8F37950C3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803" y="3474562"/>
            <a:ext cx="6721372" cy="85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Compie le necessarie analisi per definire il </a:t>
            </a:r>
            <a:r>
              <a:rPr lang="it-IT" b="1" dirty="0">
                <a:latin typeface="Arial Narrow" panose="020B0606020202030204" pitchFamily="34" charset="0"/>
              </a:rPr>
              <a:t>quadro idro-geo-morfologico </a:t>
            </a:r>
            <a:r>
              <a:rPr lang="it-IT" dirty="0">
                <a:latin typeface="Arial Narrow" panose="020B0606020202030204" pitchFamily="34" charset="0"/>
              </a:rPr>
              <a:t>e </a:t>
            </a:r>
            <a:r>
              <a:rPr lang="it-IT" b="1" dirty="0">
                <a:latin typeface="Arial Narrow" panose="020B0606020202030204" pitchFamily="34" charset="0"/>
              </a:rPr>
              <a:t>idraulico</a:t>
            </a:r>
            <a:r>
              <a:rPr lang="it-IT" dirty="0">
                <a:latin typeface="Arial Narrow" panose="020B0606020202030204" pitchFamily="34" charset="0"/>
              </a:rPr>
              <a:t> da cui far emergere i livelli di </a:t>
            </a:r>
            <a:r>
              <a:rPr lang="it-IT" b="1" dirty="0">
                <a:latin typeface="Arial Narrow" panose="020B0606020202030204" pitchFamily="34" charset="0"/>
              </a:rPr>
              <a:t>pericolosità</a:t>
            </a:r>
            <a:r>
              <a:rPr lang="it-IT" dirty="0">
                <a:latin typeface="Arial Narrow" panose="020B0606020202030204" pitchFamily="34" charset="0"/>
              </a:rPr>
              <a:t> del territorio cui conseguentemente condizionare </a:t>
            </a:r>
            <a:r>
              <a:rPr lang="it-IT" b="1" dirty="0">
                <a:latin typeface="Arial Narrow" panose="020B0606020202030204" pitchFamily="34" charset="0"/>
              </a:rPr>
              <a:t>la fattibilità </a:t>
            </a:r>
            <a:r>
              <a:rPr lang="it-IT" dirty="0">
                <a:latin typeface="Arial Narrow" panose="020B0606020202030204" pitchFamily="34" charset="0"/>
              </a:rPr>
              <a:t>degli interventi.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  <p:sp>
        <p:nvSpPr>
          <p:cNvPr id="21" name="Freccia a pentagono 20">
            <a:extLst>
              <a:ext uri="{FF2B5EF4-FFF2-40B4-BE49-F238E27FC236}">
                <a16:creationId xmlns:a16="http://schemas.microsoft.com/office/drawing/2014/main" id="{FC67737C-F7EA-4C5D-AF64-7D3D0ECCE590}"/>
              </a:ext>
            </a:extLst>
          </p:cNvPr>
          <p:cNvSpPr/>
          <p:nvPr/>
        </p:nvSpPr>
        <p:spPr>
          <a:xfrm>
            <a:off x="845582" y="4810813"/>
            <a:ext cx="7963728" cy="1359249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4EF35201-BA39-42D7-A8D8-17AF9D4B65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7" y="5046265"/>
            <a:ext cx="368518" cy="368518"/>
          </a:xfrm>
          <a:prstGeom prst="rect">
            <a:avLst/>
          </a:prstGeom>
        </p:spPr>
      </p:pic>
      <p:sp>
        <p:nvSpPr>
          <p:cNvPr id="23" name="Text Box 6">
            <a:extLst>
              <a:ext uri="{FF2B5EF4-FFF2-40B4-BE49-F238E27FC236}">
                <a16:creationId xmlns:a16="http://schemas.microsoft.com/office/drawing/2014/main" id="{BFED8995-6A9A-467C-8494-40718B269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495" y="4986425"/>
            <a:ext cx="6721372" cy="85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Costruisce il proprio </a:t>
            </a:r>
            <a:r>
              <a:rPr lang="it-IT" b="1" dirty="0">
                <a:latin typeface="Arial Narrow" panose="020B0606020202030204" pitchFamily="34" charset="0"/>
              </a:rPr>
              <a:t>quadro strategico </a:t>
            </a:r>
            <a:r>
              <a:rPr lang="it-IT" dirty="0">
                <a:latin typeface="Arial Narrow" panose="020B0606020202030204" pitchFamily="34" charset="0"/>
              </a:rPr>
              <a:t>in ragione di un processo valutativo, che accompagna le varie fasi di elaborazione del Piano, di cui ne dà conto attraverso specifici elaborati e documenti.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117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a pentagono 11">
            <a:extLst>
              <a:ext uri="{FF2B5EF4-FFF2-40B4-BE49-F238E27FC236}">
                <a16:creationId xmlns:a16="http://schemas.microsoft.com/office/drawing/2014/main" id="{9A0B5415-CED0-4525-A591-73560DB13164}"/>
              </a:ext>
            </a:extLst>
          </p:cNvPr>
          <p:cNvSpPr/>
          <p:nvPr/>
        </p:nvSpPr>
        <p:spPr>
          <a:xfrm>
            <a:off x="887891" y="504202"/>
            <a:ext cx="7963728" cy="69220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6" name="Picture 4" descr="Risultati immagini per logo comune di pisa">
            <a:extLst>
              <a:ext uri="{FF2B5EF4-FFF2-40B4-BE49-F238E27FC236}">
                <a16:creationId xmlns:a16="http://schemas.microsoft.com/office/drawing/2014/main" id="{B7A1FFD9-1DE0-4486-BF8C-E9090C046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28" y="586616"/>
            <a:ext cx="388935" cy="47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857C2AD-CF8E-487A-9C8F-72D6D1478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381" y="401652"/>
            <a:ext cx="510893" cy="6456348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E04CFED1-5D57-4212-BA34-267A0D8796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8113" y="3175"/>
            <a:ext cx="13679487" cy="0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A0FEDA31-3FF5-4879-BBCE-E1B586262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228497" y="4277469"/>
            <a:ext cx="75120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4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PIANO STRUTTURALE INTERCOMUNALE PISA-CASCINA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0BAD8C5-ED37-4789-837D-1B66FAFD4C42}"/>
              </a:ext>
            </a:extLst>
          </p:cNvPr>
          <p:cNvCxnSpPr>
            <a:cxnSpLocks/>
          </p:cNvCxnSpPr>
          <p:nvPr/>
        </p:nvCxnSpPr>
        <p:spPr>
          <a:xfrm>
            <a:off x="547828" y="410198"/>
            <a:ext cx="8303791" cy="0"/>
          </a:xfrm>
          <a:prstGeom prst="line">
            <a:avLst/>
          </a:prstGeom>
          <a:ln w="28575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>
            <a:extLst>
              <a:ext uri="{FF2B5EF4-FFF2-40B4-BE49-F238E27FC236}">
                <a16:creationId xmlns:a16="http://schemas.microsoft.com/office/drawing/2014/main" id="{FB82E8C2-FA0A-4585-B894-6DC153092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83" y="599313"/>
            <a:ext cx="376602" cy="47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ext Box 6">
            <a:extLst>
              <a:ext uri="{FF2B5EF4-FFF2-40B4-BE49-F238E27FC236}">
                <a16:creationId xmlns:a16="http://schemas.microsoft.com/office/drawing/2014/main" id="{477C208B-DB02-4E0A-8C41-DEFD72BC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400" y="666664"/>
            <a:ext cx="7290435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400" b="1" dirty="0">
                <a:solidFill>
                  <a:srgbClr val="3F3F3F"/>
                </a:solidFill>
                <a:latin typeface="Arial Narrow" panose="020B0606020202030204" pitchFamily="34" charset="0"/>
              </a:rPr>
              <a:t>Attività di informazione partecipazione ai sensi del titolo II capo V della L.R. 65/2014 </a:t>
            </a:r>
            <a:endParaRPr kumimoji="0" lang="it-IT" altLang="it-IT" sz="1400" b="1" i="0" u="none" strike="noStrike" cap="none" normalizeH="0" baseline="0" dirty="0">
              <a:ln>
                <a:noFill/>
              </a:ln>
              <a:solidFill>
                <a:srgbClr val="3F3F3F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E97D6A94-FF60-43F0-AEE2-68CC9E762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4902" y="1413653"/>
            <a:ext cx="4539443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3200" b="1" dirty="0">
                <a:latin typeface="Arial Narrow" panose="020B0606020202030204" pitchFamily="34" charset="0"/>
              </a:rPr>
              <a:t> </a:t>
            </a:r>
            <a:r>
              <a:rPr lang="it-IT" altLang="it-IT" sz="3200" b="1" dirty="0">
                <a:solidFill>
                  <a:srgbClr val="006666"/>
                </a:solidFill>
                <a:latin typeface="Arial Narrow" panose="020B0606020202030204" pitchFamily="34" charset="0"/>
              </a:rPr>
              <a:t>Che cosa </a:t>
            </a:r>
            <a:r>
              <a:rPr lang="it-IT" altLang="it-IT" sz="3200" b="1" u="sng" dirty="0">
                <a:solidFill>
                  <a:srgbClr val="006666"/>
                </a:solidFill>
                <a:latin typeface="Arial Narrow" panose="020B0606020202030204" pitchFamily="34" charset="0"/>
              </a:rPr>
              <a:t>non</a:t>
            </a:r>
            <a:r>
              <a:rPr lang="it-IT" altLang="it-IT" sz="3200" b="1" dirty="0">
                <a:solidFill>
                  <a:srgbClr val="006666"/>
                </a:solidFill>
                <a:latin typeface="Arial Narrow" panose="020B0606020202030204" pitchFamily="34" charset="0"/>
              </a:rPr>
              <a:t> fa</a:t>
            </a:r>
            <a:endParaRPr kumimoji="0" lang="it-IT" altLang="it-IT" sz="3200" b="1" i="0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A2B27F4-4E4C-4257-A77D-5DCD96F8CCAF}"/>
              </a:ext>
            </a:extLst>
          </p:cNvPr>
          <p:cNvSpPr/>
          <p:nvPr/>
        </p:nvSpPr>
        <p:spPr>
          <a:xfrm>
            <a:off x="1780308" y="796136"/>
            <a:ext cx="66200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Fase di AVVIO DEL PROCEDIMENTO AI SENSI DELL’ART. 17 L.R. 65/2014 </a:t>
            </a:r>
            <a:endParaRPr lang="it-IT" sz="1000" kern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it-IT" sz="1000" kern="1400" dirty="0">
                <a:solidFill>
                  <a:schemeClr val="bg1"/>
                </a:solidFill>
                <a:latin typeface="Times New Roman" panose="02020603050405020304" pitchFamily="18" charset="0"/>
              </a:rPr>
              <a:t> </a:t>
            </a:r>
            <a:endParaRPr lang="it-IT" sz="1000" kern="140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4" name="Freccia a pentagono 13">
            <a:extLst>
              <a:ext uri="{FF2B5EF4-FFF2-40B4-BE49-F238E27FC236}">
                <a16:creationId xmlns:a16="http://schemas.microsoft.com/office/drawing/2014/main" id="{243727B6-163D-4913-B78B-1E7F89839B1C}"/>
              </a:ext>
            </a:extLst>
          </p:cNvPr>
          <p:cNvSpPr/>
          <p:nvPr/>
        </p:nvSpPr>
        <p:spPr>
          <a:xfrm>
            <a:off x="845582" y="2162730"/>
            <a:ext cx="7963728" cy="935512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C0A926D8-B6F3-4225-B886-756F92708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495" y="2302698"/>
            <a:ext cx="6721372" cy="748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Non definisce il regime dei suoli ovvero non attribuisce destinazioni urbanistiche a parti di città o del territorio;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2109540B-F80A-4AD8-B48E-2B3DBA455F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7" y="2398181"/>
            <a:ext cx="368518" cy="368518"/>
          </a:xfrm>
          <a:prstGeom prst="rect">
            <a:avLst/>
          </a:prstGeom>
        </p:spPr>
      </p:pic>
      <p:sp>
        <p:nvSpPr>
          <p:cNvPr id="18" name="Freccia a pentagono 17">
            <a:extLst>
              <a:ext uri="{FF2B5EF4-FFF2-40B4-BE49-F238E27FC236}">
                <a16:creationId xmlns:a16="http://schemas.microsoft.com/office/drawing/2014/main" id="{0C028425-9F4C-4854-8D5A-345CF73314B4}"/>
              </a:ext>
            </a:extLst>
          </p:cNvPr>
          <p:cNvSpPr/>
          <p:nvPr/>
        </p:nvSpPr>
        <p:spPr>
          <a:xfrm>
            <a:off x="845582" y="3206148"/>
            <a:ext cx="7963728" cy="562549"/>
          </a:xfrm>
          <a:prstGeom prst="homePlate">
            <a:avLst/>
          </a:prstGeom>
          <a:noFill/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AB875457-D5C0-4B66-8EF1-AB89DDD6F1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07" y="3230333"/>
            <a:ext cx="368518" cy="368518"/>
          </a:xfrm>
          <a:prstGeom prst="rect">
            <a:avLst/>
          </a:prstGeom>
        </p:spPr>
      </p:pic>
      <p:sp>
        <p:nvSpPr>
          <p:cNvPr id="20" name="Text Box 6">
            <a:extLst>
              <a:ext uri="{FF2B5EF4-FFF2-40B4-BE49-F238E27FC236}">
                <a16:creationId xmlns:a16="http://schemas.microsoft.com/office/drawing/2014/main" id="{DCED2330-F853-4196-9CBF-B13F6C04C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803" y="3249138"/>
            <a:ext cx="6721372" cy="85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Non individua aree soggette ad esproprio;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  <p:sp>
        <p:nvSpPr>
          <p:cNvPr id="21" name="Freccia a pentagono 20">
            <a:extLst>
              <a:ext uri="{FF2B5EF4-FFF2-40B4-BE49-F238E27FC236}">
                <a16:creationId xmlns:a16="http://schemas.microsoft.com/office/drawing/2014/main" id="{C38C3843-C6AB-40AB-BCA7-41DA92DE8B6F}"/>
              </a:ext>
            </a:extLst>
          </p:cNvPr>
          <p:cNvSpPr/>
          <p:nvPr/>
        </p:nvSpPr>
        <p:spPr>
          <a:xfrm>
            <a:off x="845582" y="3876603"/>
            <a:ext cx="7963728" cy="935512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2" name="Text Box 6">
            <a:extLst>
              <a:ext uri="{FF2B5EF4-FFF2-40B4-BE49-F238E27FC236}">
                <a16:creationId xmlns:a16="http://schemas.microsoft.com/office/drawing/2014/main" id="{5E244B86-D42C-46F1-9797-E9BD8A336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495" y="4016571"/>
            <a:ext cx="6721372" cy="748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Non introduce nuovi vincoli paesaggistici, al contrario fornisce il quadro completo di quelli esistenti;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11F09B9F-32CE-4186-92E7-2CE819F3FE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7" y="4112054"/>
            <a:ext cx="368518" cy="368518"/>
          </a:xfrm>
          <a:prstGeom prst="rect">
            <a:avLst/>
          </a:prstGeom>
        </p:spPr>
      </p:pic>
      <p:sp>
        <p:nvSpPr>
          <p:cNvPr id="24" name="Freccia a pentagono 23">
            <a:extLst>
              <a:ext uri="{FF2B5EF4-FFF2-40B4-BE49-F238E27FC236}">
                <a16:creationId xmlns:a16="http://schemas.microsoft.com/office/drawing/2014/main" id="{481FF916-7836-4408-95C9-B251578DD64B}"/>
              </a:ext>
            </a:extLst>
          </p:cNvPr>
          <p:cNvSpPr/>
          <p:nvPr/>
        </p:nvSpPr>
        <p:spPr>
          <a:xfrm>
            <a:off x="845582" y="4939320"/>
            <a:ext cx="7963728" cy="761407"/>
          </a:xfrm>
          <a:prstGeom prst="homePlate">
            <a:avLst/>
          </a:prstGeom>
          <a:noFill/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4F615A16-1F69-4D92-8AE1-B3FAF9AD77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07" y="4963505"/>
            <a:ext cx="368518" cy="368518"/>
          </a:xfrm>
          <a:prstGeom prst="rect">
            <a:avLst/>
          </a:prstGeom>
        </p:spPr>
      </p:pic>
      <p:sp>
        <p:nvSpPr>
          <p:cNvPr id="26" name="Text Box 6">
            <a:extLst>
              <a:ext uri="{FF2B5EF4-FFF2-40B4-BE49-F238E27FC236}">
                <a16:creationId xmlns:a16="http://schemas.microsoft.com/office/drawing/2014/main" id="{47310290-3370-4B2F-87A9-023B8BE4A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803" y="4963505"/>
            <a:ext cx="6721372" cy="85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it-IT" dirty="0">
                <a:latin typeface="Arial Narrow" panose="020B0606020202030204" pitchFamily="34" charset="0"/>
              </a:rPr>
              <a:t>Non definisce norme di dettaglio in merito ad interventi ammissibili sul patrimonio edilizio esistente.</a:t>
            </a:r>
            <a:endParaRPr kumimoji="0" lang="it-IT" altLang="it-IT" b="0" i="0" u="none" strike="noStrike" cap="none" normalizeH="0" baseline="0" dirty="0">
              <a:ln>
                <a:noFill/>
              </a:ln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7236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752</Words>
  <Application>Microsoft Office PowerPoint</Application>
  <PresentationFormat>Presentazione su schermo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Lucida Handwriting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Sandro Ciabatti</dc:creator>
  <cp:lastModifiedBy>Sandro Ciabatti</cp:lastModifiedBy>
  <cp:revision>26</cp:revision>
  <dcterms:created xsi:type="dcterms:W3CDTF">2019-11-25T11:07:47Z</dcterms:created>
  <dcterms:modified xsi:type="dcterms:W3CDTF">2021-11-25T17:20:48Z</dcterms:modified>
</cp:coreProperties>
</file>