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4" r:id="rId3"/>
    <p:sldId id="273" r:id="rId4"/>
    <p:sldId id="263" r:id="rId5"/>
    <p:sldId id="259" r:id="rId6"/>
    <p:sldId id="261" r:id="rId7"/>
    <p:sldId id="264" r:id="rId8"/>
    <p:sldId id="262" r:id="rId9"/>
    <p:sldId id="265" r:id="rId10"/>
    <p:sldId id="266" r:id="rId11"/>
    <p:sldId id="267" r:id="rId12"/>
    <p:sldId id="268" r:id="rId13"/>
    <p:sldId id="269" r:id="rId14"/>
    <p:sldId id="257"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C4A"/>
    <a:srgbClr val="504FA3"/>
    <a:srgbClr val="3D3D7F"/>
    <a:srgbClr val="FEC60C"/>
    <a:srgbClr val="FFC50C"/>
    <a:srgbClr val="FFFFFF"/>
    <a:srgbClr val="1C1C60"/>
    <a:srgbClr val="DCDC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61"/>
    <p:restoredTop sz="96900"/>
  </p:normalViewPr>
  <p:slideViewPr>
    <p:cSldViewPr snapToGrid="0" snapToObjects="1">
      <p:cViewPr>
        <p:scale>
          <a:sx n="120" d="100"/>
          <a:sy n="120" d="100"/>
        </p:scale>
        <p:origin x="-654"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197ABDF6-0A3B-B84A-8542-EA9647EF6778}" type="datetimeFigureOut">
              <a:rPr lang="it-IT" smtClean="0"/>
              <a:t>07/08/2020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CC18FD-9C7B-DC4F-98CC-A72E7ADEB2F1}" type="slidenum">
              <a:rPr lang="it-IT" smtClean="0"/>
              <a:t>‹N›</a:t>
            </a:fld>
            <a:endParaRPr lang="it-IT"/>
          </a:p>
        </p:txBody>
      </p:sp>
    </p:spTree>
    <p:extLst>
      <p:ext uri="{BB962C8B-B14F-4D97-AF65-F5344CB8AC3E}">
        <p14:creationId xmlns:p14="http://schemas.microsoft.com/office/powerpoint/2010/main" val="245447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197ABDF6-0A3B-B84A-8542-EA9647EF6778}" type="datetimeFigureOut">
              <a:rPr lang="it-IT" smtClean="0"/>
              <a:t>07/08/2020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CC18FD-9C7B-DC4F-98CC-A72E7ADEB2F1}" type="slidenum">
              <a:rPr lang="it-IT" smtClean="0"/>
              <a:t>‹N›</a:t>
            </a:fld>
            <a:endParaRPr lang="it-IT"/>
          </a:p>
        </p:txBody>
      </p:sp>
    </p:spTree>
    <p:extLst>
      <p:ext uri="{BB962C8B-B14F-4D97-AF65-F5344CB8AC3E}">
        <p14:creationId xmlns:p14="http://schemas.microsoft.com/office/powerpoint/2010/main" val="3564386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197ABDF6-0A3B-B84A-8542-EA9647EF6778}" type="datetimeFigureOut">
              <a:rPr lang="it-IT" smtClean="0"/>
              <a:t>07/08/2020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CC18FD-9C7B-DC4F-98CC-A72E7ADEB2F1}" type="slidenum">
              <a:rPr lang="it-IT" smtClean="0"/>
              <a:t>‹N›</a:t>
            </a:fld>
            <a:endParaRPr lang="it-IT"/>
          </a:p>
        </p:txBody>
      </p:sp>
    </p:spTree>
    <p:extLst>
      <p:ext uri="{BB962C8B-B14F-4D97-AF65-F5344CB8AC3E}">
        <p14:creationId xmlns:p14="http://schemas.microsoft.com/office/powerpoint/2010/main" val="258531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197ABDF6-0A3B-B84A-8542-EA9647EF6778}" type="datetimeFigureOut">
              <a:rPr lang="it-IT" smtClean="0"/>
              <a:t>07/08/2020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CC18FD-9C7B-DC4F-98CC-A72E7ADEB2F1}" type="slidenum">
              <a:rPr lang="it-IT" smtClean="0"/>
              <a:t>‹N›</a:t>
            </a:fld>
            <a:endParaRPr lang="it-IT"/>
          </a:p>
        </p:txBody>
      </p:sp>
    </p:spTree>
    <p:extLst>
      <p:ext uri="{BB962C8B-B14F-4D97-AF65-F5344CB8AC3E}">
        <p14:creationId xmlns:p14="http://schemas.microsoft.com/office/powerpoint/2010/main" val="1101573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197ABDF6-0A3B-B84A-8542-EA9647EF6778}" type="datetimeFigureOut">
              <a:rPr lang="it-IT" smtClean="0"/>
              <a:t>07/08/2020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3CC18FD-9C7B-DC4F-98CC-A72E7ADEB2F1}" type="slidenum">
              <a:rPr lang="it-IT" smtClean="0"/>
              <a:t>‹N›</a:t>
            </a:fld>
            <a:endParaRPr lang="it-IT"/>
          </a:p>
        </p:txBody>
      </p:sp>
    </p:spTree>
    <p:extLst>
      <p:ext uri="{BB962C8B-B14F-4D97-AF65-F5344CB8AC3E}">
        <p14:creationId xmlns:p14="http://schemas.microsoft.com/office/powerpoint/2010/main" val="1262838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197ABDF6-0A3B-B84A-8542-EA9647EF6778}" type="datetimeFigureOut">
              <a:rPr lang="it-IT" smtClean="0"/>
              <a:t>07/08/2020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3CC18FD-9C7B-DC4F-98CC-A72E7ADEB2F1}" type="slidenum">
              <a:rPr lang="it-IT" smtClean="0"/>
              <a:t>‹N›</a:t>
            </a:fld>
            <a:endParaRPr lang="it-IT"/>
          </a:p>
        </p:txBody>
      </p:sp>
    </p:spTree>
    <p:extLst>
      <p:ext uri="{BB962C8B-B14F-4D97-AF65-F5344CB8AC3E}">
        <p14:creationId xmlns:p14="http://schemas.microsoft.com/office/powerpoint/2010/main" val="154031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197ABDF6-0A3B-B84A-8542-EA9647EF6778}" type="datetimeFigureOut">
              <a:rPr lang="it-IT" smtClean="0"/>
              <a:t>07/08/2020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3CC18FD-9C7B-DC4F-98CC-A72E7ADEB2F1}" type="slidenum">
              <a:rPr lang="it-IT" smtClean="0"/>
              <a:t>‹N›</a:t>
            </a:fld>
            <a:endParaRPr lang="it-IT"/>
          </a:p>
        </p:txBody>
      </p:sp>
    </p:spTree>
    <p:extLst>
      <p:ext uri="{BB962C8B-B14F-4D97-AF65-F5344CB8AC3E}">
        <p14:creationId xmlns:p14="http://schemas.microsoft.com/office/powerpoint/2010/main" val="3243358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97ABDF6-0A3B-B84A-8542-EA9647EF6778}" type="datetimeFigureOut">
              <a:rPr lang="it-IT" smtClean="0"/>
              <a:t>07/08/2020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3CC18FD-9C7B-DC4F-98CC-A72E7ADEB2F1}" type="slidenum">
              <a:rPr lang="it-IT" smtClean="0"/>
              <a:t>‹N›</a:t>
            </a:fld>
            <a:endParaRPr lang="it-IT"/>
          </a:p>
        </p:txBody>
      </p:sp>
    </p:spTree>
    <p:extLst>
      <p:ext uri="{BB962C8B-B14F-4D97-AF65-F5344CB8AC3E}">
        <p14:creationId xmlns:p14="http://schemas.microsoft.com/office/powerpoint/2010/main" val="141465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ABDF6-0A3B-B84A-8542-EA9647EF6778}" type="datetimeFigureOut">
              <a:rPr lang="it-IT" smtClean="0"/>
              <a:t>07/08/2020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3CC18FD-9C7B-DC4F-98CC-A72E7ADEB2F1}" type="slidenum">
              <a:rPr lang="it-IT" smtClean="0"/>
              <a:t>‹N›</a:t>
            </a:fld>
            <a:endParaRPr lang="it-IT"/>
          </a:p>
        </p:txBody>
      </p:sp>
    </p:spTree>
    <p:extLst>
      <p:ext uri="{BB962C8B-B14F-4D97-AF65-F5344CB8AC3E}">
        <p14:creationId xmlns:p14="http://schemas.microsoft.com/office/powerpoint/2010/main" val="248597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197ABDF6-0A3B-B84A-8542-EA9647EF6778}" type="datetimeFigureOut">
              <a:rPr lang="it-IT" smtClean="0"/>
              <a:t>07/08/2020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3CC18FD-9C7B-DC4F-98CC-A72E7ADEB2F1}" type="slidenum">
              <a:rPr lang="it-IT" smtClean="0"/>
              <a:t>‹N›</a:t>
            </a:fld>
            <a:endParaRPr lang="it-IT"/>
          </a:p>
        </p:txBody>
      </p:sp>
    </p:spTree>
    <p:extLst>
      <p:ext uri="{BB962C8B-B14F-4D97-AF65-F5344CB8AC3E}">
        <p14:creationId xmlns:p14="http://schemas.microsoft.com/office/powerpoint/2010/main" val="2959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197ABDF6-0A3B-B84A-8542-EA9647EF6778}" type="datetimeFigureOut">
              <a:rPr lang="it-IT" smtClean="0"/>
              <a:t>07/08/2020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3CC18FD-9C7B-DC4F-98CC-A72E7ADEB2F1}" type="slidenum">
              <a:rPr lang="it-IT" smtClean="0"/>
              <a:t>‹N›</a:t>
            </a:fld>
            <a:endParaRPr lang="it-IT"/>
          </a:p>
        </p:txBody>
      </p:sp>
    </p:spTree>
    <p:extLst>
      <p:ext uri="{BB962C8B-B14F-4D97-AF65-F5344CB8AC3E}">
        <p14:creationId xmlns:p14="http://schemas.microsoft.com/office/powerpoint/2010/main" val="2220238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ABDF6-0A3B-B84A-8542-EA9647EF6778}" type="datetimeFigureOut">
              <a:rPr lang="it-IT" smtClean="0"/>
              <a:t>07/08/2020</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C18FD-9C7B-DC4F-98CC-A72E7ADEB2F1}" type="slidenum">
              <a:rPr lang="it-IT" smtClean="0"/>
              <a:t>‹N›</a:t>
            </a:fld>
            <a:endParaRPr lang="it-IT"/>
          </a:p>
        </p:txBody>
      </p:sp>
    </p:spTree>
    <p:extLst>
      <p:ext uri="{BB962C8B-B14F-4D97-AF65-F5344CB8AC3E}">
        <p14:creationId xmlns:p14="http://schemas.microsoft.com/office/powerpoint/2010/main" val="324271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77CCA5FC-14A0-5F48-97A0-BABFF7AB499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177776"/>
          </a:xfrm>
          <a:prstGeom prst="rect">
            <a:avLst/>
          </a:prstGeom>
          <a:noFill/>
          <a:ln>
            <a:noFill/>
          </a:ln>
        </p:spPr>
      </p:pic>
      <p:sp>
        <p:nvSpPr>
          <p:cNvPr id="5" name="CasellaDiTesto 4">
            <a:extLst>
              <a:ext uri="{FF2B5EF4-FFF2-40B4-BE49-F238E27FC236}">
                <a16:creationId xmlns:a16="http://schemas.microsoft.com/office/drawing/2014/main" xmlns="" id="{1BAC4622-6EF2-6F4E-B9CC-14D80EB81CB8}"/>
              </a:ext>
            </a:extLst>
          </p:cNvPr>
          <p:cNvSpPr txBox="1"/>
          <p:nvPr/>
        </p:nvSpPr>
        <p:spPr>
          <a:xfrm>
            <a:off x="0" y="6274833"/>
            <a:ext cx="9144000" cy="584775"/>
          </a:xfrm>
          <a:prstGeom prst="rect">
            <a:avLst/>
          </a:prstGeom>
          <a:noFill/>
        </p:spPr>
        <p:txBody>
          <a:bodyPr wrap="square" rtlCol="0">
            <a:spAutoFit/>
          </a:bodyPr>
          <a:lstStyle/>
          <a:p>
            <a:pPr algn="ctr"/>
            <a:r>
              <a:rPr lang="it-IT" sz="3200" b="1" dirty="0">
                <a:solidFill>
                  <a:srgbClr val="504FA3"/>
                </a:solidFill>
              </a:rPr>
              <a:t>Pisa2022 L’EQUILIBRIO DELLE CONTRADDIZIONI</a:t>
            </a:r>
            <a:endParaRPr lang="it-IT" sz="2800" dirty="0"/>
          </a:p>
        </p:txBody>
      </p:sp>
    </p:spTree>
    <p:extLst>
      <p:ext uri="{BB962C8B-B14F-4D97-AF65-F5344CB8AC3E}">
        <p14:creationId xmlns:p14="http://schemas.microsoft.com/office/powerpoint/2010/main" val="2503459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7CEFF582-ED7C-D646-86AD-4D750D62851D}"/>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64977"/>
          <a:stretch/>
        </p:blipFill>
        <p:spPr bwMode="auto">
          <a:xfrm>
            <a:off x="9553" y="3518364"/>
            <a:ext cx="7920000" cy="1959702"/>
          </a:xfrm>
          <a:prstGeom prst="rect">
            <a:avLst/>
          </a:prstGeom>
          <a:noFill/>
          <a:ln>
            <a:noFill/>
          </a:ln>
        </p:spPr>
      </p:pic>
      <p:pic>
        <p:nvPicPr>
          <p:cNvPr id="6" name="Immagine 5">
            <a:extLst>
              <a:ext uri="{FF2B5EF4-FFF2-40B4-BE49-F238E27FC236}">
                <a16:creationId xmlns:a16="http://schemas.microsoft.com/office/drawing/2014/main" xmlns="" id="{64B8F937-3294-CB4E-868F-9A7FCCB4B460}"/>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39567" t="1533" b="35077"/>
          <a:stretch/>
        </p:blipFill>
        <p:spPr bwMode="auto">
          <a:xfrm>
            <a:off x="0" y="-14288"/>
            <a:ext cx="4786303" cy="3546940"/>
          </a:xfrm>
          <a:prstGeom prst="rect">
            <a:avLst/>
          </a:prstGeom>
          <a:noFill/>
          <a:ln>
            <a:noFill/>
          </a:ln>
        </p:spPr>
      </p:pic>
      <p:pic>
        <p:nvPicPr>
          <p:cNvPr id="7" name="Immagine 6">
            <a:extLst>
              <a:ext uri="{FF2B5EF4-FFF2-40B4-BE49-F238E27FC236}">
                <a16:creationId xmlns:a16="http://schemas.microsoft.com/office/drawing/2014/main" xmlns="" id="{93838C6F-0831-CD42-BAD4-0DBA86B9B0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098304" y="2817000"/>
            <a:ext cx="6858000" cy="1224000"/>
          </a:xfrm>
          <a:prstGeom prst="rect">
            <a:avLst/>
          </a:prstGeom>
          <a:noFill/>
        </p:spPr>
      </p:pic>
      <p:sp>
        <p:nvSpPr>
          <p:cNvPr id="8" name="CasellaDiTesto 7">
            <a:extLst>
              <a:ext uri="{FF2B5EF4-FFF2-40B4-BE49-F238E27FC236}">
                <a16:creationId xmlns:a16="http://schemas.microsoft.com/office/drawing/2014/main" xmlns="" id="{24F72C58-7583-6941-B847-028125FFB0F0}"/>
              </a:ext>
            </a:extLst>
          </p:cNvPr>
          <p:cNvSpPr txBox="1"/>
          <p:nvPr/>
        </p:nvSpPr>
        <p:spPr>
          <a:xfrm rot="5400000">
            <a:off x="5098302" y="3136612"/>
            <a:ext cx="6858003" cy="584775"/>
          </a:xfrm>
          <a:prstGeom prst="rect">
            <a:avLst/>
          </a:prstGeom>
          <a:noFill/>
        </p:spPr>
        <p:txBody>
          <a:bodyPr wrap="square" rtlCol="0">
            <a:spAutoFit/>
          </a:bodyPr>
          <a:lstStyle/>
          <a:p>
            <a:pPr algn="ctr"/>
            <a:r>
              <a:rPr lang="it-IT" sz="3200" b="1" dirty="0">
                <a:solidFill>
                  <a:srgbClr val="504FA3"/>
                </a:solidFill>
              </a:rPr>
              <a:t>Pisa2022 </a:t>
            </a:r>
            <a:r>
              <a:rPr lang="it-IT" sz="3200" b="1" dirty="0">
                <a:solidFill>
                  <a:srgbClr val="FFC50C"/>
                </a:solidFill>
              </a:rPr>
              <a:t>è</a:t>
            </a:r>
          </a:p>
        </p:txBody>
      </p:sp>
      <p:sp>
        <p:nvSpPr>
          <p:cNvPr id="14" name="CasellaDiTesto 13">
            <a:extLst>
              <a:ext uri="{FF2B5EF4-FFF2-40B4-BE49-F238E27FC236}">
                <a16:creationId xmlns:a16="http://schemas.microsoft.com/office/drawing/2014/main" xmlns="" id="{AEA0CE4B-014D-954C-87E3-1BDB7E1FD61F}"/>
              </a:ext>
            </a:extLst>
          </p:cNvPr>
          <p:cNvSpPr txBox="1"/>
          <p:nvPr/>
        </p:nvSpPr>
        <p:spPr>
          <a:xfrm>
            <a:off x="9553" y="4732661"/>
            <a:ext cx="9144000" cy="2031325"/>
          </a:xfrm>
          <a:prstGeom prst="rect">
            <a:avLst/>
          </a:prstGeom>
          <a:noFill/>
        </p:spPr>
        <p:txBody>
          <a:bodyPr wrap="square" rtlCol="0">
            <a:spAutoFit/>
          </a:bodyPr>
          <a:lstStyle/>
          <a:p>
            <a:pPr algn="just"/>
            <a:r>
              <a:rPr lang="it-IT" sz="1400" dirty="0"/>
              <a:t>Pisa2022 costituisce un’occasione per </a:t>
            </a:r>
            <a:r>
              <a:rPr lang="it-IT" sz="1400" b="1" dirty="0">
                <a:solidFill>
                  <a:srgbClr val="504FA3"/>
                </a:solidFill>
              </a:rPr>
              <a:t>raccogliere, raccontare e custodire le testimonianze </a:t>
            </a:r>
            <a:r>
              <a:rPr lang="it-IT" sz="1400" dirty="0"/>
              <a:t>della sua memoria collettiva, nelle forme materiali e immateriali di cui si compone. Costruendo un ponte mnemonico per storie e individui che l’hanno vissuta ed edificata nel tempo, Pisa si propone di individuare e studiare i fenomeni sociali che hanno portato a definire la sua identità e approfondire le comunità e i gruppi che ieri, come oggi, la compongono. Il legame che si è definito nel </a:t>
            </a:r>
            <a:r>
              <a:rPr lang="it-IT" sz="1400" b="1" dirty="0">
                <a:solidFill>
                  <a:srgbClr val="504FA3"/>
                </a:solidFill>
              </a:rPr>
              <a:t>dialogo tra passato e presente, tra le generazioni, le tradizioni e le culture </a:t>
            </a:r>
            <a:r>
              <a:rPr lang="it-IT" sz="1400" dirty="0"/>
              <a:t>si concretizzerà in un </a:t>
            </a:r>
            <a:r>
              <a:rPr lang="it-IT" sz="1400" b="1" dirty="0">
                <a:solidFill>
                  <a:srgbClr val="504FA3"/>
                </a:solidFill>
              </a:rPr>
              <a:t>archivio diffuso </a:t>
            </a:r>
            <a:r>
              <a:rPr lang="it-IT" sz="1400" dirty="0"/>
              <a:t>in tutto il territorio pisano: istituzioni, presidi culturali e comunità saranno coinvolti in progetti di cura e valorizzazione del patrimonio e di </a:t>
            </a:r>
            <a:r>
              <a:rPr lang="it-IT" sz="1400" b="1" dirty="0">
                <a:solidFill>
                  <a:srgbClr val="504FA3"/>
                </a:solidFill>
              </a:rPr>
              <a:t>costruzione di una memoria collettiva</a:t>
            </a:r>
            <a:r>
              <a:rPr lang="it-IT" sz="1400" dirty="0"/>
              <a:t>. Pisa2022 sarà impegnata nel recupero e nella valorizzazione delle testimonianze tangibili e intangibili della sua memoria collettiva, tramite progetti che investano nella conservazione e </a:t>
            </a:r>
            <a:r>
              <a:rPr lang="it-IT" sz="1400" b="1" dirty="0">
                <a:solidFill>
                  <a:srgbClr val="504FA3"/>
                </a:solidFill>
              </a:rPr>
              <a:t>narrazione del patrimonio storico, culturale e umano</a:t>
            </a:r>
            <a:r>
              <a:rPr lang="it-IT" sz="1400" dirty="0"/>
              <a:t>, per una consapevole condivisione del tempo e dello spazio nel presente. </a:t>
            </a:r>
          </a:p>
        </p:txBody>
      </p:sp>
      <p:sp>
        <p:nvSpPr>
          <p:cNvPr id="2" name="Rettangolo 1">
            <a:extLst>
              <a:ext uri="{FF2B5EF4-FFF2-40B4-BE49-F238E27FC236}">
                <a16:creationId xmlns:a16="http://schemas.microsoft.com/office/drawing/2014/main" xmlns="" id="{272229F6-3D57-174F-845A-8CF6F2C748C3}"/>
              </a:ext>
            </a:extLst>
          </p:cNvPr>
          <p:cNvSpPr/>
          <p:nvPr/>
        </p:nvSpPr>
        <p:spPr>
          <a:xfrm>
            <a:off x="4786303" y="-14288"/>
            <a:ext cx="3129001" cy="3532652"/>
          </a:xfrm>
          <a:prstGeom prst="rect">
            <a:avLst/>
          </a:prstGeom>
          <a:solidFill>
            <a:srgbClr val="FFC5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xmlns="" id="{AD83E94B-F906-D948-A0E4-686557B8419E}"/>
              </a:ext>
            </a:extLst>
          </p:cNvPr>
          <p:cNvSpPr/>
          <p:nvPr/>
        </p:nvSpPr>
        <p:spPr>
          <a:xfrm>
            <a:off x="6325887" y="3398270"/>
            <a:ext cx="720000" cy="720000"/>
          </a:xfrm>
          <a:prstGeom prst="ellipse">
            <a:avLst/>
          </a:prstGeom>
          <a:solidFill>
            <a:srgbClr val="504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3CD18076-17C7-B441-B4C6-C0A157595F32}"/>
              </a:ext>
            </a:extLst>
          </p:cNvPr>
          <p:cNvSpPr txBox="1"/>
          <p:nvPr/>
        </p:nvSpPr>
        <p:spPr>
          <a:xfrm>
            <a:off x="4603209" y="3396155"/>
            <a:ext cx="3159414" cy="1446550"/>
          </a:xfrm>
          <a:prstGeom prst="rect">
            <a:avLst/>
          </a:prstGeom>
          <a:noFill/>
        </p:spPr>
        <p:txBody>
          <a:bodyPr wrap="square" rtlCol="0">
            <a:spAutoFit/>
          </a:bodyPr>
          <a:lstStyle/>
          <a:p>
            <a:pPr algn="r"/>
            <a:r>
              <a:rPr lang="it-IT" sz="4400" b="1" dirty="0">
                <a:solidFill>
                  <a:srgbClr val="FEC60C"/>
                </a:solidFill>
              </a:rPr>
              <a:t>memoria collettiva</a:t>
            </a:r>
          </a:p>
        </p:txBody>
      </p:sp>
    </p:spTree>
    <p:extLst>
      <p:ext uri="{BB962C8B-B14F-4D97-AF65-F5344CB8AC3E}">
        <p14:creationId xmlns:p14="http://schemas.microsoft.com/office/powerpoint/2010/main" val="4020681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7CEFF582-ED7C-D646-86AD-4D750D62851D}"/>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64977"/>
          <a:stretch/>
        </p:blipFill>
        <p:spPr bwMode="auto">
          <a:xfrm>
            <a:off x="9553" y="3518364"/>
            <a:ext cx="7920000" cy="1959702"/>
          </a:xfrm>
          <a:prstGeom prst="rect">
            <a:avLst/>
          </a:prstGeom>
          <a:noFill/>
          <a:ln>
            <a:noFill/>
          </a:ln>
        </p:spPr>
      </p:pic>
      <p:pic>
        <p:nvPicPr>
          <p:cNvPr id="7" name="Immagine 6">
            <a:extLst>
              <a:ext uri="{FF2B5EF4-FFF2-40B4-BE49-F238E27FC236}">
                <a16:creationId xmlns:a16="http://schemas.microsoft.com/office/drawing/2014/main" xmlns="" id="{93838C6F-0831-CD42-BAD4-0DBA86B9B0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098304" y="2817000"/>
            <a:ext cx="6858000" cy="1224000"/>
          </a:xfrm>
          <a:prstGeom prst="rect">
            <a:avLst/>
          </a:prstGeom>
          <a:noFill/>
        </p:spPr>
      </p:pic>
      <p:sp>
        <p:nvSpPr>
          <p:cNvPr id="8" name="CasellaDiTesto 7">
            <a:extLst>
              <a:ext uri="{FF2B5EF4-FFF2-40B4-BE49-F238E27FC236}">
                <a16:creationId xmlns:a16="http://schemas.microsoft.com/office/drawing/2014/main" xmlns="" id="{24F72C58-7583-6941-B847-028125FFB0F0}"/>
              </a:ext>
            </a:extLst>
          </p:cNvPr>
          <p:cNvSpPr txBox="1"/>
          <p:nvPr/>
        </p:nvSpPr>
        <p:spPr>
          <a:xfrm rot="5400000">
            <a:off x="5098302" y="3136612"/>
            <a:ext cx="6858003" cy="584775"/>
          </a:xfrm>
          <a:prstGeom prst="rect">
            <a:avLst/>
          </a:prstGeom>
          <a:noFill/>
        </p:spPr>
        <p:txBody>
          <a:bodyPr wrap="square" rtlCol="0">
            <a:spAutoFit/>
          </a:bodyPr>
          <a:lstStyle/>
          <a:p>
            <a:pPr algn="ctr"/>
            <a:r>
              <a:rPr lang="it-IT" sz="3200" b="1" dirty="0">
                <a:solidFill>
                  <a:srgbClr val="504FA3"/>
                </a:solidFill>
              </a:rPr>
              <a:t>Pisa2022 </a:t>
            </a:r>
            <a:r>
              <a:rPr lang="it-IT" sz="3200" b="1" dirty="0">
                <a:solidFill>
                  <a:srgbClr val="FFC50C"/>
                </a:solidFill>
              </a:rPr>
              <a:t>è</a:t>
            </a:r>
          </a:p>
        </p:txBody>
      </p:sp>
      <p:sp>
        <p:nvSpPr>
          <p:cNvPr id="14" name="CasellaDiTesto 13">
            <a:extLst>
              <a:ext uri="{FF2B5EF4-FFF2-40B4-BE49-F238E27FC236}">
                <a16:creationId xmlns:a16="http://schemas.microsoft.com/office/drawing/2014/main" xmlns="" id="{AEA0CE4B-014D-954C-87E3-1BDB7E1FD61F}"/>
              </a:ext>
            </a:extLst>
          </p:cNvPr>
          <p:cNvSpPr txBox="1"/>
          <p:nvPr/>
        </p:nvSpPr>
        <p:spPr>
          <a:xfrm>
            <a:off x="9553" y="4404039"/>
            <a:ext cx="9144000" cy="2462213"/>
          </a:xfrm>
          <a:prstGeom prst="rect">
            <a:avLst/>
          </a:prstGeom>
          <a:noFill/>
        </p:spPr>
        <p:txBody>
          <a:bodyPr wrap="square" rtlCol="0">
            <a:spAutoFit/>
          </a:bodyPr>
          <a:lstStyle/>
          <a:p>
            <a:pPr algn="just"/>
            <a:r>
              <a:rPr lang="it-IT" sz="1400" dirty="0"/>
              <a:t>Pisa2022 si propone quale laboratorio per </a:t>
            </a:r>
            <a:r>
              <a:rPr lang="it-IT" sz="1400" b="1" dirty="0">
                <a:solidFill>
                  <a:srgbClr val="504FA3"/>
                </a:solidFill>
              </a:rPr>
              <a:t>potenziare e favorire le connessioni sociali, umane, urbane</a:t>
            </a:r>
            <a:r>
              <a:rPr lang="it-IT" sz="1400" dirty="0"/>
              <a:t>. Dall’esplorazione delle opportunità e delle potenzialità che scaturiscono dal dialogo e dalla progettazione di nuove forme di legame nasce la possibilità di conoscere l’altro e, attraverso questo, se stessi, raccontandosi e aprendosi alla condivisione. Il presente è costellato di tecnologie, materiali e immateriali, create per ospitare e accelerare le connessioni tra gli individui, superando i limiti spazio-temporali dell’uomo. Tuttavia, le </a:t>
            </a:r>
            <a:r>
              <a:rPr lang="it-IT" sz="1400" b="1" dirty="0">
                <a:solidFill>
                  <a:srgbClr val="504FA3"/>
                </a:solidFill>
              </a:rPr>
              <a:t>connessioni virtuali </a:t>
            </a:r>
            <a:r>
              <a:rPr lang="it-IT" sz="1400" dirty="0"/>
              <a:t>spesso condizionano la forma dei legami, privando i rapporti sociali del lato tangibile e sensibile. Pisa2022 rappresenta una sperimentazione delle connessioni nel mondo contemporaneo, affidando alla tecnologia un ruolo diverso da quello di </a:t>
            </a:r>
            <a:r>
              <a:rPr lang="it-IT" sz="1400" b="1" dirty="0">
                <a:solidFill>
                  <a:srgbClr val="504FA3"/>
                </a:solidFill>
              </a:rPr>
              <a:t>spazio</a:t>
            </a:r>
            <a:r>
              <a:rPr lang="it-IT" sz="1400" dirty="0"/>
              <a:t> e restituendo quest’ultimo alla </a:t>
            </a:r>
            <a:r>
              <a:rPr lang="it-IT" sz="1400" b="1" dirty="0">
                <a:solidFill>
                  <a:srgbClr val="504FA3"/>
                </a:solidFill>
              </a:rPr>
              <a:t>città,</a:t>
            </a:r>
            <a:r>
              <a:rPr lang="it-IT" sz="1400" dirty="0"/>
              <a:t> che offrirà piazze, giardini, palazzi, aule e mura per </a:t>
            </a:r>
            <a:r>
              <a:rPr lang="it-IT" sz="1400" b="1" dirty="0">
                <a:solidFill>
                  <a:srgbClr val="504FA3"/>
                </a:solidFill>
              </a:rPr>
              <a:t>costruire nuovi legami </a:t>
            </a:r>
            <a:r>
              <a:rPr lang="it-IT" sz="1400" dirty="0"/>
              <a:t>all’interno della </a:t>
            </a:r>
            <a:r>
              <a:rPr lang="it-IT" sz="1400" b="1" dirty="0">
                <a:solidFill>
                  <a:srgbClr val="504FA3"/>
                </a:solidFill>
              </a:rPr>
              <a:t>comunità</a:t>
            </a:r>
            <a:r>
              <a:rPr lang="it-IT" sz="1400" dirty="0"/>
              <a:t>. I </a:t>
            </a:r>
            <a:r>
              <a:rPr lang="it-IT" sz="1400" b="1" dirty="0">
                <a:solidFill>
                  <a:srgbClr val="504FA3"/>
                </a:solidFill>
              </a:rPr>
              <a:t>rapporti umani </a:t>
            </a:r>
            <a:r>
              <a:rPr lang="it-IT" sz="1400" dirty="0"/>
              <a:t>saranno l’obiettivo di una progettazione studiata per costruire una </a:t>
            </a:r>
            <a:r>
              <a:rPr lang="it-IT" sz="1400" b="1" dirty="0">
                <a:solidFill>
                  <a:srgbClr val="504FA3"/>
                </a:solidFill>
              </a:rPr>
              <a:t>condivisione culturale e umana </a:t>
            </a:r>
            <a:r>
              <a:rPr lang="it-IT" sz="1400" dirty="0"/>
              <a:t>in grado di restituire spessore al concetto di comunità grazie all’utilizzo di </a:t>
            </a:r>
            <a:r>
              <a:rPr lang="it-IT" sz="1400" b="1" dirty="0">
                <a:solidFill>
                  <a:srgbClr val="504FA3"/>
                </a:solidFill>
              </a:rPr>
              <a:t>tecnologie “umano-centriche” </a:t>
            </a:r>
            <a:r>
              <a:rPr lang="it-IT" sz="1400" dirty="0"/>
              <a:t>che risolvano i limiti delle connessioni umane senza prevaricarne forma e tempi.</a:t>
            </a:r>
          </a:p>
        </p:txBody>
      </p:sp>
      <p:sp>
        <p:nvSpPr>
          <p:cNvPr id="4" name="Rettangolo 3">
            <a:extLst>
              <a:ext uri="{FF2B5EF4-FFF2-40B4-BE49-F238E27FC236}">
                <a16:creationId xmlns:a16="http://schemas.microsoft.com/office/drawing/2014/main" xmlns="" id="{2807A5ED-8D1A-4D48-B337-21888C7B60F3}"/>
              </a:ext>
            </a:extLst>
          </p:cNvPr>
          <p:cNvSpPr/>
          <p:nvPr/>
        </p:nvSpPr>
        <p:spPr>
          <a:xfrm>
            <a:off x="9553" y="-14288"/>
            <a:ext cx="7905751" cy="3532652"/>
          </a:xfrm>
          <a:prstGeom prst="rect">
            <a:avLst/>
          </a:prstGeom>
          <a:solidFill>
            <a:srgbClr val="FFC5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xmlns="" id="{5CD56247-1A3D-43F3-B197-D7D4E8BAC560}"/>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39567" t="1533" r="14680" b="35077"/>
          <a:stretch/>
        </p:blipFill>
        <p:spPr bwMode="auto">
          <a:xfrm>
            <a:off x="4138961" y="-28576"/>
            <a:ext cx="3623661" cy="3546940"/>
          </a:xfrm>
          <a:prstGeom prst="rect">
            <a:avLst/>
          </a:prstGeom>
          <a:noFill/>
          <a:ln>
            <a:noFill/>
          </a:ln>
        </p:spPr>
      </p:pic>
      <p:sp>
        <p:nvSpPr>
          <p:cNvPr id="17" name="Ovale 16">
            <a:extLst>
              <a:ext uri="{FF2B5EF4-FFF2-40B4-BE49-F238E27FC236}">
                <a16:creationId xmlns:a16="http://schemas.microsoft.com/office/drawing/2014/main" xmlns="" id="{6E7ED024-7A0A-4765-9AC0-EB5856C86036}"/>
              </a:ext>
            </a:extLst>
          </p:cNvPr>
          <p:cNvSpPr/>
          <p:nvPr/>
        </p:nvSpPr>
        <p:spPr>
          <a:xfrm>
            <a:off x="385029" y="3339636"/>
            <a:ext cx="720000" cy="720000"/>
          </a:xfrm>
          <a:prstGeom prst="ellipse">
            <a:avLst/>
          </a:prstGeom>
          <a:solidFill>
            <a:srgbClr val="504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xmlns="" id="{2BA2BA51-8F0A-4A27-9C80-DB2D69A8EA9A}"/>
              </a:ext>
            </a:extLst>
          </p:cNvPr>
          <p:cNvSpPr txBox="1"/>
          <p:nvPr/>
        </p:nvSpPr>
        <p:spPr>
          <a:xfrm>
            <a:off x="193476" y="3315489"/>
            <a:ext cx="2980267" cy="769441"/>
          </a:xfrm>
          <a:prstGeom prst="rect">
            <a:avLst/>
          </a:prstGeom>
          <a:noFill/>
        </p:spPr>
        <p:txBody>
          <a:bodyPr wrap="square" rtlCol="0">
            <a:spAutoFit/>
          </a:bodyPr>
          <a:lstStyle/>
          <a:p>
            <a:pPr algn="r"/>
            <a:r>
              <a:rPr lang="it-IT" sz="4400" b="1" dirty="0">
                <a:solidFill>
                  <a:srgbClr val="FEC60C"/>
                </a:solidFill>
              </a:rPr>
              <a:t>connessioni</a:t>
            </a:r>
          </a:p>
        </p:txBody>
      </p:sp>
    </p:spTree>
    <p:extLst>
      <p:ext uri="{BB962C8B-B14F-4D97-AF65-F5344CB8AC3E}">
        <p14:creationId xmlns:p14="http://schemas.microsoft.com/office/powerpoint/2010/main" val="135400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7CEFF582-ED7C-D646-86AD-4D750D62851D}"/>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64977"/>
          <a:stretch/>
        </p:blipFill>
        <p:spPr bwMode="auto">
          <a:xfrm>
            <a:off x="9553" y="3518364"/>
            <a:ext cx="7920000" cy="1959702"/>
          </a:xfrm>
          <a:prstGeom prst="rect">
            <a:avLst/>
          </a:prstGeom>
          <a:noFill/>
          <a:ln>
            <a:noFill/>
          </a:ln>
        </p:spPr>
      </p:pic>
      <p:pic>
        <p:nvPicPr>
          <p:cNvPr id="7" name="Immagine 6">
            <a:extLst>
              <a:ext uri="{FF2B5EF4-FFF2-40B4-BE49-F238E27FC236}">
                <a16:creationId xmlns:a16="http://schemas.microsoft.com/office/drawing/2014/main" xmlns="" id="{93838C6F-0831-CD42-BAD4-0DBA86B9B0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098304" y="2817000"/>
            <a:ext cx="6858000" cy="1224000"/>
          </a:xfrm>
          <a:prstGeom prst="rect">
            <a:avLst/>
          </a:prstGeom>
          <a:noFill/>
        </p:spPr>
      </p:pic>
      <p:sp>
        <p:nvSpPr>
          <p:cNvPr id="8" name="CasellaDiTesto 7">
            <a:extLst>
              <a:ext uri="{FF2B5EF4-FFF2-40B4-BE49-F238E27FC236}">
                <a16:creationId xmlns:a16="http://schemas.microsoft.com/office/drawing/2014/main" xmlns="" id="{24F72C58-7583-6941-B847-028125FFB0F0}"/>
              </a:ext>
            </a:extLst>
          </p:cNvPr>
          <p:cNvSpPr txBox="1"/>
          <p:nvPr/>
        </p:nvSpPr>
        <p:spPr>
          <a:xfrm rot="5400000">
            <a:off x="5098302" y="3136612"/>
            <a:ext cx="6858003" cy="584775"/>
          </a:xfrm>
          <a:prstGeom prst="rect">
            <a:avLst/>
          </a:prstGeom>
          <a:noFill/>
        </p:spPr>
        <p:txBody>
          <a:bodyPr wrap="square" rtlCol="0">
            <a:spAutoFit/>
          </a:bodyPr>
          <a:lstStyle/>
          <a:p>
            <a:pPr algn="ctr"/>
            <a:r>
              <a:rPr lang="it-IT" sz="3200" b="1" dirty="0">
                <a:solidFill>
                  <a:srgbClr val="504FA3"/>
                </a:solidFill>
              </a:rPr>
              <a:t>Pisa2022 </a:t>
            </a:r>
            <a:r>
              <a:rPr lang="it-IT" sz="3200" b="1" dirty="0">
                <a:solidFill>
                  <a:srgbClr val="FFC50C"/>
                </a:solidFill>
              </a:rPr>
              <a:t>è</a:t>
            </a:r>
          </a:p>
        </p:txBody>
      </p:sp>
      <p:sp>
        <p:nvSpPr>
          <p:cNvPr id="14" name="CasellaDiTesto 13">
            <a:extLst>
              <a:ext uri="{FF2B5EF4-FFF2-40B4-BE49-F238E27FC236}">
                <a16:creationId xmlns:a16="http://schemas.microsoft.com/office/drawing/2014/main" xmlns="" id="{AEA0CE4B-014D-954C-87E3-1BDB7E1FD61F}"/>
              </a:ext>
            </a:extLst>
          </p:cNvPr>
          <p:cNvSpPr txBox="1"/>
          <p:nvPr/>
        </p:nvSpPr>
        <p:spPr>
          <a:xfrm>
            <a:off x="9553" y="4632647"/>
            <a:ext cx="9144000" cy="2246769"/>
          </a:xfrm>
          <a:prstGeom prst="rect">
            <a:avLst/>
          </a:prstGeom>
          <a:noFill/>
        </p:spPr>
        <p:txBody>
          <a:bodyPr wrap="square" rtlCol="0">
            <a:spAutoFit/>
          </a:bodyPr>
          <a:lstStyle/>
          <a:p>
            <a:pPr algn="just"/>
            <a:r>
              <a:rPr lang="it-IT" sz="1400" dirty="0"/>
              <a:t>Pisa2022 vuole </a:t>
            </a:r>
            <a:r>
              <a:rPr lang="it-IT" sz="1400" b="1" dirty="0">
                <a:solidFill>
                  <a:srgbClr val="504FA3"/>
                </a:solidFill>
              </a:rPr>
              <a:t>disegnare una nuova geografia urbana ed umana </a:t>
            </a:r>
            <a:r>
              <a:rPr lang="it-IT" sz="1400" dirty="0"/>
              <a:t>del suo territorio. Alcuni luoghi cittadini, progettati per accogliere attività e relazioni umane, risultano disertati dalle strutture sociali odierne o relegati a meri spazi di transito. Pisa2022 vuole riprogettare il contesto urbano, rivisitandone gli elementi ed elaborando una lettura intesa a </a:t>
            </a:r>
            <a:r>
              <a:rPr lang="it-IT" sz="1400" b="1" dirty="0">
                <a:solidFill>
                  <a:srgbClr val="504FA3"/>
                </a:solidFill>
              </a:rPr>
              <a:t>superare i canoni di “centro e periferie”, “dentro e fuori le mura”, “area metropolitana e sobborghi”. </a:t>
            </a:r>
            <a:r>
              <a:rPr lang="it-IT" sz="1400" dirty="0"/>
              <a:t>Con un approccio centrifugo, cittadini, city </a:t>
            </a:r>
            <a:r>
              <a:rPr lang="it-IT" sz="1400" dirty="0" err="1"/>
              <a:t>users</a:t>
            </a:r>
            <a:r>
              <a:rPr lang="it-IT" sz="1400" dirty="0"/>
              <a:t> e turisti verranno guidati alla scoperta di percorsi altri che colleghino luoghi e comunità non ricompresi nella mappa sociale di odierna fruibilità e frequentazione. La geografia di Pisa verrà riscritta in un </a:t>
            </a:r>
            <a:r>
              <a:rPr lang="it-IT" sz="1400" b="1" dirty="0">
                <a:solidFill>
                  <a:srgbClr val="504FA3"/>
                </a:solidFill>
              </a:rPr>
              <a:t>disegno inclusivo </a:t>
            </a:r>
            <a:r>
              <a:rPr lang="it-IT" sz="1400" dirty="0"/>
              <a:t>finalizzato ad un reale </a:t>
            </a:r>
            <a:r>
              <a:rPr lang="it-IT" sz="1400" b="1" dirty="0">
                <a:solidFill>
                  <a:srgbClr val="504FA3"/>
                </a:solidFill>
              </a:rPr>
              <a:t>superamento delle distanze e delle barriere architettoniche </a:t>
            </a:r>
            <a:r>
              <a:rPr lang="it-IT" sz="1400" dirty="0"/>
              <a:t>che separano ed estromettono. La rimozione degli ostacoli alla diffusa </a:t>
            </a:r>
            <a:r>
              <a:rPr lang="it-IT" sz="1400" b="1" dirty="0">
                <a:solidFill>
                  <a:srgbClr val="504FA3"/>
                </a:solidFill>
              </a:rPr>
              <a:t>partecipazione al tessuto urbano </a:t>
            </a:r>
            <a:r>
              <a:rPr lang="it-IT" sz="1400" dirty="0"/>
              <a:t>sarà sviluppata promuovendo l’adesione della cittadinanza tramite progettualità condivise e l’uso di strumenti tecnologici finalizzati a </a:t>
            </a:r>
            <a:r>
              <a:rPr lang="it-IT" sz="1400" b="1" dirty="0">
                <a:solidFill>
                  <a:srgbClr val="504FA3"/>
                </a:solidFill>
              </a:rPr>
              <a:t>potenziare l’accessibilità </a:t>
            </a:r>
            <a:r>
              <a:rPr lang="it-IT" sz="1400" dirty="0"/>
              <a:t>e consolidare il senso di appartenenza al territorio</a:t>
            </a:r>
            <a:endParaRPr lang="it-IT" sz="1100" dirty="0"/>
          </a:p>
        </p:txBody>
      </p:sp>
      <p:sp>
        <p:nvSpPr>
          <p:cNvPr id="16" name="Rettangolo 15">
            <a:extLst>
              <a:ext uri="{FF2B5EF4-FFF2-40B4-BE49-F238E27FC236}">
                <a16:creationId xmlns:a16="http://schemas.microsoft.com/office/drawing/2014/main" xmlns="" id="{D99C49BF-2872-4E14-8F8C-D40C3175D53B}"/>
              </a:ext>
            </a:extLst>
          </p:cNvPr>
          <p:cNvSpPr/>
          <p:nvPr/>
        </p:nvSpPr>
        <p:spPr>
          <a:xfrm>
            <a:off x="9553" y="-14288"/>
            <a:ext cx="7905751" cy="3532652"/>
          </a:xfrm>
          <a:prstGeom prst="rect">
            <a:avLst/>
          </a:prstGeom>
          <a:solidFill>
            <a:srgbClr val="FFC5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8" name="Immagine 17">
            <a:extLst>
              <a:ext uri="{FF2B5EF4-FFF2-40B4-BE49-F238E27FC236}">
                <a16:creationId xmlns:a16="http://schemas.microsoft.com/office/drawing/2014/main" xmlns="" id="{CB4D8327-506A-4902-9647-64F8935B2265}"/>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39567" t="1533" r="14680" b="35077"/>
          <a:stretch/>
        </p:blipFill>
        <p:spPr bwMode="auto">
          <a:xfrm>
            <a:off x="2518336" y="-28576"/>
            <a:ext cx="3623661" cy="3546940"/>
          </a:xfrm>
          <a:prstGeom prst="rect">
            <a:avLst/>
          </a:prstGeom>
          <a:noFill/>
          <a:ln>
            <a:noFill/>
          </a:ln>
        </p:spPr>
      </p:pic>
      <p:sp>
        <p:nvSpPr>
          <p:cNvPr id="24" name="Rettangolo 23">
            <a:extLst>
              <a:ext uri="{FF2B5EF4-FFF2-40B4-BE49-F238E27FC236}">
                <a16:creationId xmlns:a16="http://schemas.microsoft.com/office/drawing/2014/main" xmlns="" id="{A5AE3225-E63A-4E98-BAA9-F58D3F816B93}"/>
              </a:ext>
            </a:extLst>
          </p:cNvPr>
          <p:cNvSpPr/>
          <p:nvPr/>
        </p:nvSpPr>
        <p:spPr>
          <a:xfrm>
            <a:off x="4559180" y="3533378"/>
            <a:ext cx="3267977" cy="89075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Ovale 25">
            <a:extLst>
              <a:ext uri="{FF2B5EF4-FFF2-40B4-BE49-F238E27FC236}">
                <a16:creationId xmlns:a16="http://schemas.microsoft.com/office/drawing/2014/main" xmlns="" id="{FA650B63-1677-4B7A-B64E-790C3C895404}"/>
              </a:ext>
            </a:extLst>
          </p:cNvPr>
          <p:cNvSpPr/>
          <p:nvPr/>
        </p:nvSpPr>
        <p:spPr>
          <a:xfrm>
            <a:off x="5632637" y="3273100"/>
            <a:ext cx="720000" cy="720000"/>
          </a:xfrm>
          <a:prstGeom prst="ellipse">
            <a:avLst/>
          </a:prstGeom>
          <a:solidFill>
            <a:srgbClr val="504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xmlns="" id="{153AF8DF-43FA-4E01-8D8F-48FC60F5996C}"/>
              </a:ext>
            </a:extLst>
          </p:cNvPr>
          <p:cNvSpPr txBox="1"/>
          <p:nvPr/>
        </p:nvSpPr>
        <p:spPr>
          <a:xfrm>
            <a:off x="4890963" y="3281928"/>
            <a:ext cx="2980267" cy="1446550"/>
          </a:xfrm>
          <a:prstGeom prst="rect">
            <a:avLst/>
          </a:prstGeom>
          <a:noFill/>
        </p:spPr>
        <p:txBody>
          <a:bodyPr wrap="square" rtlCol="0">
            <a:spAutoFit/>
          </a:bodyPr>
          <a:lstStyle/>
          <a:p>
            <a:pPr algn="r"/>
            <a:r>
              <a:rPr lang="it-IT" sz="4400" b="1" dirty="0">
                <a:solidFill>
                  <a:srgbClr val="FEC60C"/>
                </a:solidFill>
              </a:rPr>
              <a:t>geografie variabili</a:t>
            </a:r>
          </a:p>
        </p:txBody>
      </p:sp>
    </p:spTree>
    <p:extLst>
      <p:ext uri="{BB962C8B-B14F-4D97-AF65-F5344CB8AC3E}">
        <p14:creationId xmlns:p14="http://schemas.microsoft.com/office/powerpoint/2010/main" val="3812721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A2DD928C-5BA6-064F-8106-53C9F8DE91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p:spPr>
      </p:pic>
      <p:sp>
        <p:nvSpPr>
          <p:cNvPr id="5" name="CasellaDiTesto 4">
            <a:extLst>
              <a:ext uri="{FF2B5EF4-FFF2-40B4-BE49-F238E27FC236}">
                <a16:creationId xmlns:a16="http://schemas.microsoft.com/office/drawing/2014/main" xmlns="" id="{508C0BCD-0045-9944-8EBA-ED355C82CC82}"/>
              </a:ext>
            </a:extLst>
          </p:cNvPr>
          <p:cNvSpPr txBox="1"/>
          <p:nvPr/>
        </p:nvSpPr>
        <p:spPr>
          <a:xfrm>
            <a:off x="0" y="33407"/>
            <a:ext cx="9144000" cy="769441"/>
          </a:xfrm>
          <a:prstGeom prst="rect">
            <a:avLst/>
          </a:prstGeom>
          <a:noFill/>
        </p:spPr>
        <p:txBody>
          <a:bodyPr wrap="square" rtlCol="0">
            <a:spAutoFit/>
          </a:bodyPr>
          <a:lstStyle/>
          <a:p>
            <a:r>
              <a:rPr lang="it-IT" sz="4400" b="1" dirty="0">
                <a:solidFill>
                  <a:srgbClr val="504FA3"/>
                </a:solidFill>
              </a:rPr>
              <a:t>LE RISORSE MESSE IN CAMPO</a:t>
            </a:r>
          </a:p>
        </p:txBody>
      </p:sp>
      <p:pic>
        <p:nvPicPr>
          <p:cNvPr id="18" name="Immagine 17">
            <a:extLst>
              <a:ext uri="{FF2B5EF4-FFF2-40B4-BE49-F238E27FC236}">
                <a16:creationId xmlns:a16="http://schemas.microsoft.com/office/drawing/2014/main" xmlns="" id="{EC9CF794-3A4C-4C4A-AAE7-15660625ADC0}"/>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t="64977"/>
          <a:stretch/>
        </p:blipFill>
        <p:spPr bwMode="auto">
          <a:xfrm flipV="1">
            <a:off x="0" y="836255"/>
            <a:ext cx="7920000" cy="1959702"/>
          </a:xfrm>
          <a:prstGeom prst="rect">
            <a:avLst/>
          </a:prstGeom>
          <a:noFill/>
          <a:ln>
            <a:noFill/>
          </a:ln>
        </p:spPr>
      </p:pic>
      <p:sp>
        <p:nvSpPr>
          <p:cNvPr id="19" name="CasellaDiTesto 18">
            <a:extLst>
              <a:ext uri="{FF2B5EF4-FFF2-40B4-BE49-F238E27FC236}">
                <a16:creationId xmlns:a16="http://schemas.microsoft.com/office/drawing/2014/main" xmlns="" id="{9D280E4B-8C4A-7A41-8125-702015A0AD97}"/>
              </a:ext>
            </a:extLst>
          </p:cNvPr>
          <p:cNvSpPr txBox="1"/>
          <p:nvPr/>
        </p:nvSpPr>
        <p:spPr>
          <a:xfrm>
            <a:off x="3571875" y="1078385"/>
            <a:ext cx="5572125" cy="1692771"/>
          </a:xfrm>
          <a:prstGeom prst="rect">
            <a:avLst/>
          </a:prstGeom>
          <a:solidFill>
            <a:srgbClr val="FFFFFF">
              <a:alpha val="50196"/>
            </a:srgbClr>
          </a:solidFill>
        </p:spPr>
        <p:txBody>
          <a:bodyPr wrap="square" rtlCol="0">
            <a:spAutoFit/>
          </a:bodyPr>
          <a:lstStyle/>
          <a:p>
            <a:pPr algn="ctr"/>
            <a:r>
              <a:rPr lang="it-IT" sz="4000" b="1" dirty="0">
                <a:solidFill>
                  <a:srgbClr val="FEC60C"/>
                </a:solidFill>
              </a:rPr>
              <a:t>3,6 mln. di € in opere</a:t>
            </a:r>
          </a:p>
          <a:p>
            <a:pPr algn="ctr"/>
            <a:r>
              <a:rPr lang="it-IT" sz="3200" b="1" dirty="0">
                <a:solidFill>
                  <a:srgbClr val="FEC60C"/>
                </a:solidFill>
              </a:rPr>
              <a:t>Di cui quasi 2 mln € Comune</a:t>
            </a:r>
          </a:p>
          <a:p>
            <a:pPr algn="ctr"/>
            <a:r>
              <a:rPr lang="it-IT" sz="3200" b="1" dirty="0">
                <a:solidFill>
                  <a:srgbClr val="FEC60C"/>
                </a:solidFill>
              </a:rPr>
              <a:t>1,6 mln € altri soggetti</a:t>
            </a:r>
          </a:p>
        </p:txBody>
      </p:sp>
      <p:pic>
        <p:nvPicPr>
          <p:cNvPr id="20" name="Immagine 19">
            <a:extLst>
              <a:ext uri="{FF2B5EF4-FFF2-40B4-BE49-F238E27FC236}">
                <a16:creationId xmlns:a16="http://schemas.microsoft.com/office/drawing/2014/main" xmlns="" id="{27F38CFC-5B83-B347-855E-767F42467EA8}"/>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t="1533" b="35077"/>
          <a:stretch/>
        </p:blipFill>
        <p:spPr bwMode="auto">
          <a:xfrm>
            <a:off x="1224000" y="3311060"/>
            <a:ext cx="7920000" cy="3546940"/>
          </a:xfrm>
          <a:prstGeom prst="rect">
            <a:avLst/>
          </a:prstGeom>
          <a:noFill/>
          <a:ln>
            <a:noFill/>
          </a:ln>
        </p:spPr>
      </p:pic>
      <p:sp>
        <p:nvSpPr>
          <p:cNvPr id="21" name="CasellaDiTesto 20">
            <a:extLst>
              <a:ext uri="{FF2B5EF4-FFF2-40B4-BE49-F238E27FC236}">
                <a16:creationId xmlns:a16="http://schemas.microsoft.com/office/drawing/2014/main" xmlns="" id="{B6501227-730F-AB4A-95AE-8BC53E291FB1}"/>
              </a:ext>
            </a:extLst>
          </p:cNvPr>
          <p:cNvSpPr txBox="1"/>
          <p:nvPr/>
        </p:nvSpPr>
        <p:spPr>
          <a:xfrm>
            <a:off x="317401" y="5279368"/>
            <a:ext cx="4875769" cy="1569660"/>
          </a:xfrm>
          <a:prstGeom prst="rect">
            <a:avLst/>
          </a:prstGeom>
          <a:noFill/>
        </p:spPr>
        <p:txBody>
          <a:bodyPr wrap="square" rtlCol="0">
            <a:spAutoFit/>
          </a:bodyPr>
          <a:lstStyle/>
          <a:p>
            <a:pPr algn="ctr"/>
            <a:r>
              <a:rPr lang="it-IT" sz="3200" b="1" dirty="0">
                <a:solidFill>
                  <a:srgbClr val="504FA3"/>
                </a:solidFill>
              </a:rPr>
              <a:t>Di cui 3,5 mln€ Comune</a:t>
            </a:r>
          </a:p>
          <a:p>
            <a:pPr algn="ctr"/>
            <a:r>
              <a:rPr lang="it-IT" sz="3200" b="1" dirty="0">
                <a:solidFill>
                  <a:srgbClr val="504FA3"/>
                </a:solidFill>
              </a:rPr>
              <a:t>1mln MIBACT</a:t>
            </a:r>
          </a:p>
          <a:p>
            <a:pPr algn="ctr"/>
            <a:r>
              <a:rPr lang="it-IT" sz="3200" b="1" dirty="0">
                <a:solidFill>
                  <a:srgbClr val="504FA3"/>
                </a:solidFill>
              </a:rPr>
              <a:t>750K Partner</a:t>
            </a:r>
          </a:p>
        </p:txBody>
      </p:sp>
      <p:sp>
        <p:nvSpPr>
          <p:cNvPr id="10" name="CasellaDiTesto 9">
            <a:extLst>
              <a:ext uri="{FF2B5EF4-FFF2-40B4-BE49-F238E27FC236}">
                <a16:creationId xmlns:a16="http://schemas.microsoft.com/office/drawing/2014/main" xmlns="" id="{965D1A13-9DA7-417F-88CD-451148B933A7}"/>
              </a:ext>
            </a:extLst>
          </p:cNvPr>
          <p:cNvSpPr txBox="1"/>
          <p:nvPr/>
        </p:nvSpPr>
        <p:spPr>
          <a:xfrm>
            <a:off x="354985" y="3161158"/>
            <a:ext cx="4800600" cy="1938992"/>
          </a:xfrm>
          <a:prstGeom prst="rect">
            <a:avLst/>
          </a:prstGeom>
          <a:noFill/>
        </p:spPr>
        <p:txBody>
          <a:bodyPr wrap="square">
            <a:spAutoFit/>
          </a:bodyPr>
          <a:lstStyle/>
          <a:p>
            <a:pPr algn="ctr"/>
            <a:r>
              <a:rPr lang="it-IT" sz="4000" b="1" dirty="0">
                <a:solidFill>
                  <a:srgbClr val="504FA3"/>
                </a:solidFill>
              </a:rPr>
              <a:t>Oltre 5,2 mln. di € per la realizzazione dei progetti</a:t>
            </a:r>
          </a:p>
        </p:txBody>
      </p:sp>
    </p:spTree>
    <p:extLst>
      <p:ext uri="{BB962C8B-B14F-4D97-AF65-F5344CB8AC3E}">
        <p14:creationId xmlns:p14="http://schemas.microsoft.com/office/powerpoint/2010/main" val="52477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magine 16">
            <a:extLst>
              <a:ext uri="{FF2B5EF4-FFF2-40B4-BE49-F238E27FC236}">
                <a16:creationId xmlns:a16="http://schemas.microsoft.com/office/drawing/2014/main" xmlns="" id="{A3C49321-2B20-4880-A035-EE1501DE2D0C}"/>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t="1533" r="55596" b="35077"/>
          <a:stretch/>
        </p:blipFill>
        <p:spPr bwMode="auto">
          <a:xfrm>
            <a:off x="0" y="6327458"/>
            <a:ext cx="9144000" cy="553997"/>
          </a:xfrm>
          <a:prstGeom prst="rect">
            <a:avLst/>
          </a:prstGeom>
          <a:noFill/>
          <a:ln>
            <a:noFill/>
          </a:ln>
        </p:spPr>
      </p:pic>
      <p:pic>
        <p:nvPicPr>
          <p:cNvPr id="6" name="Immagine 5">
            <a:extLst>
              <a:ext uri="{FF2B5EF4-FFF2-40B4-BE49-F238E27FC236}">
                <a16:creationId xmlns:a16="http://schemas.microsoft.com/office/drawing/2014/main" xmlns="" id="{30EE1879-C23B-4A2E-8F70-09EBEE205C09}"/>
              </a:ext>
            </a:extLst>
          </p:cNvPr>
          <p:cNvPicPr>
            <a:picLocks noChangeAspect="1"/>
          </p:cNvPicPr>
          <p:nvPr/>
        </p:nvPicPr>
        <p:blipFill rotWithShape="1">
          <a:blip r:embed="rId2" cstate="print">
            <a:alphaModFix amt="70000"/>
            <a:extLst>
              <a:ext uri="{28A0092B-C50C-407E-A947-70E740481C1C}">
                <a14:useLocalDpi xmlns:a14="http://schemas.microsoft.com/office/drawing/2010/main" val="0"/>
              </a:ext>
            </a:extLst>
          </a:blip>
          <a:srcRect t="1533" r="55596" b="35077"/>
          <a:stretch/>
        </p:blipFill>
        <p:spPr bwMode="auto">
          <a:xfrm>
            <a:off x="0" y="0"/>
            <a:ext cx="9144000" cy="1015663"/>
          </a:xfrm>
          <a:prstGeom prst="rect">
            <a:avLst/>
          </a:prstGeom>
          <a:noFill/>
          <a:ln>
            <a:noFill/>
          </a:ln>
        </p:spPr>
      </p:pic>
      <p:sp>
        <p:nvSpPr>
          <p:cNvPr id="4" name="CasellaDiTesto 3">
            <a:extLst>
              <a:ext uri="{FF2B5EF4-FFF2-40B4-BE49-F238E27FC236}">
                <a16:creationId xmlns:a16="http://schemas.microsoft.com/office/drawing/2014/main" xmlns="" id="{F02FB42C-A60E-784B-8CA5-9C7CE293339E}"/>
              </a:ext>
            </a:extLst>
          </p:cNvPr>
          <p:cNvSpPr txBox="1"/>
          <p:nvPr/>
        </p:nvSpPr>
        <p:spPr>
          <a:xfrm>
            <a:off x="0" y="0"/>
            <a:ext cx="9144000" cy="1046440"/>
          </a:xfrm>
          <a:prstGeom prst="rect">
            <a:avLst/>
          </a:prstGeom>
          <a:noFill/>
        </p:spPr>
        <p:txBody>
          <a:bodyPr wrap="square" rtlCol="0">
            <a:spAutoFit/>
          </a:bodyPr>
          <a:lstStyle/>
          <a:p>
            <a:r>
              <a:rPr lang="it-IT" sz="1400" b="1" dirty="0">
                <a:solidFill>
                  <a:srgbClr val="504FA3"/>
                </a:solidFill>
              </a:rPr>
              <a:t>PROGETTO</a:t>
            </a:r>
            <a:r>
              <a:rPr lang="it-IT" sz="1200" b="1" dirty="0"/>
              <a:t> </a:t>
            </a:r>
            <a:r>
              <a:rPr lang="it-IT" sz="1200" dirty="0"/>
              <a:t>a cura del Comune di Pisa |Assessorato alla Cultura – Assessore Pierpaolo Magnani</a:t>
            </a:r>
          </a:p>
          <a:p>
            <a:r>
              <a:rPr lang="it-IT" sz="1200" dirty="0"/>
              <a:t>UFFICIO CULTURA Rossana Biagioni, Laura </a:t>
            </a:r>
            <a:r>
              <a:rPr lang="it-IT" sz="1200" dirty="0" err="1"/>
              <a:t>Tanini</a:t>
            </a:r>
            <a:r>
              <a:rPr lang="it-IT" sz="1200" dirty="0"/>
              <a:t> | UFFICIO TURISMO Doris </a:t>
            </a:r>
            <a:r>
              <a:rPr lang="it-IT" sz="1200" dirty="0" err="1"/>
              <a:t>Viacava</a:t>
            </a:r>
            <a:r>
              <a:rPr lang="it-IT" sz="1200" dirty="0"/>
              <a:t> | UFFICIO LAVORI PUBBLICI Marco </a:t>
            </a:r>
            <a:r>
              <a:rPr lang="it-IT" sz="1200" dirty="0" err="1"/>
              <a:t>Guerrazzi</a:t>
            </a:r>
            <a:r>
              <a:rPr lang="it-IT" sz="1200" dirty="0"/>
              <a:t> | UFFICIO INFRASTRUTTURE E VIABILITA’ Fabio </a:t>
            </a:r>
            <a:r>
              <a:rPr lang="it-IT" sz="1200" dirty="0" err="1"/>
              <a:t>Daole</a:t>
            </a:r>
            <a:r>
              <a:rPr lang="it-IT" sz="1200" dirty="0"/>
              <a:t> | SEGRETERIA DEL SINDACO Adriana Baldeschi, Antonella Benvenuti, Elisa Cerri | SEGRETERIA ASSESSORATO ALLA CULTURA Letizia </a:t>
            </a:r>
            <a:r>
              <a:rPr lang="it-IT" sz="1200" dirty="0" err="1"/>
              <a:t>Giannarielli</a:t>
            </a:r>
            <a:r>
              <a:rPr lang="it-IT" sz="1200" dirty="0"/>
              <a:t> con il contributo di Ariola Metani | UFFICIO STAMPA Luca Fracassi, Michele </a:t>
            </a:r>
            <a:r>
              <a:rPr lang="it-IT" sz="1200" dirty="0" err="1"/>
              <a:t>Taddei</a:t>
            </a:r>
            <a:r>
              <a:rPr lang="it-IT" sz="1200" dirty="0"/>
              <a:t>, Elena Ferrara</a:t>
            </a:r>
          </a:p>
        </p:txBody>
      </p:sp>
      <p:pic>
        <p:nvPicPr>
          <p:cNvPr id="21" name="Immagine 20">
            <a:extLst>
              <a:ext uri="{FF2B5EF4-FFF2-40B4-BE49-F238E27FC236}">
                <a16:creationId xmlns:a16="http://schemas.microsoft.com/office/drawing/2014/main" xmlns="" id="{9C93367C-B2AE-4558-9693-295D5D02B08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015662"/>
            <a:ext cx="9144000" cy="5311795"/>
          </a:xfrm>
          <a:prstGeom prst="rect">
            <a:avLst/>
          </a:prstGeom>
          <a:noFill/>
        </p:spPr>
      </p:pic>
      <p:sp>
        <p:nvSpPr>
          <p:cNvPr id="7" name="CasellaDiTesto 6">
            <a:extLst>
              <a:ext uri="{FF2B5EF4-FFF2-40B4-BE49-F238E27FC236}">
                <a16:creationId xmlns:a16="http://schemas.microsoft.com/office/drawing/2014/main" xmlns="" id="{8ED07B5D-3D43-6D45-B748-A93B60C2E489}"/>
              </a:ext>
            </a:extLst>
          </p:cNvPr>
          <p:cNvSpPr txBox="1"/>
          <p:nvPr/>
        </p:nvSpPr>
        <p:spPr>
          <a:xfrm>
            <a:off x="0" y="1015663"/>
            <a:ext cx="9144000" cy="5386090"/>
          </a:xfrm>
          <a:prstGeom prst="rect">
            <a:avLst/>
          </a:prstGeom>
          <a:noFill/>
        </p:spPr>
        <p:txBody>
          <a:bodyPr wrap="square" rtlCol="0">
            <a:spAutoFit/>
          </a:bodyPr>
          <a:lstStyle/>
          <a:p>
            <a:r>
              <a:rPr lang="it-IT" sz="1400" b="1" dirty="0">
                <a:solidFill>
                  <a:srgbClr val="504FA3"/>
                </a:solidFill>
              </a:rPr>
              <a:t>CHI CI SOSTIENE | COMITATO PROMOTORE</a:t>
            </a:r>
          </a:p>
          <a:p>
            <a:endParaRPr lang="it-IT" sz="1100" dirty="0"/>
          </a:p>
          <a:p>
            <a:r>
              <a:rPr lang="it-IT" sz="1100" dirty="0"/>
              <a:t>Regione Toscana, Comune di Cascina, Comune di Chianni</a:t>
            </a:r>
          </a:p>
          <a:p>
            <a:endParaRPr lang="it-IT" sz="1100" dirty="0"/>
          </a:p>
          <a:p>
            <a:r>
              <a:rPr lang="it-IT" sz="1100" dirty="0"/>
              <a:t>Università di Pisa, Scuola Normale Superiore, Scuola Superiore Sant'Anna, Biblioteca Universitaria di Pisa, CNR- ISTI, CNIT- Consorzio Nazionale Telecomunicazioni</a:t>
            </a:r>
          </a:p>
          <a:p>
            <a:endParaRPr lang="it-IT" sz="1100" dirty="0"/>
          </a:p>
          <a:p>
            <a:r>
              <a:rPr lang="it-IT" sz="1100" dirty="0"/>
              <a:t>Direzione regionale Musei della Toscana, Soprintendenza Archeologica, Belle Arti e Paesaggio di Pisa e Livorno, Centro Pecci - Fondazione per le arti contemporanee in Toscana, Fondazione Pisa, Fondazione Teatro Pisa, Fondazione Sistema Toscana</a:t>
            </a:r>
          </a:p>
          <a:p>
            <a:endParaRPr lang="it-IT" sz="1100" dirty="0"/>
          </a:p>
          <a:p>
            <a:r>
              <a:rPr lang="it-IT" sz="1100" dirty="0"/>
              <a:t>Arcidiocesi di Pisa, Opera Primaziale Pisana, Comunità Ebraica di Pisa</a:t>
            </a:r>
          </a:p>
          <a:p>
            <a:endParaRPr lang="it-IT" sz="1100" dirty="0"/>
          </a:p>
          <a:p>
            <a:r>
              <a:rPr lang="it-IT" sz="1100" dirty="0"/>
              <a:t>Ente Parco Regionale Migliarino, San Rossore, Massaciuccoli, Navicelli </a:t>
            </a:r>
            <a:r>
              <a:rPr lang="it-IT" sz="1100" dirty="0" err="1"/>
              <a:t>srl</a:t>
            </a:r>
            <a:r>
              <a:rPr lang="it-IT" sz="1100" dirty="0"/>
              <a:t>, </a:t>
            </a:r>
            <a:r>
              <a:rPr lang="it-IT" sz="1100" dirty="0" err="1"/>
              <a:t>Pisamo</a:t>
            </a:r>
            <a:r>
              <a:rPr lang="it-IT" sz="1100" dirty="0"/>
              <a:t> </a:t>
            </a:r>
            <a:r>
              <a:rPr lang="it-IT" sz="1100" dirty="0" err="1"/>
              <a:t>srl</a:t>
            </a:r>
            <a:r>
              <a:rPr lang="it-IT" sz="1100" dirty="0"/>
              <a:t>, Porto di Pisa</a:t>
            </a:r>
          </a:p>
          <a:p>
            <a:endParaRPr lang="it-IT" sz="1100" dirty="0"/>
          </a:p>
          <a:p>
            <a:r>
              <a:rPr lang="it-IT" sz="1100" dirty="0"/>
              <a:t>Vodafone Italia spa, INWIT S.p.a.</a:t>
            </a:r>
          </a:p>
          <a:p>
            <a:endParaRPr lang="it-IT" sz="1100" dirty="0"/>
          </a:p>
          <a:p>
            <a:r>
              <a:rPr lang="it-IT" sz="1100" dirty="0"/>
              <a:t>Accademia di Belle Arti di Pisa - Alma </a:t>
            </a:r>
            <a:r>
              <a:rPr lang="it-IT" sz="1100" dirty="0" err="1"/>
              <a:t>Artis</a:t>
            </a:r>
            <a:r>
              <a:rPr lang="it-IT" sz="1100" dirty="0"/>
              <a:t>, Domus Mazziniana, Museo Storico delle Aviotruppe, Scuola Superiore per Mediatori Linguistici</a:t>
            </a:r>
          </a:p>
          <a:p>
            <a:endParaRPr lang="it-IT" sz="1100" dirty="0"/>
          </a:p>
          <a:p>
            <a:r>
              <a:rPr lang="it-IT" sz="1100" dirty="0"/>
              <a:t>Internet Festival, Pisa Book Festival, Festival del Viaggio</a:t>
            </a:r>
          </a:p>
          <a:p>
            <a:endParaRPr lang="it-IT" sz="1100" dirty="0"/>
          </a:p>
          <a:p>
            <a:r>
              <a:rPr lang="it-IT" sz="1100" dirty="0" err="1"/>
              <a:t>Coopculture</a:t>
            </a:r>
            <a:r>
              <a:rPr lang="it-IT" sz="1100" dirty="0"/>
              <a:t> - Società Cooperativa Culture, G.A.T.E - Galileo </a:t>
            </a:r>
            <a:r>
              <a:rPr lang="it-IT" sz="1100" dirty="0" err="1"/>
              <a:t>Aggregator</a:t>
            </a:r>
            <a:r>
              <a:rPr lang="it-IT" sz="1100" dirty="0"/>
              <a:t> for Technology and Enterprises</a:t>
            </a:r>
          </a:p>
          <a:p>
            <a:endParaRPr lang="it-IT" sz="1100" dirty="0"/>
          </a:p>
          <a:p>
            <a:r>
              <a:rPr lang="it-IT" sz="1100" dirty="0"/>
              <a:t>Accademia di Musica Stefano Strata, Acquario della Memoria, Animali Celesti - teatro d'arte civile, Pisa Buskers |Arti Pendenti, Associazione </a:t>
            </a:r>
            <a:r>
              <a:rPr lang="it-IT" sz="1100" dirty="0" err="1"/>
              <a:t>ScopriAmo</a:t>
            </a:r>
            <a:r>
              <a:rPr lang="it-IT" sz="1100" dirty="0"/>
              <a:t> Pisa, </a:t>
            </a:r>
            <a:r>
              <a:rPr lang="it-IT" sz="1100" dirty="0" err="1"/>
              <a:t>Ass</a:t>
            </a:r>
            <a:r>
              <a:rPr lang="it-IT" sz="1100" dirty="0"/>
              <a:t>. Amici della SMS </a:t>
            </a:r>
            <a:r>
              <a:rPr lang="it-IT" sz="1100" dirty="0" err="1"/>
              <a:t>Biblio</a:t>
            </a:r>
            <a:r>
              <a:rPr lang="it-IT" sz="1100" dirty="0"/>
              <a:t>, </a:t>
            </a:r>
            <a:r>
              <a:rPr lang="it-IT" sz="1100" dirty="0" err="1"/>
              <a:t>Ass.cult</a:t>
            </a:r>
            <a:r>
              <a:rPr lang="it-IT" sz="1100" dirty="0"/>
              <a:t>. </a:t>
            </a:r>
            <a:r>
              <a:rPr lang="it-IT" sz="1100" dirty="0" err="1"/>
              <a:t>Ondavideo</a:t>
            </a:r>
            <a:r>
              <a:rPr lang="it-IT" sz="1100" dirty="0"/>
              <a:t>, </a:t>
            </a:r>
            <a:r>
              <a:rPr lang="it-IT" sz="1100" dirty="0" err="1"/>
              <a:t>Ass.cult</a:t>
            </a:r>
            <a:r>
              <a:rPr lang="it-IT" sz="1100" dirty="0"/>
              <a:t>. Organismi Cinematograficamente Modificati, </a:t>
            </a:r>
            <a:r>
              <a:rPr lang="it-IT" sz="1100" dirty="0" err="1"/>
              <a:t>Ass.cult.Pollution</a:t>
            </a:r>
            <a:r>
              <a:rPr lang="it-IT" sz="1100" dirty="0"/>
              <a:t>, </a:t>
            </a:r>
            <a:r>
              <a:rPr lang="it-IT" sz="1100" dirty="0" err="1"/>
              <a:t>Ass.cult</a:t>
            </a:r>
            <a:r>
              <a:rPr lang="it-IT" sz="1100" dirty="0"/>
              <a:t>. Secondi Figli, </a:t>
            </a:r>
            <a:r>
              <a:rPr lang="it-IT" sz="1100" dirty="0" err="1"/>
              <a:t>Ass.cult</a:t>
            </a:r>
            <a:r>
              <a:rPr lang="it-IT" sz="1100" dirty="0"/>
              <a:t>. </a:t>
            </a:r>
            <a:r>
              <a:rPr lang="it-IT" sz="1100" dirty="0" err="1"/>
              <a:t>Vap</a:t>
            </a:r>
            <a:r>
              <a:rPr lang="it-IT" sz="1100" dirty="0"/>
              <a:t>, </a:t>
            </a:r>
            <a:r>
              <a:rPr lang="it-IT" sz="1100" dirty="0" err="1"/>
              <a:t>Ass.cult</a:t>
            </a:r>
            <a:r>
              <a:rPr lang="it-IT" sz="1100" dirty="0"/>
              <a:t>. LP - Laboratorio Permanente per la Città, </a:t>
            </a:r>
            <a:r>
              <a:rPr lang="it-IT" sz="1100" dirty="0" err="1"/>
              <a:t>Ass.cult</a:t>
            </a:r>
            <a:r>
              <a:rPr lang="it-IT" sz="1100" dirty="0"/>
              <a:t>. </a:t>
            </a:r>
            <a:r>
              <a:rPr lang="it-IT" sz="1100" dirty="0" err="1"/>
              <a:t>Vap</a:t>
            </a:r>
            <a:r>
              <a:rPr lang="it-IT" sz="1100" dirty="0"/>
              <a:t>, </a:t>
            </a:r>
            <a:r>
              <a:rPr lang="it-IT" sz="1100" dirty="0" err="1"/>
              <a:t>Ass</a:t>
            </a:r>
            <a:r>
              <a:rPr lang="it-IT" sz="1100" dirty="0"/>
              <a:t>. Fede e Arte Pisa, </a:t>
            </a:r>
            <a:r>
              <a:rPr lang="it-IT" sz="1100" dirty="0" err="1"/>
              <a:t>Ass</a:t>
            </a:r>
            <a:r>
              <a:rPr lang="it-IT" sz="1100" dirty="0"/>
              <a:t>. FUCO Fucina contemporanea, </a:t>
            </a:r>
            <a:r>
              <a:rPr lang="it-IT" sz="1100" dirty="0" err="1"/>
              <a:t>Ass</a:t>
            </a:r>
            <a:r>
              <a:rPr lang="it-IT" sz="1100" dirty="0"/>
              <a:t>. Pisa Photo Experience, A.T.I. dei Cappuccini, </a:t>
            </a:r>
            <a:r>
              <a:rPr lang="it-IT" sz="1100" dirty="0" err="1"/>
              <a:t>Azul</a:t>
            </a:r>
            <a:r>
              <a:rPr lang="it-IT" sz="1100" dirty="0"/>
              <a:t> Teatro, Balestrieri di Porta San Marco, Cineclub Arsenale A.P.S, Consorzio Coreografi Danza d'Autore </a:t>
            </a:r>
            <a:r>
              <a:rPr lang="it-IT" sz="1100" dirty="0" err="1"/>
              <a:t>Con.Cor.D.A</a:t>
            </a:r>
            <a:r>
              <a:rPr lang="it-IT" sz="1100" dirty="0"/>
              <a:t>., Corte Tripoli Cinematografica, Ente Nazionale Sordi di Pisa, Evinco Group | eventi </a:t>
            </a:r>
            <a:r>
              <a:rPr lang="it-IT" sz="1100" dirty="0" err="1"/>
              <a:t>Incentives&amp;congressi</a:t>
            </a:r>
            <a:r>
              <a:rPr lang="it-IT" sz="1100" dirty="0"/>
              <a:t>, Gruppo Artistico Letterario La Soffitta, Società Storica Pisana, </a:t>
            </a:r>
            <a:r>
              <a:rPr lang="it-IT" sz="1100" dirty="0" err="1"/>
              <a:t>Inkymind</a:t>
            </a:r>
            <a:r>
              <a:rPr lang="it-IT" sz="1100" dirty="0"/>
              <a:t> | Visual design, Istituto </a:t>
            </a:r>
            <a:r>
              <a:rPr lang="it-IT" sz="1100" dirty="0" err="1"/>
              <a:t>Dirpolis</a:t>
            </a:r>
            <a:r>
              <a:rPr lang="it-IT" sz="1100" dirty="0"/>
              <a:t>, </a:t>
            </a:r>
            <a:r>
              <a:rPr lang="it-IT" sz="1100" dirty="0" err="1"/>
              <a:t>Krino</a:t>
            </a:r>
            <a:r>
              <a:rPr lang="it-IT" sz="1100" dirty="0"/>
              <a:t>, L'Altro Diritto Pisa, </a:t>
            </a:r>
            <a:r>
              <a:rPr lang="it-IT" sz="1100" dirty="0" err="1"/>
              <a:t>Movimentoinactor</a:t>
            </a:r>
            <a:r>
              <a:rPr lang="it-IT" sz="1100" dirty="0"/>
              <a:t> </a:t>
            </a:r>
            <a:r>
              <a:rPr lang="it-IT" sz="1100" dirty="0" err="1"/>
              <a:t>Teatrodanza</a:t>
            </a:r>
            <a:r>
              <a:rPr lang="it-IT" sz="1100" dirty="0"/>
              <a:t>, Officine Garibaldi/</a:t>
            </a:r>
            <a:r>
              <a:rPr lang="it-IT" sz="1100" dirty="0" err="1"/>
              <a:t>Paim</a:t>
            </a:r>
            <a:r>
              <a:rPr lang="it-IT" sz="1100" dirty="0"/>
              <a:t>, Pisa 360° - Il futuro a 360, Pisa Buskers-Arti Pendenti, </a:t>
            </a:r>
            <a:r>
              <a:rPr lang="it-IT" sz="1100" dirty="0" err="1"/>
              <a:t>RadioEco</a:t>
            </a:r>
            <a:r>
              <a:rPr lang="it-IT" sz="1100" dirty="0"/>
              <a:t>, Sound Sphere spa, Studio </a:t>
            </a:r>
            <a:r>
              <a:rPr lang="it-IT" sz="1100" dirty="0" err="1"/>
              <a:t>Qark</a:t>
            </a:r>
            <a:r>
              <a:rPr lang="it-IT" sz="1100" dirty="0"/>
              <a:t>- servizi per l'architettura, </a:t>
            </a:r>
            <a:r>
              <a:rPr lang="it-IT" sz="1100" dirty="0" err="1"/>
              <a:t>Zaki</a:t>
            </a:r>
            <a:r>
              <a:rPr lang="it-IT" sz="1100" dirty="0"/>
              <a:t> - Creative Digital Agency</a:t>
            </a:r>
          </a:p>
          <a:p>
            <a:endParaRPr lang="it-IT" sz="1100" dirty="0"/>
          </a:p>
          <a:p>
            <a:r>
              <a:rPr lang="it-IT" sz="1100" dirty="0"/>
              <a:t>Confesercenti Toscana Nord, Confcommercio Provincia di Pisa, Federalberghi Pisa</a:t>
            </a:r>
          </a:p>
        </p:txBody>
      </p:sp>
      <p:sp>
        <p:nvSpPr>
          <p:cNvPr id="8" name="CasellaDiTesto 7">
            <a:extLst>
              <a:ext uri="{FF2B5EF4-FFF2-40B4-BE49-F238E27FC236}">
                <a16:creationId xmlns:a16="http://schemas.microsoft.com/office/drawing/2014/main" xmlns="" id="{BD6641DC-5343-0544-A73C-CF46AF9F3544}"/>
              </a:ext>
            </a:extLst>
          </p:cNvPr>
          <p:cNvSpPr txBox="1"/>
          <p:nvPr/>
        </p:nvSpPr>
        <p:spPr>
          <a:xfrm>
            <a:off x="0" y="6358235"/>
            <a:ext cx="9144000" cy="523220"/>
          </a:xfrm>
          <a:prstGeom prst="rect">
            <a:avLst/>
          </a:prstGeom>
          <a:noFill/>
        </p:spPr>
        <p:txBody>
          <a:bodyPr wrap="square" rtlCol="0">
            <a:spAutoFit/>
          </a:bodyPr>
          <a:lstStyle/>
          <a:p>
            <a:r>
              <a:rPr lang="it-IT" sz="1400" b="1" dirty="0">
                <a:solidFill>
                  <a:srgbClr val="504FA3"/>
                </a:solidFill>
              </a:rPr>
              <a:t>COORDINATORE DELLA CANDIDATURA </a:t>
            </a:r>
            <a:r>
              <a:rPr lang="it-IT" sz="1200" dirty="0"/>
              <a:t>Dario </a:t>
            </a:r>
            <a:r>
              <a:rPr lang="it-IT" sz="1200" dirty="0" err="1"/>
              <a:t>Matteoni</a:t>
            </a:r>
            <a:endParaRPr lang="it-IT" sz="1200" dirty="0"/>
          </a:p>
          <a:p>
            <a:r>
              <a:rPr lang="it-IT" sz="1400" b="1" dirty="0">
                <a:solidFill>
                  <a:srgbClr val="504FA3"/>
                </a:solidFill>
              </a:rPr>
              <a:t>ASSISTENZA TECNICA E SUPPORTO SPECIALISTICO </a:t>
            </a:r>
            <a:r>
              <a:rPr lang="it-IT" sz="1200" dirty="0"/>
              <a:t>PTSCLAS </a:t>
            </a:r>
            <a:r>
              <a:rPr lang="it-IT" sz="1200" dirty="0" err="1"/>
              <a:t>s.p.a.</a:t>
            </a:r>
            <a:r>
              <a:rPr lang="it-IT" sz="1200" dirty="0"/>
              <a:t>| Nina Però, Costanza Rapone, Arianna </a:t>
            </a:r>
            <a:r>
              <a:rPr lang="it-IT" sz="1200" dirty="0" err="1"/>
              <a:t>Becciu</a:t>
            </a:r>
            <a:endParaRPr lang="it-IT" sz="1200" dirty="0"/>
          </a:p>
        </p:txBody>
      </p:sp>
    </p:spTree>
    <p:extLst>
      <p:ext uri="{BB962C8B-B14F-4D97-AF65-F5344CB8AC3E}">
        <p14:creationId xmlns:p14="http://schemas.microsoft.com/office/powerpoint/2010/main" val="2255105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A2DD928C-5BA6-064F-8106-53C9F8DE91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p:spPr>
      </p:pic>
      <p:sp>
        <p:nvSpPr>
          <p:cNvPr id="5" name="CasellaDiTesto 4">
            <a:extLst>
              <a:ext uri="{FF2B5EF4-FFF2-40B4-BE49-F238E27FC236}">
                <a16:creationId xmlns:a16="http://schemas.microsoft.com/office/drawing/2014/main" xmlns="" id="{508C0BCD-0045-9944-8EBA-ED355C82CC82}"/>
              </a:ext>
            </a:extLst>
          </p:cNvPr>
          <p:cNvSpPr txBox="1"/>
          <p:nvPr/>
        </p:nvSpPr>
        <p:spPr>
          <a:xfrm>
            <a:off x="0" y="0"/>
            <a:ext cx="9144000" cy="769441"/>
          </a:xfrm>
          <a:prstGeom prst="rect">
            <a:avLst/>
          </a:prstGeom>
          <a:noFill/>
        </p:spPr>
        <p:txBody>
          <a:bodyPr wrap="square" rtlCol="0">
            <a:spAutoFit/>
          </a:bodyPr>
          <a:lstStyle/>
          <a:p>
            <a:r>
              <a:rPr lang="it-IT" sz="4400" b="1" dirty="0">
                <a:solidFill>
                  <a:srgbClr val="504FA3"/>
                </a:solidFill>
              </a:rPr>
              <a:t>PERCHE’ CANDIDARSI</a:t>
            </a:r>
            <a:endParaRPr lang="it-IT" sz="4000" dirty="0"/>
          </a:p>
        </p:txBody>
      </p:sp>
      <p:pic>
        <p:nvPicPr>
          <p:cNvPr id="7" name="Immagine 6">
            <a:extLst>
              <a:ext uri="{FF2B5EF4-FFF2-40B4-BE49-F238E27FC236}">
                <a16:creationId xmlns:a16="http://schemas.microsoft.com/office/drawing/2014/main" xmlns="" id="{0FD240B6-F19E-4711-8996-2E1C5FB6517E}"/>
              </a:ext>
            </a:extLst>
          </p:cNvPr>
          <p:cNvPicPr>
            <a:picLocks noChangeAspect="1"/>
          </p:cNvPicPr>
          <p:nvPr/>
        </p:nvPicPr>
        <p:blipFill>
          <a:blip r:embed="rId3">
            <a:alphaModFix amt="70000"/>
          </a:blip>
          <a:stretch>
            <a:fillRect/>
          </a:stretch>
        </p:blipFill>
        <p:spPr>
          <a:xfrm>
            <a:off x="-16042" y="777889"/>
            <a:ext cx="9144000" cy="6071664"/>
          </a:xfrm>
          <a:prstGeom prst="rect">
            <a:avLst/>
          </a:prstGeom>
        </p:spPr>
      </p:pic>
      <p:sp>
        <p:nvSpPr>
          <p:cNvPr id="9" name="CasellaDiTesto 8">
            <a:extLst>
              <a:ext uri="{FF2B5EF4-FFF2-40B4-BE49-F238E27FC236}">
                <a16:creationId xmlns:a16="http://schemas.microsoft.com/office/drawing/2014/main" xmlns="" id="{9453C584-ADFE-470C-A4A6-D25F4B7BF0BB}"/>
              </a:ext>
            </a:extLst>
          </p:cNvPr>
          <p:cNvSpPr txBox="1"/>
          <p:nvPr/>
        </p:nvSpPr>
        <p:spPr>
          <a:xfrm>
            <a:off x="33195" y="1028343"/>
            <a:ext cx="9045526" cy="5570756"/>
          </a:xfrm>
          <a:prstGeom prst="rect">
            <a:avLst/>
          </a:prstGeom>
          <a:noFill/>
        </p:spPr>
        <p:txBody>
          <a:bodyPr wrap="square" rtlCol="0">
            <a:spAutoFit/>
          </a:bodyPr>
          <a:lstStyle/>
          <a:p>
            <a:pPr algn="just">
              <a:spcAft>
                <a:spcPts val="800"/>
              </a:spcAft>
            </a:pPr>
            <a:r>
              <a:rPr lang="it-IT" sz="1200" dirty="0"/>
              <a:t>La decisione di candidare la città di Pisa a Capitale Italiana della Cultura nasce e si costruisce intorno alla necessità di prefigurare e realizzare un modello di sviluppo urbano orientato a un utilizzo socialmente innovativo delle nuove tecnologie nella complessiva gestione del suo patrimonio, considerato in tutte le componenti: storiche, artistiche, architettoniche, culturali, ambientali, sociali ed economiche. </a:t>
            </a:r>
          </a:p>
          <a:p>
            <a:pPr algn="just">
              <a:spcAft>
                <a:spcPts val="800"/>
              </a:spcAft>
            </a:pPr>
            <a:r>
              <a:rPr lang="it-IT" sz="1200" dirty="0"/>
              <a:t>La città è per sua stessa definizione il luogo della complessità̀ e delle contraddizioni. Qualsiasi modello si voglia adottare non si può non confrontare con le dinamiche evolutive che agiscono in ogni sistema urbano e Pisa, nel suo costante e secolare percorso evolutivo, non sfugge a tale paradigma, non si sottrae a tale processo di cambiamento. Come tessitura di spazi, di tempi e di storie, si presenta quale terreno privilegiato di infinite sequenze, di temporalità plurali ed eterogenee, che si distendono con il passato, con i momenti del presente e, infine, con il desiderio e la sorpresa del futuro. </a:t>
            </a:r>
          </a:p>
          <a:p>
            <a:pPr algn="just">
              <a:spcAft>
                <a:spcPts val="800"/>
              </a:spcAft>
            </a:pPr>
            <a:r>
              <a:rPr lang="it-IT" sz="1200" dirty="0"/>
              <a:t>Al contempo, la trasformazione digitale, che permea sempre più il nostro presente, si innesta con forza nel disegno della città del futuro e delle sue dinamiche interne. Anche in ambito culturale, la sperimentazione tecnologica ha innescato nuovi processi e permesso di progredire nella ricerca e nella produzione; ha inciso efficacemente nella tutela e nella salvaguardia del nostro patrimonio; ha sovvertito le regole dell’accessibilità spaziale e temporale, aiutato a superare i limiti delle disabilità fisiche e cognitive. </a:t>
            </a:r>
          </a:p>
          <a:p>
            <a:pPr algn="just">
              <a:spcAft>
                <a:spcPts val="0"/>
              </a:spcAft>
            </a:pPr>
            <a:r>
              <a:rPr lang="it-IT" sz="1200" dirty="0"/>
              <a:t>L’esperienza pandemica, che abbiamo vissuto nei mesi appena passati, ha segnato il trionfo – almeno temporaneo - della tecnologia: ci ha portato a sperimentare la dimensione immateriale delle relazioni, a vivere la connettività come rifugio a cui appigliarsi nel tentativo di ristabilire i meccanismi essenziali della socialità. Ha permesso di lavorare quando gli uffici erano chiusi, di garantire l’attività didattica agli studenti bloccati nelle proprie case; ha imposto profondi cambiamenti nel nostro modo di vivere, ha modificato in particolare il nostro rapporto con la cultura. L’eccezionalità del momento ha generato nuovi paradigmi nella missione di tutte quelle istituzioni che, a vario titolo e con diverse competenze, producono arte e cultura, quindi, musei, biblioteche, archivi, teatri e ancora luoghi monumentali e siti archeologici. </a:t>
            </a:r>
          </a:p>
          <a:p>
            <a:pPr algn="just"/>
            <a:r>
              <a:rPr lang="it-IT" sz="1200" dirty="0"/>
              <a:t>L’uso delle nuove tecnologie come strumento di accesso alla cultura ha trovato in questi ultimi mesi una notevole dinamicità; un nuovo pubblico si è mosso, anche se in maniera non omogenea, nella sfera del digitale, instillando la speranza di poter contribuire al superamento del cultural divide.  Le nuove tecnologie e le connessioni rese disponibili dalla rete hanno trasformato di fatto una moltitudine di solitudini in una comunità o meglio in molte comunità trasversali e variabili nel tempo. Rimane la necessità di conservare, anche nella virtualità del nostro vivere, la convinzione di aderire con consapevolezza a una comunità di riferimento.</a:t>
            </a:r>
          </a:p>
          <a:p>
            <a:pPr algn="just"/>
            <a:r>
              <a:rPr lang="it-IT" sz="1200" dirty="0"/>
              <a:t>Questo tuffo “dal reale al digitale” ha enfatizzato riflessioni etiche, giuridiche, economiche già presenti nel passato e che ora riaffiorano con una nuova urgenza. La cultura, elemento centrale nei processi di sviluppo economico delle città e dei territori, nei programmi di rigenerazione urbana, e, più in generale, nella pianificazione di eco-sistemi sostenibili, diviene quindi strumento di resilienza in una fase nella quale diventano strategiche forme di condivisione collettiva, di acquisizione di più estese capacità cognitive, di maggiore accessibilità a informazione e conoscenze.</a:t>
            </a:r>
          </a:p>
        </p:txBody>
      </p:sp>
    </p:spTree>
    <p:extLst>
      <p:ext uri="{BB962C8B-B14F-4D97-AF65-F5344CB8AC3E}">
        <p14:creationId xmlns:p14="http://schemas.microsoft.com/office/powerpoint/2010/main" val="126179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xmlns="" id="{A2DD928C-5BA6-064F-8106-53C9F8DE916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p:spPr>
      </p:pic>
      <p:sp>
        <p:nvSpPr>
          <p:cNvPr id="5" name="CasellaDiTesto 4">
            <a:extLst>
              <a:ext uri="{FF2B5EF4-FFF2-40B4-BE49-F238E27FC236}">
                <a16:creationId xmlns:a16="http://schemas.microsoft.com/office/drawing/2014/main" xmlns="" id="{508C0BCD-0045-9944-8EBA-ED355C82CC82}"/>
              </a:ext>
            </a:extLst>
          </p:cNvPr>
          <p:cNvSpPr txBox="1"/>
          <p:nvPr/>
        </p:nvSpPr>
        <p:spPr>
          <a:xfrm>
            <a:off x="0" y="0"/>
            <a:ext cx="9144000" cy="769441"/>
          </a:xfrm>
          <a:prstGeom prst="rect">
            <a:avLst/>
          </a:prstGeom>
          <a:noFill/>
        </p:spPr>
        <p:txBody>
          <a:bodyPr wrap="square" rtlCol="0">
            <a:spAutoFit/>
          </a:bodyPr>
          <a:lstStyle/>
          <a:p>
            <a:r>
              <a:rPr lang="it-IT" sz="4400" b="1" dirty="0">
                <a:solidFill>
                  <a:srgbClr val="504FA3"/>
                </a:solidFill>
              </a:rPr>
              <a:t>PERCHE’ CANDIDARSI</a:t>
            </a:r>
            <a:endParaRPr lang="it-IT" sz="4000" dirty="0"/>
          </a:p>
        </p:txBody>
      </p:sp>
      <p:pic>
        <p:nvPicPr>
          <p:cNvPr id="9" name="Immagine 8">
            <a:extLst>
              <a:ext uri="{FF2B5EF4-FFF2-40B4-BE49-F238E27FC236}">
                <a16:creationId xmlns:a16="http://schemas.microsoft.com/office/drawing/2014/main" xmlns="" id="{4D738B7E-35A0-4FD8-9EF8-AEE340A74A9A}"/>
              </a:ext>
            </a:extLst>
          </p:cNvPr>
          <p:cNvPicPr>
            <a:picLocks noChangeAspect="1"/>
          </p:cNvPicPr>
          <p:nvPr/>
        </p:nvPicPr>
        <p:blipFill>
          <a:blip r:embed="rId3">
            <a:alphaModFix amt="70000"/>
          </a:blip>
          <a:stretch>
            <a:fillRect/>
          </a:stretch>
        </p:blipFill>
        <p:spPr>
          <a:xfrm>
            <a:off x="-16042" y="777889"/>
            <a:ext cx="9144000" cy="6071664"/>
          </a:xfrm>
          <a:prstGeom prst="rect">
            <a:avLst/>
          </a:prstGeom>
        </p:spPr>
      </p:pic>
      <p:sp>
        <p:nvSpPr>
          <p:cNvPr id="10" name="CasellaDiTesto 9">
            <a:extLst>
              <a:ext uri="{FF2B5EF4-FFF2-40B4-BE49-F238E27FC236}">
                <a16:creationId xmlns:a16="http://schemas.microsoft.com/office/drawing/2014/main" xmlns="" id="{010C9167-F5B0-4C82-98D1-B1EED5F3011D}"/>
              </a:ext>
            </a:extLst>
          </p:cNvPr>
          <p:cNvSpPr txBox="1"/>
          <p:nvPr/>
        </p:nvSpPr>
        <p:spPr>
          <a:xfrm>
            <a:off x="84077" y="1305341"/>
            <a:ext cx="9045526" cy="4247317"/>
          </a:xfrm>
          <a:prstGeom prst="rect">
            <a:avLst/>
          </a:prstGeom>
          <a:noFill/>
        </p:spPr>
        <p:txBody>
          <a:bodyPr wrap="square" rtlCol="0">
            <a:spAutoFit/>
          </a:bodyPr>
          <a:lstStyle/>
          <a:p>
            <a:pPr algn="just"/>
            <a:r>
              <a:rPr lang="it-IT" sz="1200" dirty="0">
                <a:effectLst/>
                <a:ea typeface="Calibri" panose="020F0502020204030204" pitchFamily="34" charset="0"/>
                <a:cs typeface="Times New Roman" panose="02020603050405020304" pitchFamily="18" charset="0"/>
              </a:rPr>
              <a:t>Proprio su queste riflessioni, </a:t>
            </a:r>
            <a:r>
              <a:rPr lang="it-IT" sz="1200" b="1" kern="1200" dirty="0">
                <a:solidFill>
                  <a:srgbClr val="524EA2"/>
                </a:solidFill>
                <a:effectLst/>
                <a:ea typeface="Calibri" panose="020F0502020204030204" pitchFamily="34" charset="0"/>
              </a:rPr>
              <a:t>“Pisa2022 – L’ EQUILIBRIO DELLE CONTRADDIZIONI”</a:t>
            </a:r>
            <a:r>
              <a:rPr lang="it-IT" sz="1200" dirty="0">
                <a:solidFill>
                  <a:srgbClr val="490680"/>
                </a:solidFill>
                <a:effectLst/>
                <a:ea typeface="Calibri" panose="020F0502020204030204" pitchFamily="34" charset="0"/>
                <a:cs typeface="Times New Roman" panose="02020603050405020304" pitchFamily="18" charset="0"/>
              </a:rPr>
              <a:t> </a:t>
            </a:r>
            <a:r>
              <a:rPr lang="it-IT" sz="1200" dirty="0">
                <a:effectLst/>
                <a:ea typeface="Calibri" panose="020F0502020204030204" pitchFamily="34" charset="0"/>
                <a:cs typeface="Times New Roman" panose="02020603050405020304" pitchFamily="18" charset="0"/>
              </a:rPr>
              <a:t>si propone come occasione di sperimentazione in cui due visioni della città, quella materiale e quella virtuale, si confrontano e integrano: città “laboratorio”, dove storia, cultura, identità, valori, bellezze naturali, idee, creatività e conoscenza si intrecciano, in un modello di sviluppo scalabile e adattabile anche ad altre realtà urbane. </a:t>
            </a:r>
            <a:r>
              <a:rPr lang="it-IT" sz="1200" b="1" i="1" kern="1200" dirty="0">
                <a:solidFill>
                  <a:srgbClr val="524EA2"/>
                </a:solidFill>
                <a:effectLst/>
                <a:ea typeface="Calibri" panose="020F0502020204030204" pitchFamily="34" charset="0"/>
              </a:rPr>
              <a:t>Città di cultura e di innovazione</a:t>
            </a:r>
            <a:r>
              <a:rPr lang="it-IT" sz="1200" b="1" i="1" dirty="0">
                <a:effectLst/>
                <a:ea typeface="Calibri" panose="020F0502020204030204" pitchFamily="34" charset="0"/>
                <a:cs typeface="Times New Roman" panose="02020603050405020304" pitchFamily="18" charset="0"/>
              </a:rPr>
              <a:t>, </a:t>
            </a:r>
            <a:r>
              <a:rPr lang="it-IT" sz="1200" dirty="0">
                <a:effectLst/>
                <a:ea typeface="Calibri" panose="020F0502020204030204" pitchFamily="34" charset="0"/>
                <a:cs typeface="Times New Roman" panose="02020603050405020304" pitchFamily="18" charset="0"/>
              </a:rPr>
              <a:t>luogo idealmente deputato alla sperimentazione delle nuove tecnologie, Pisa prende atto della necessità di ripensare, con uno spirito corale, a nuovi paradigmi e metriche di </a:t>
            </a:r>
            <a:r>
              <a:rPr lang="it-IT" sz="1200" i="1" dirty="0">
                <a:effectLst/>
                <a:ea typeface="Calibri" panose="020F0502020204030204" pitchFamily="34" charset="0"/>
                <a:cs typeface="Times New Roman" panose="02020603050405020304" pitchFamily="18" charset="0"/>
              </a:rPr>
              <a:t>connessione</a:t>
            </a:r>
            <a:r>
              <a:rPr lang="it-IT" sz="1200" dirty="0">
                <a:effectLst/>
                <a:ea typeface="Calibri" panose="020F0502020204030204" pitchFamily="34" charset="0"/>
                <a:cs typeface="Times New Roman" panose="02020603050405020304" pitchFamily="18" charset="0"/>
              </a:rPr>
              <a:t> con la città e con le sue anime culturali e sociali. Pisa, in un</a:t>
            </a:r>
            <a:r>
              <a:rPr lang="it-IT" sz="1200" b="1" dirty="0">
                <a:effectLst/>
                <a:ea typeface="Calibri" panose="020F0502020204030204" pitchFamily="34" charset="0"/>
                <a:cs typeface="Times New Roman" panose="02020603050405020304" pitchFamily="18" charset="0"/>
              </a:rPr>
              <a:t> </a:t>
            </a:r>
            <a:r>
              <a:rPr lang="it-IT" sz="1200" b="1" kern="1200" dirty="0">
                <a:solidFill>
                  <a:srgbClr val="524EA2"/>
                </a:solidFill>
                <a:effectLst/>
                <a:ea typeface="Calibri" panose="020F0502020204030204" pitchFamily="34" charset="0"/>
              </a:rPr>
              <a:t>dialogo tra la città culturale e la città scientifica</a:t>
            </a:r>
            <a:r>
              <a:rPr lang="it-IT" sz="1200" b="1" dirty="0">
                <a:effectLst/>
                <a:ea typeface="Calibri" panose="020F0502020204030204" pitchFamily="34" charset="0"/>
                <a:cs typeface="Times New Roman" panose="02020603050405020304" pitchFamily="18" charset="0"/>
              </a:rPr>
              <a:t>, </a:t>
            </a:r>
            <a:r>
              <a:rPr lang="it-IT" sz="1200" dirty="0">
                <a:effectLst/>
                <a:ea typeface="Calibri" panose="020F0502020204030204" pitchFamily="34" charset="0"/>
                <a:cs typeface="Times New Roman" panose="02020603050405020304" pitchFamily="18" charset="0"/>
              </a:rPr>
              <a:t>investe su una </a:t>
            </a:r>
            <a:r>
              <a:rPr lang="it-IT" sz="1200" b="1" kern="1200" dirty="0">
                <a:solidFill>
                  <a:srgbClr val="524EA2"/>
                </a:solidFill>
                <a:effectLst/>
                <a:ea typeface="Calibri" panose="020F0502020204030204" pitchFamily="34" charset="0"/>
              </a:rPr>
              <a:t>co-evoluzione</a:t>
            </a:r>
            <a:r>
              <a:rPr lang="it-IT" sz="1200" dirty="0">
                <a:solidFill>
                  <a:srgbClr val="490680"/>
                </a:solidFill>
                <a:effectLst/>
                <a:ea typeface="Calibri" panose="020F0502020204030204" pitchFamily="34" charset="0"/>
                <a:cs typeface="Times New Roman" panose="02020603050405020304" pitchFamily="18" charset="0"/>
              </a:rPr>
              <a:t> </a:t>
            </a:r>
            <a:r>
              <a:rPr lang="it-IT" sz="1200" dirty="0">
                <a:effectLst/>
                <a:ea typeface="Calibri" panose="020F0502020204030204" pitchFamily="34" charset="0"/>
                <a:cs typeface="Times New Roman" panose="02020603050405020304" pitchFamily="18" charset="0"/>
              </a:rPr>
              <a:t>tra la città materiale e la città virtuale, in cui il miglioramento della qualità di vita dei suoi cittadini si coniuga con la ridefinizione delle esigenze sociali, culturali, ambientali e fisiche della società̀. </a:t>
            </a:r>
          </a:p>
          <a:p>
            <a:pPr algn="just"/>
            <a:endParaRPr lang="it-IT" sz="1200" dirty="0">
              <a:effectLst/>
              <a:ea typeface="Calibri" panose="020F0502020204030204" pitchFamily="34" charset="0"/>
              <a:cs typeface="Times New Roman" panose="02020603050405020304" pitchFamily="18" charset="0"/>
            </a:endParaRPr>
          </a:p>
          <a:p>
            <a:pPr algn="just"/>
            <a:endParaRPr lang="it-IT" sz="1200" dirty="0">
              <a:effectLst/>
              <a:ea typeface="Times New Roman" panose="02020603050405020304" pitchFamily="18" charset="0"/>
            </a:endParaRPr>
          </a:p>
          <a:p>
            <a:pPr algn="just">
              <a:spcAft>
                <a:spcPts val="0"/>
              </a:spcAft>
            </a:pPr>
            <a:r>
              <a:rPr lang="it-IT" sz="1200" dirty="0">
                <a:ea typeface="Calibri" panose="020F0502020204030204" pitchFamily="34" charset="0"/>
                <a:cs typeface="Times New Roman" panose="02020603050405020304" pitchFamily="18" charset="0"/>
              </a:rPr>
              <a:t>Il programma di candidatura scandisce nel suo</a:t>
            </a:r>
            <a:r>
              <a:rPr lang="it-IT" sz="1200" dirty="0">
                <a:effectLst/>
                <a:ea typeface="Calibri" panose="020F0502020204030204" pitchFamily="34" charset="0"/>
                <a:cs typeface="Times New Roman" panose="02020603050405020304" pitchFamily="18" charset="0"/>
              </a:rPr>
              <a:t> insieme una strategia progettuale che accoglie e mette a regime gli interventi e le azioni degli anni passati nel settore della cultura e conservazione del patrimonio artistico e architettonico e indica i processi per la costruzione dei futuri scenari che, nel medio e lungo periodo, declineranno i temi della rigenerazione urbana, intesa come condivisione di immaginari, di memorie collettive, e della produzione creativa, dii nuovi spazi e di nuove imprese.  Il futuro che prefiguriamo nel nostro programma di candidatura deve necessariamente includere le fragilità dell’esistente e assumere le contraddizioni e i conflitti che questa ha generato e può generare. </a:t>
            </a:r>
          </a:p>
          <a:p>
            <a:pPr algn="just"/>
            <a:r>
              <a:rPr lang="it-IT" sz="1200" dirty="0">
                <a:effectLst/>
                <a:ea typeface="Calibri" panose="020F0502020204030204" pitchFamily="34" charset="0"/>
              </a:rPr>
              <a:t>Al centro del nostro impegno per la candidatura abbiamo collocato un modello di relazioni interpersonali e di rete indispensabile per una comunità cittadina per far fronte in maniera positiva a bruschi cambiamenti, a situazioni inattese e imprevedibili come quella che stiamo vivendo in questa fase storica. Il nostro dossier di candidatura pone, quindi, al centro delle azioni previste, il </a:t>
            </a:r>
            <a:r>
              <a:rPr lang="it-IT" sz="1200" b="1" kern="1200" dirty="0">
                <a:solidFill>
                  <a:srgbClr val="524EA2"/>
                </a:solidFill>
                <a:effectLst/>
                <a:ea typeface="Calibri" panose="020F0502020204030204" pitchFamily="34" charset="0"/>
                <a:cs typeface="+mn-cs"/>
              </a:rPr>
              <a:t>modello di una piattaforma digitale</a:t>
            </a:r>
            <a:r>
              <a:rPr lang="it-IT" sz="1200" dirty="0">
                <a:effectLst/>
                <a:ea typeface="Calibri" panose="020F0502020204030204" pitchFamily="34" charset="0"/>
              </a:rPr>
              <a:t> intesa, essa stessa come una </a:t>
            </a:r>
            <a:r>
              <a:rPr lang="it-IT" sz="1200" b="1" i="1" kern="1200" dirty="0">
                <a:solidFill>
                  <a:srgbClr val="524EA2"/>
                </a:solidFill>
                <a:effectLst/>
                <a:ea typeface="Calibri" panose="020F0502020204030204" pitchFamily="34" charset="0"/>
                <a:cs typeface="+mn-cs"/>
              </a:rPr>
              <a:t>città dai molteplici spazi</a:t>
            </a:r>
            <a:r>
              <a:rPr lang="it-IT" sz="1200" dirty="0">
                <a:effectLst/>
                <a:ea typeface="Calibri" panose="020F0502020204030204" pitchFamily="34" charset="0"/>
              </a:rPr>
              <a:t>, virtuali, ma anche reali, condivisa da coloro che nella città cercano il dialogo e l’incontro. Pisa da sempre si è impegnata nello sviluppo delle nuove tecnologie digitali con alcuni dei maggiori centri di ricerca e formazione. La nostra candidatura pone tali eccellenze al centro di una strategia che diventi un laboratorio di nuovi linguaggi e di nuove tecnologie nell’interesse della collettività cittadina estesa a tutte le componenti istituzionali, universitarie e associative.</a:t>
            </a:r>
            <a:endParaRPr lang="it-IT" sz="1200" dirty="0"/>
          </a:p>
          <a:p>
            <a:endParaRPr lang="it-IT" dirty="0">
              <a:latin typeface="+mj-lt"/>
            </a:endParaRPr>
          </a:p>
        </p:txBody>
      </p:sp>
    </p:spTree>
    <p:extLst>
      <p:ext uri="{BB962C8B-B14F-4D97-AF65-F5344CB8AC3E}">
        <p14:creationId xmlns:p14="http://schemas.microsoft.com/office/powerpoint/2010/main" val="3361921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magine 37">
            <a:extLst>
              <a:ext uri="{FF2B5EF4-FFF2-40B4-BE49-F238E27FC236}">
                <a16:creationId xmlns:a16="http://schemas.microsoft.com/office/drawing/2014/main" xmlns="" id="{FCDAE286-80E2-A04D-86A0-51A254E471AD}"/>
              </a:ext>
            </a:extLst>
          </p:cNvPr>
          <p:cNvPicPr>
            <a:picLocks noChangeAspect="1"/>
          </p:cNvPicPr>
          <p:nvPr/>
        </p:nvPicPr>
        <p:blipFill>
          <a:blip r:embed="rId2">
            <a:alphaModFix amt="70000"/>
          </a:blip>
          <a:stretch>
            <a:fillRect/>
          </a:stretch>
        </p:blipFill>
        <p:spPr>
          <a:xfrm rot="19315084">
            <a:off x="1922172" y="5608736"/>
            <a:ext cx="990600" cy="1181100"/>
          </a:xfrm>
          <a:prstGeom prst="rect">
            <a:avLst/>
          </a:prstGeom>
        </p:spPr>
      </p:pic>
      <p:pic>
        <p:nvPicPr>
          <p:cNvPr id="37" name="Immagine 36">
            <a:extLst>
              <a:ext uri="{FF2B5EF4-FFF2-40B4-BE49-F238E27FC236}">
                <a16:creationId xmlns:a16="http://schemas.microsoft.com/office/drawing/2014/main" xmlns="" id="{AD14CCE4-5EFB-1C42-9DFC-0984877E6808}"/>
              </a:ext>
            </a:extLst>
          </p:cNvPr>
          <p:cNvPicPr>
            <a:picLocks noChangeAspect="1"/>
          </p:cNvPicPr>
          <p:nvPr/>
        </p:nvPicPr>
        <p:blipFill>
          <a:blip r:embed="rId2">
            <a:alphaModFix amt="70000"/>
          </a:blip>
          <a:stretch>
            <a:fillRect/>
          </a:stretch>
        </p:blipFill>
        <p:spPr>
          <a:xfrm>
            <a:off x="398045" y="4368269"/>
            <a:ext cx="990600" cy="1181100"/>
          </a:xfrm>
          <a:prstGeom prst="rect">
            <a:avLst/>
          </a:prstGeom>
        </p:spPr>
      </p:pic>
      <p:pic>
        <p:nvPicPr>
          <p:cNvPr id="36" name="Immagine 35">
            <a:extLst>
              <a:ext uri="{FF2B5EF4-FFF2-40B4-BE49-F238E27FC236}">
                <a16:creationId xmlns:a16="http://schemas.microsoft.com/office/drawing/2014/main" xmlns="" id="{1767769A-5102-4247-9617-CB230207D75B}"/>
              </a:ext>
            </a:extLst>
          </p:cNvPr>
          <p:cNvPicPr>
            <a:picLocks noChangeAspect="1"/>
          </p:cNvPicPr>
          <p:nvPr/>
        </p:nvPicPr>
        <p:blipFill>
          <a:blip r:embed="rId2">
            <a:alphaModFix amt="70000"/>
          </a:blip>
          <a:stretch>
            <a:fillRect/>
          </a:stretch>
        </p:blipFill>
        <p:spPr>
          <a:xfrm rot="6094008">
            <a:off x="3095342" y="4100885"/>
            <a:ext cx="990600" cy="1181100"/>
          </a:xfrm>
          <a:prstGeom prst="rect">
            <a:avLst/>
          </a:prstGeom>
        </p:spPr>
      </p:pic>
      <p:pic>
        <p:nvPicPr>
          <p:cNvPr id="34" name="Immagine 33">
            <a:extLst>
              <a:ext uri="{FF2B5EF4-FFF2-40B4-BE49-F238E27FC236}">
                <a16:creationId xmlns:a16="http://schemas.microsoft.com/office/drawing/2014/main" xmlns="" id="{7633E536-CB44-B84B-94E4-9EC4B875E36E}"/>
              </a:ext>
            </a:extLst>
          </p:cNvPr>
          <p:cNvPicPr>
            <a:picLocks noChangeAspect="1"/>
          </p:cNvPicPr>
          <p:nvPr/>
        </p:nvPicPr>
        <p:blipFill>
          <a:blip r:embed="rId2">
            <a:alphaModFix amt="70000"/>
          </a:blip>
          <a:stretch>
            <a:fillRect/>
          </a:stretch>
        </p:blipFill>
        <p:spPr>
          <a:xfrm rot="4588000">
            <a:off x="1336689" y="2804756"/>
            <a:ext cx="990600" cy="1181100"/>
          </a:xfrm>
          <a:prstGeom prst="rect">
            <a:avLst/>
          </a:prstGeom>
        </p:spPr>
      </p:pic>
      <p:pic>
        <p:nvPicPr>
          <p:cNvPr id="33" name="Immagine 32">
            <a:extLst>
              <a:ext uri="{FF2B5EF4-FFF2-40B4-BE49-F238E27FC236}">
                <a16:creationId xmlns:a16="http://schemas.microsoft.com/office/drawing/2014/main" xmlns="" id="{FAC2DE47-343D-EA4D-8449-4AD416002E60}"/>
              </a:ext>
            </a:extLst>
          </p:cNvPr>
          <p:cNvPicPr>
            <a:picLocks noChangeAspect="1"/>
          </p:cNvPicPr>
          <p:nvPr/>
        </p:nvPicPr>
        <p:blipFill>
          <a:blip r:embed="rId2">
            <a:alphaModFix amt="70000"/>
          </a:blip>
          <a:stretch>
            <a:fillRect/>
          </a:stretch>
        </p:blipFill>
        <p:spPr>
          <a:xfrm>
            <a:off x="398045" y="943837"/>
            <a:ext cx="990600" cy="1181100"/>
          </a:xfrm>
          <a:prstGeom prst="rect">
            <a:avLst/>
          </a:prstGeom>
        </p:spPr>
      </p:pic>
      <p:pic>
        <p:nvPicPr>
          <p:cNvPr id="7" name="Immagine 6">
            <a:extLst>
              <a:ext uri="{FF2B5EF4-FFF2-40B4-BE49-F238E27FC236}">
                <a16:creationId xmlns:a16="http://schemas.microsoft.com/office/drawing/2014/main" xmlns="" id="{8AFB6E3D-BBD4-F34A-B950-D6A66D40BF36}"/>
              </a:ext>
            </a:extLst>
          </p:cNvPr>
          <p:cNvPicPr>
            <a:picLocks noChangeAspect="1"/>
          </p:cNvPicPr>
          <p:nvPr/>
        </p:nvPicPr>
        <p:blipFill>
          <a:blip r:embed="rId2">
            <a:alphaModFix amt="70000"/>
          </a:blip>
          <a:stretch>
            <a:fillRect/>
          </a:stretch>
        </p:blipFill>
        <p:spPr>
          <a:xfrm>
            <a:off x="3072215" y="1579664"/>
            <a:ext cx="990600" cy="1181100"/>
          </a:xfrm>
          <a:prstGeom prst="rect">
            <a:avLst/>
          </a:prstGeom>
        </p:spPr>
      </p:pic>
      <p:pic>
        <p:nvPicPr>
          <p:cNvPr id="4" name="Immagine 3">
            <a:extLst>
              <a:ext uri="{FF2B5EF4-FFF2-40B4-BE49-F238E27FC236}">
                <a16:creationId xmlns:a16="http://schemas.microsoft.com/office/drawing/2014/main" xmlns="" id="{A2DD928C-5BA6-064F-8106-53C9F8DE916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74700"/>
          </a:xfrm>
          <a:prstGeom prst="rect">
            <a:avLst/>
          </a:prstGeom>
          <a:noFill/>
        </p:spPr>
      </p:pic>
      <p:sp>
        <p:nvSpPr>
          <p:cNvPr id="5" name="CasellaDiTesto 4">
            <a:extLst>
              <a:ext uri="{FF2B5EF4-FFF2-40B4-BE49-F238E27FC236}">
                <a16:creationId xmlns:a16="http://schemas.microsoft.com/office/drawing/2014/main" xmlns="" id="{508C0BCD-0045-9944-8EBA-ED355C82CC82}"/>
              </a:ext>
            </a:extLst>
          </p:cNvPr>
          <p:cNvSpPr txBox="1"/>
          <p:nvPr/>
        </p:nvSpPr>
        <p:spPr>
          <a:xfrm>
            <a:off x="0" y="33407"/>
            <a:ext cx="9144000" cy="769441"/>
          </a:xfrm>
          <a:prstGeom prst="rect">
            <a:avLst/>
          </a:prstGeom>
          <a:noFill/>
        </p:spPr>
        <p:txBody>
          <a:bodyPr wrap="square" rtlCol="0">
            <a:spAutoFit/>
          </a:bodyPr>
          <a:lstStyle/>
          <a:p>
            <a:r>
              <a:rPr lang="it-IT" sz="4400" b="1" dirty="0">
                <a:solidFill>
                  <a:srgbClr val="504FA3"/>
                </a:solidFill>
              </a:rPr>
              <a:t>COMPLESSITA’ E DICOTOMIE</a:t>
            </a:r>
          </a:p>
        </p:txBody>
      </p:sp>
      <p:sp>
        <p:nvSpPr>
          <p:cNvPr id="3" name="CasellaDiTesto 2">
            <a:extLst>
              <a:ext uri="{FF2B5EF4-FFF2-40B4-BE49-F238E27FC236}">
                <a16:creationId xmlns:a16="http://schemas.microsoft.com/office/drawing/2014/main" xmlns="" id="{E9CBFE5E-51C8-2C44-93CB-94A9B68F7B13}"/>
              </a:ext>
            </a:extLst>
          </p:cNvPr>
          <p:cNvSpPr txBox="1"/>
          <p:nvPr/>
        </p:nvSpPr>
        <p:spPr>
          <a:xfrm>
            <a:off x="17331" y="1158208"/>
            <a:ext cx="2341525" cy="707886"/>
          </a:xfrm>
          <a:prstGeom prst="rect">
            <a:avLst/>
          </a:prstGeom>
          <a:noFill/>
        </p:spPr>
        <p:txBody>
          <a:bodyPr wrap="square" rtlCol="0">
            <a:spAutoFit/>
          </a:bodyPr>
          <a:lstStyle/>
          <a:p>
            <a:pPr algn="ctr"/>
            <a:r>
              <a:rPr lang="it-IT" sz="2000" b="1" i="1" dirty="0">
                <a:solidFill>
                  <a:srgbClr val="3D3D7F"/>
                </a:solidFill>
              </a:rPr>
              <a:t>Città storica e città contemporanea </a:t>
            </a:r>
          </a:p>
        </p:txBody>
      </p:sp>
      <p:sp>
        <p:nvSpPr>
          <p:cNvPr id="13" name="CasellaDiTesto 12">
            <a:extLst>
              <a:ext uri="{FF2B5EF4-FFF2-40B4-BE49-F238E27FC236}">
                <a16:creationId xmlns:a16="http://schemas.microsoft.com/office/drawing/2014/main" xmlns="" id="{A9C00909-A972-8F45-88C3-89B4D7718800}"/>
              </a:ext>
            </a:extLst>
          </p:cNvPr>
          <p:cNvSpPr txBox="1"/>
          <p:nvPr/>
        </p:nvSpPr>
        <p:spPr>
          <a:xfrm>
            <a:off x="2155031" y="1804197"/>
            <a:ext cx="2628915" cy="707886"/>
          </a:xfrm>
          <a:prstGeom prst="rect">
            <a:avLst/>
          </a:prstGeom>
          <a:noFill/>
        </p:spPr>
        <p:txBody>
          <a:bodyPr wrap="square" rtlCol="0">
            <a:spAutoFit/>
          </a:bodyPr>
          <a:lstStyle/>
          <a:p>
            <a:pPr algn="ctr"/>
            <a:r>
              <a:rPr lang="it-IT" sz="2000" b="1" i="1" dirty="0">
                <a:solidFill>
                  <a:srgbClr val="3D3D7F"/>
                </a:solidFill>
              </a:rPr>
              <a:t>Dentro e fuori le mura: la città frammentata</a:t>
            </a:r>
          </a:p>
        </p:txBody>
      </p:sp>
      <p:sp>
        <p:nvSpPr>
          <p:cNvPr id="29" name="CasellaDiTesto 28">
            <a:extLst>
              <a:ext uri="{FF2B5EF4-FFF2-40B4-BE49-F238E27FC236}">
                <a16:creationId xmlns:a16="http://schemas.microsoft.com/office/drawing/2014/main" xmlns="" id="{A325DC51-D3D7-E046-B778-7AEDC285B997}"/>
              </a:ext>
            </a:extLst>
          </p:cNvPr>
          <p:cNvSpPr txBox="1"/>
          <p:nvPr/>
        </p:nvSpPr>
        <p:spPr>
          <a:xfrm>
            <a:off x="2303521" y="4345918"/>
            <a:ext cx="2628915" cy="707886"/>
          </a:xfrm>
          <a:prstGeom prst="rect">
            <a:avLst/>
          </a:prstGeom>
          <a:noFill/>
        </p:spPr>
        <p:txBody>
          <a:bodyPr wrap="square" rtlCol="0">
            <a:spAutoFit/>
          </a:bodyPr>
          <a:lstStyle>
            <a:defPPr>
              <a:defRPr lang="it-IT"/>
            </a:defPPr>
            <a:lvl1pPr algn="ctr">
              <a:defRPr sz="2000" b="1" i="1">
                <a:solidFill>
                  <a:srgbClr val="3D3D7F"/>
                </a:solidFill>
              </a:defRPr>
            </a:lvl1pPr>
          </a:lstStyle>
          <a:p>
            <a:r>
              <a:rPr lang="it-IT" dirty="0"/>
              <a:t>Residenti e turisti: la città in movimento</a:t>
            </a:r>
          </a:p>
        </p:txBody>
      </p:sp>
      <p:sp>
        <p:nvSpPr>
          <p:cNvPr id="30" name="CasellaDiTesto 29">
            <a:extLst>
              <a:ext uri="{FF2B5EF4-FFF2-40B4-BE49-F238E27FC236}">
                <a16:creationId xmlns:a16="http://schemas.microsoft.com/office/drawing/2014/main" xmlns="" id="{1FD7D165-A3B9-BF40-A5BF-EB7D362CB679}"/>
              </a:ext>
            </a:extLst>
          </p:cNvPr>
          <p:cNvSpPr txBox="1"/>
          <p:nvPr/>
        </p:nvSpPr>
        <p:spPr>
          <a:xfrm>
            <a:off x="398045" y="3025789"/>
            <a:ext cx="2819570" cy="707886"/>
          </a:xfrm>
          <a:prstGeom prst="rect">
            <a:avLst/>
          </a:prstGeom>
          <a:noFill/>
        </p:spPr>
        <p:txBody>
          <a:bodyPr wrap="square" rtlCol="0">
            <a:spAutoFit/>
          </a:bodyPr>
          <a:lstStyle>
            <a:defPPr>
              <a:defRPr lang="it-IT"/>
            </a:defPPr>
            <a:lvl1pPr algn="ctr">
              <a:defRPr sz="2000" b="1" i="1">
                <a:solidFill>
                  <a:srgbClr val="3D3D7F"/>
                </a:solidFill>
              </a:defRPr>
            </a:lvl1pPr>
          </a:lstStyle>
          <a:p>
            <a:r>
              <a:rPr lang="it-IT" dirty="0"/>
              <a:t>Comunità e city </a:t>
            </a:r>
            <a:r>
              <a:rPr lang="it-IT" dirty="0" err="1"/>
              <a:t>user</a:t>
            </a:r>
            <a:r>
              <a:rPr lang="it-IT" dirty="0"/>
              <a:t>: il diritto alla città </a:t>
            </a:r>
          </a:p>
        </p:txBody>
      </p:sp>
      <p:sp>
        <p:nvSpPr>
          <p:cNvPr id="31" name="CasellaDiTesto 30">
            <a:extLst>
              <a:ext uri="{FF2B5EF4-FFF2-40B4-BE49-F238E27FC236}">
                <a16:creationId xmlns:a16="http://schemas.microsoft.com/office/drawing/2014/main" xmlns="" id="{61759914-A0E5-E243-9A64-5DFFC724E6FD}"/>
              </a:ext>
            </a:extLst>
          </p:cNvPr>
          <p:cNvSpPr txBox="1"/>
          <p:nvPr/>
        </p:nvSpPr>
        <p:spPr>
          <a:xfrm>
            <a:off x="1459202" y="6014620"/>
            <a:ext cx="2232256" cy="400110"/>
          </a:xfrm>
          <a:prstGeom prst="rect">
            <a:avLst/>
          </a:prstGeom>
          <a:noFill/>
        </p:spPr>
        <p:txBody>
          <a:bodyPr wrap="square" rtlCol="0">
            <a:spAutoFit/>
          </a:bodyPr>
          <a:lstStyle>
            <a:defPPr>
              <a:defRPr lang="it-IT"/>
            </a:defPPr>
            <a:lvl1pPr algn="ctr">
              <a:defRPr sz="2000" b="1" i="1">
                <a:solidFill>
                  <a:srgbClr val="3D3D7F"/>
                </a:solidFill>
              </a:defRPr>
            </a:lvl1pPr>
          </a:lstStyle>
          <a:p>
            <a:r>
              <a:rPr lang="it-IT" dirty="0"/>
              <a:t>Accademia e città</a:t>
            </a:r>
          </a:p>
        </p:txBody>
      </p:sp>
      <p:sp>
        <p:nvSpPr>
          <p:cNvPr id="32" name="CasellaDiTesto 31">
            <a:extLst>
              <a:ext uri="{FF2B5EF4-FFF2-40B4-BE49-F238E27FC236}">
                <a16:creationId xmlns:a16="http://schemas.microsoft.com/office/drawing/2014/main" xmlns="" id="{38D58291-B125-9A49-BD76-1A4ADA1F25AC}"/>
              </a:ext>
            </a:extLst>
          </p:cNvPr>
          <p:cNvSpPr txBox="1"/>
          <p:nvPr/>
        </p:nvSpPr>
        <p:spPr>
          <a:xfrm>
            <a:off x="-155789" y="4635654"/>
            <a:ext cx="2337434" cy="707886"/>
          </a:xfrm>
          <a:prstGeom prst="rect">
            <a:avLst/>
          </a:prstGeom>
          <a:noFill/>
        </p:spPr>
        <p:txBody>
          <a:bodyPr wrap="square" rtlCol="0">
            <a:spAutoFit/>
          </a:bodyPr>
          <a:lstStyle>
            <a:defPPr>
              <a:defRPr lang="it-IT"/>
            </a:defPPr>
            <a:lvl1pPr algn="ctr">
              <a:defRPr sz="2000" b="1" i="1">
                <a:solidFill>
                  <a:srgbClr val="3D3D7F"/>
                </a:solidFill>
              </a:defRPr>
            </a:lvl1pPr>
          </a:lstStyle>
          <a:p>
            <a:r>
              <a:rPr lang="it-IT" dirty="0"/>
              <a:t>Città stereotipata e città stratificata</a:t>
            </a:r>
          </a:p>
        </p:txBody>
      </p:sp>
      <p:pic>
        <p:nvPicPr>
          <p:cNvPr id="35" name="Immagine 34">
            <a:extLst>
              <a:ext uri="{FF2B5EF4-FFF2-40B4-BE49-F238E27FC236}">
                <a16:creationId xmlns:a16="http://schemas.microsoft.com/office/drawing/2014/main" xmlns="" id="{425FD174-7CFE-B04E-80AC-EFD93621713F}"/>
              </a:ext>
            </a:extLst>
          </p:cNvPr>
          <p:cNvPicPr/>
          <p:nvPr/>
        </p:nvPicPr>
        <p:blipFill>
          <a:blip r:embed="rId4" cstate="print">
            <a:alphaModFix amt="35000"/>
            <a:extLst>
              <a:ext uri="{28A0092B-C50C-407E-A947-70E740481C1C}">
                <a14:useLocalDpi xmlns:a14="http://schemas.microsoft.com/office/drawing/2010/main" val="0"/>
              </a:ext>
            </a:extLst>
          </a:blip>
          <a:srcRect/>
          <a:stretch>
            <a:fillRect/>
          </a:stretch>
        </p:blipFill>
        <p:spPr bwMode="auto">
          <a:xfrm>
            <a:off x="4786312" y="774700"/>
            <a:ext cx="4357687" cy="6083300"/>
          </a:xfrm>
          <a:prstGeom prst="rect">
            <a:avLst/>
          </a:prstGeom>
          <a:noFill/>
          <a:ln>
            <a:noFill/>
          </a:ln>
        </p:spPr>
      </p:pic>
    </p:spTree>
    <p:extLst>
      <p:ext uri="{BB962C8B-B14F-4D97-AF65-F5344CB8AC3E}">
        <p14:creationId xmlns:p14="http://schemas.microsoft.com/office/powerpoint/2010/main" val="3542242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xmlns="" id="{3006DDAD-4D2D-0E49-B759-9157928D0F12}"/>
              </a:ext>
            </a:extLst>
          </p:cNvPr>
          <p:cNvSpPr txBox="1"/>
          <p:nvPr/>
        </p:nvSpPr>
        <p:spPr>
          <a:xfrm>
            <a:off x="-1069" y="-91209"/>
            <a:ext cx="9144000" cy="671851"/>
          </a:xfrm>
          <a:prstGeom prst="rect">
            <a:avLst/>
          </a:prstGeom>
          <a:noFill/>
        </p:spPr>
        <p:txBody>
          <a:bodyPr wrap="square" rtlCol="0">
            <a:spAutoFit/>
          </a:bodyPr>
          <a:lstStyle/>
          <a:p>
            <a:pPr algn="ctr">
              <a:lnSpc>
                <a:spcPct val="150000"/>
              </a:lnSpc>
            </a:pPr>
            <a:r>
              <a:rPr lang="it-IT" sz="2800" b="1" dirty="0">
                <a:solidFill>
                  <a:srgbClr val="504FA3"/>
                </a:solidFill>
              </a:rPr>
              <a:t>Immaginiamo</a:t>
            </a:r>
            <a:r>
              <a:rPr lang="it-IT" sz="2400" dirty="0"/>
              <a:t> </a:t>
            </a:r>
          </a:p>
        </p:txBody>
      </p:sp>
      <p:sp>
        <p:nvSpPr>
          <p:cNvPr id="5" name="Ovale 4">
            <a:extLst>
              <a:ext uri="{FF2B5EF4-FFF2-40B4-BE49-F238E27FC236}">
                <a16:creationId xmlns:a16="http://schemas.microsoft.com/office/drawing/2014/main" xmlns="" id="{B9FC3D36-C153-9941-9417-E86FCEF7C354}"/>
              </a:ext>
            </a:extLst>
          </p:cNvPr>
          <p:cNvSpPr/>
          <p:nvPr/>
        </p:nvSpPr>
        <p:spPr>
          <a:xfrm>
            <a:off x="1126063" y="1652920"/>
            <a:ext cx="720000" cy="720000"/>
          </a:xfrm>
          <a:prstGeom prst="ellipse">
            <a:avLst/>
          </a:prstGeom>
          <a:solidFill>
            <a:srgbClr val="504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xmlns="" id="{97DCB806-A2E3-7049-9C73-C37523E22B56}"/>
              </a:ext>
            </a:extLst>
          </p:cNvPr>
          <p:cNvSpPr txBox="1"/>
          <p:nvPr/>
        </p:nvSpPr>
        <p:spPr>
          <a:xfrm>
            <a:off x="1126063" y="1652920"/>
            <a:ext cx="2980267" cy="1077218"/>
          </a:xfrm>
          <a:prstGeom prst="rect">
            <a:avLst/>
          </a:prstGeom>
          <a:noFill/>
        </p:spPr>
        <p:txBody>
          <a:bodyPr wrap="square" rtlCol="0">
            <a:spAutoFit/>
          </a:bodyPr>
          <a:lstStyle/>
          <a:p>
            <a:r>
              <a:rPr lang="it-IT" sz="4400" b="1" dirty="0">
                <a:solidFill>
                  <a:srgbClr val="FEC60C"/>
                </a:solidFill>
              </a:rPr>
              <a:t>laboratorio</a:t>
            </a:r>
          </a:p>
          <a:p>
            <a:r>
              <a:rPr lang="it-IT" dirty="0">
                <a:solidFill>
                  <a:srgbClr val="504FA3"/>
                </a:solidFill>
              </a:rPr>
              <a:t>di progettazione</a:t>
            </a:r>
          </a:p>
        </p:txBody>
      </p:sp>
      <p:sp>
        <p:nvSpPr>
          <p:cNvPr id="7" name="Ovale 6">
            <a:extLst>
              <a:ext uri="{FF2B5EF4-FFF2-40B4-BE49-F238E27FC236}">
                <a16:creationId xmlns:a16="http://schemas.microsoft.com/office/drawing/2014/main" xmlns="" id="{31808293-84C7-3842-96A3-070028E0A502}"/>
              </a:ext>
            </a:extLst>
          </p:cNvPr>
          <p:cNvSpPr/>
          <p:nvPr/>
        </p:nvSpPr>
        <p:spPr>
          <a:xfrm>
            <a:off x="227048" y="3037290"/>
            <a:ext cx="720000" cy="720000"/>
          </a:xfrm>
          <a:prstGeom prst="ellipse">
            <a:avLst/>
          </a:prstGeom>
          <a:solidFill>
            <a:srgbClr val="504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xmlns="" id="{E55DCAE3-1B0E-C549-9B54-7CB529AE5DD2}"/>
              </a:ext>
            </a:extLst>
          </p:cNvPr>
          <p:cNvSpPr txBox="1"/>
          <p:nvPr/>
        </p:nvSpPr>
        <p:spPr>
          <a:xfrm>
            <a:off x="152400" y="3057438"/>
            <a:ext cx="2980267" cy="1046440"/>
          </a:xfrm>
          <a:prstGeom prst="rect">
            <a:avLst/>
          </a:prstGeom>
          <a:noFill/>
        </p:spPr>
        <p:txBody>
          <a:bodyPr wrap="square" rtlCol="0">
            <a:spAutoFit/>
          </a:bodyPr>
          <a:lstStyle/>
          <a:p>
            <a:r>
              <a:rPr lang="it-IT" sz="4400" b="1" dirty="0">
                <a:solidFill>
                  <a:srgbClr val="FEC60C"/>
                </a:solidFill>
              </a:rPr>
              <a:t>dialogo</a:t>
            </a:r>
          </a:p>
          <a:p>
            <a:r>
              <a:rPr lang="it-IT" dirty="0">
                <a:solidFill>
                  <a:srgbClr val="504FA3"/>
                </a:solidFill>
              </a:rPr>
              <a:t>Tra le anime della città</a:t>
            </a:r>
          </a:p>
        </p:txBody>
      </p:sp>
      <p:sp>
        <p:nvSpPr>
          <p:cNvPr id="9" name="Ovale 8">
            <a:extLst>
              <a:ext uri="{FF2B5EF4-FFF2-40B4-BE49-F238E27FC236}">
                <a16:creationId xmlns:a16="http://schemas.microsoft.com/office/drawing/2014/main" xmlns="" id="{19378055-2A7C-074E-8733-6813D8B1521E}"/>
              </a:ext>
            </a:extLst>
          </p:cNvPr>
          <p:cNvSpPr/>
          <p:nvPr/>
        </p:nvSpPr>
        <p:spPr>
          <a:xfrm>
            <a:off x="8113740" y="2625578"/>
            <a:ext cx="720000" cy="720000"/>
          </a:xfrm>
          <a:prstGeom prst="ellipse">
            <a:avLst/>
          </a:prstGeom>
          <a:solidFill>
            <a:srgbClr val="504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xmlns="" id="{0A24742F-A6B6-D845-AD44-A89EED46F500}"/>
              </a:ext>
            </a:extLst>
          </p:cNvPr>
          <p:cNvSpPr txBox="1"/>
          <p:nvPr/>
        </p:nvSpPr>
        <p:spPr>
          <a:xfrm>
            <a:off x="6115607" y="2290338"/>
            <a:ext cx="2980267" cy="1046440"/>
          </a:xfrm>
          <a:prstGeom prst="rect">
            <a:avLst/>
          </a:prstGeom>
          <a:noFill/>
        </p:spPr>
        <p:txBody>
          <a:bodyPr wrap="square" rtlCol="0">
            <a:spAutoFit/>
          </a:bodyPr>
          <a:lstStyle/>
          <a:p>
            <a:pPr algn="r"/>
            <a:r>
              <a:rPr lang="it-IT" dirty="0">
                <a:solidFill>
                  <a:srgbClr val="504FA3"/>
                </a:solidFill>
              </a:rPr>
              <a:t>Spazio di</a:t>
            </a:r>
          </a:p>
          <a:p>
            <a:pPr algn="r"/>
            <a:r>
              <a:rPr lang="it-IT" sz="4400" b="1" dirty="0">
                <a:solidFill>
                  <a:srgbClr val="FEC60C"/>
                </a:solidFill>
              </a:rPr>
              <a:t>riflessione</a:t>
            </a:r>
            <a:endParaRPr lang="it-IT" sz="4000" dirty="0">
              <a:solidFill>
                <a:srgbClr val="FEC60C"/>
              </a:solidFill>
            </a:endParaRPr>
          </a:p>
        </p:txBody>
      </p:sp>
      <p:sp>
        <p:nvSpPr>
          <p:cNvPr id="11" name="Ovale 10">
            <a:extLst>
              <a:ext uri="{FF2B5EF4-FFF2-40B4-BE49-F238E27FC236}">
                <a16:creationId xmlns:a16="http://schemas.microsoft.com/office/drawing/2014/main" xmlns="" id="{E143846A-73FE-B044-9652-9468E1E2D952}"/>
              </a:ext>
            </a:extLst>
          </p:cNvPr>
          <p:cNvSpPr/>
          <p:nvPr/>
        </p:nvSpPr>
        <p:spPr>
          <a:xfrm>
            <a:off x="5490631" y="3944662"/>
            <a:ext cx="720000" cy="720000"/>
          </a:xfrm>
          <a:prstGeom prst="ellipse">
            <a:avLst/>
          </a:prstGeom>
          <a:solidFill>
            <a:srgbClr val="504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xmlns="" id="{0CB8E61A-FEF7-B540-81C2-F49DB12A2AE4}"/>
              </a:ext>
            </a:extLst>
          </p:cNvPr>
          <p:cNvSpPr txBox="1"/>
          <p:nvPr/>
        </p:nvSpPr>
        <p:spPr>
          <a:xfrm>
            <a:off x="3975097" y="3918211"/>
            <a:ext cx="4241801" cy="1046440"/>
          </a:xfrm>
          <a:prstGeom prst="rect">
            <a:avLst/>
          </a:prstGeom>
          <a:noFill/>
        </p:spPr>
        <p:txBody>
          <a:bodyPr wrap="square" rtlCol="0">
            <a:spAutoFit/>
          </a:bodyPr>
          <a:lstStyle/>
          <a:p>
            <a:pPr algn="r"/>
            <a:r>
              <a:rPr lang="it-IT" sz="4400" b="1" dirty="0">
                <a:solidFill>
                  <a:srgbClr val="FEC60C"/>
                </a:solidFill>
              </a:rPr>
              <a:t>sperimentazione</a:t>
            </a:r>
          </a:p>
          <a:p>
            <a:pPr lvl="0" algn="r"/>
            <a:r>
              <a:rPr lang="it-IT" dirty="0">
                <a:solidFill>
                  <a:srgbClr val="504FA3"/>
                </a:solidFill>
              </a:rPr>
              <a:t>di nuovi modelli di sviluppo</a:t>
            </a:r>
          </a:p>
        </p:txBody>
      </p:sp>
      <p:pic>
        <p:nvPicPr>
          <p:cNvPr id="14" name="Immagine 13">
            <a:extLst>
              <a:ext uri="{FF2B5EF4-FFF2-40B4-BE49-F238E27FC236}">
                <a16:creationId xmlns:a16="http://schemas.microsoft.com/office/drawing/2014/main" xmlns="" id="{EB766FA0-1F47-3A4B-B5D8-5F22765F22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617776"/>
            <a:ext cx="9144000" cy="774700"/>
          </a:xfrm>
          <a:prstGeom prst="rect">
            <a:avLst/>
          </a:prstGeom>
          <a:noFill/>
        </p:spPr>
      </p:pic>
      <p:sp>
        <p:nvSpPr>
          <p:cNvPr id="13" name="CasellaDiTesto 12">
            <a:extLst>
              <a:ext uri="{FF2B5EF4-FFF2-40B4-BE49-F238E27FC236}">
                <a16:creationId xmlns:a16="http://schemas.microsoft.com/office/drawing/2014/main" xmlns="" id="{D7531037-6296-994B-B964-26E9FE4B0EE5}"/>
              </a:ext>
            </a:extLst>
          </p:cNvPr>
          <p:cNvSpPr txBox="1"/>
          <p:nvPr/>
        </p:nvSpPr>
        <p:spPr>
          <a:xfrm>
            <a:off x="-1069" y="748262"/>
            <a:ext cx="9144000" cy="584775"/>
          </a:xfrm>
          <a:prstGeom prst="rect">
            <a:avLst/>
          </a:prstGeom>
          <a:noFill/>
        </p:spPr>
        <p:txBody>
          <a:bodyPr wrap="square" rtlCol="0">
            <a:spAutoFit/>
          </a:bodyPr>
          <a:lstStyle/>
          <a:p>
            <a:pPr algn="ctr"/>
            <a:r>
              <a:rPr lang="it-IT" sz="3200" b="1" dirty="0">
                <a:solidFill>
                  <a:srgbClr val="504FA3"/>
                </a:solidFill>
              </a:rPr>
              <a:t>Pisa2022 – L’EQUILIBRIO DELLE CONTRADDIZIONI</a:t>
            </a:r>
          </a:p>
        </p:txBody>
      </p:sp>
      <p:sp>
        <p:nvSpPr>
          <p:cNvPr id="15" name="CasellaDiTesto 14">
            <a:extLst>
              <a:ext uri="{FF2B5EF4-FFF2-40B4-BE49-F238E27FC236}">
                <a16:creationId xmlns:a16="http://schemas.microsoft.com/office/drawing/2014/main" xmlns="" id="{25097AA6-A27A-5547-8B8B-B42705152B31}"/>
              </a:ext>
            </a:extLst>
          </p:cNvPr>
          <p:cNvSpPr txBox="1"/>
          <p:nvPr/>
        </p:nvSpPr>
        <p:spPr>
          <a:xfrm>
            <a:off x="152400" y="5100475"/>
            <a:ext cx="8867775" cy="1754326"/>
          </a:xfrm>
          <a:prstGeom prst="rect">
            <a:avLst/>
          </a:prstGeom>
          <a:noFill/>
        </p:spPr>
        <p:txBody>
          <a:bodyPr wrap="square" rtlCol="0">
            <a:spAutoFit/>
          </a:bodyPr>
          <a:lstStyle/>
          <a:p>
            <a:pPr algn="just"/>
            <a:r>
              <a:rPr lang="it-IT" dirty="0"/>
              <a:t>Le diverse anime della città (cittadini, università, studenti, operatori culturali, associazioni, imprese) </a:t>
            </a:r>
            <a:r>
              <a:rPr lang="it-IT" b="1" dirty="0"/>
              <a:t>riflettono, sperimentano e consolidano pensieri e pratiche condivise per comprendere in che modo la cultura può orientare il </a:t>
            </a:r>
            <a:r>
              <a:rPr lang="it-IT" b="1" dirty="0" err="1"/>
              <a:t>ri</a:t>
            </a:r>
            <a:r>
              <a:rPr lang="it-IT" b="1" dirty="0"/>
              <a:t>-disegno della città</a:t>
            </a:r>
            <a:r>
              <a:rPr lang="it-IT" dirty="0"/>
              <a:t>, la qualità del suo vivere individuale e collettivo, il potenziale relazionale delle nuove tecnologie, affrontando con consapevolezza le contraddizioni della contemporaneità, non da ultima la fragilità del nostro vivere di fronte a bruschi cambiamenti, a situazioni inattese e imprevedibili.</a:t>
            </a:r>
          </a:p>
        </p:txBody>
      </p:sp>
    </p:spTree>
    <p:extLst>
      <p:ext uri="{BB962C8B-B14F-4D97-AF65-F5344CB8AC3E}">
        <p14:creationId xmlns:p14="http://schemas.microsoft.com/office/powerpoint/2010/main" val="302174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7CEFF582-ED7C-D646-86AD-4D750D628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4977"/>
          <a:stretch/>
        </p:blipFill>
        <p:spPr bwMode="auto">
          <a:xfrm>
            <a:off x="1224000" y="3632668"/>
            <a:ext cx="7920000" cy="1959702"/>
          </a:xfrm>
          <a:prstGeom prst="rect">
            <a:avLst/>
          </a:prstGeom>
          <a:noFill/>
          <a:ln>
            <a:noFill/>
          </a:ln>
        </p:spPr>
      </p:pic>
      <p:pic>
        <p:nvPicPr>
          <p:cNvPr id="6" name="Immagine 5">
            <a:extLst>
              <a:ext uri="{FF2B5EF4-FFF2-40B4-BE49-F238E27FC236}">
                <a16:creationId xmlns:a16="http://schemas.microsoft.com/office/drawing/2014/main" xmlns="" id="{64B8F937-3294-CB4E-868F-9A7FCCB4B460}"/>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5078"/>
          <a:stretch/>
        </p:blipFill>
        <p:spPr bwMode="auto">
          <a:xfrm>
            <a:off x="1224000" y="0"/>
            <a:ext cx="7920000" cy="3632668"/>
          </a:xfrm>
          <a:prstGeom prst="rect">
            <a:avLst/>
          </a:prstGeom>
          <a:noFill/>
          <a:ln>
            <a:noFill/>
          </a:ln>
        </p:spPr>
      </p:pic>
      <p:pic>
        <p:nvPicPr>
          <p:cNvPr id="7" name="Immagine 6">
            <a:extLst>
              <a:ext uri="{FF2B5EF4-FFF2-40B4-BE49-F238E27FC236}">
                <a16:creationId xmlns:a16="http://schemas.microsoft.com/office/drawing/2014/main" xmlns="" id="{93838C6F-0831-CD42-BAD4-0DBA86B9B0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817000" y="2817000"/>
            <a:ext cx="6858000" cy="1224000"/>
          </a:xfrm>
          <a:prstGeom prst="rect">
            <a:avLst/>
          </a:prstGeom>
          <a:noFill/>
        </p:spPr>
      </p:pic>
      <p:sp>
        <p:nvSpPr>
          <p:cNvPr id="8" name="CasellaDiTesto 7">
            <a:extLst>
              <a:ext uri="{FF2B5EF4-FFF2-40B4-BE49-F238E27FC236}">
                <a16:creationId xmlns:a16="http://schemas.microsoft.com/office/drawing/2014/main" xmlns="" id="{24F72C58-7583-6941-B847-028125FFB0F0}"/>
              </a:ext>
            </a:extLst>
          </p:cNvPr>
          <p:cNvSpPr txBox="1"/>
          <p:nvPr/>
        </p:nvSpPr>
        <p:spPr>
          <a:xfrm rot="16200000">
            <a:off x="-2817002" y="3136612"/>
            <a:ext cx="6858003" cy="584775"/>
          </a:xfrm>
          <a:prstGeom prst="rect">
            <a:avLst/>
          </a:prstGeom>
          <a:noFill/>
        </p:spPr>
        <p:txBody>
          <a:bodyPr wrap="square" rtlCol="0">
            <a:spAutoFit/>
          </a:bodyPr>
          <a:lstStyle/>
          <a:p>
            <a:pPr algn="ctr"/>
            <a:r>
              <a:rPr lang="it-IT" sz="3200" b="1" dirty="0">
                <a:solidFill>
                  <a:srgbClr val="504FA3"/>
                </a:solidFill>
              </a:rPr>
              <a:t>Pisa2022 </a:t>
            </a:r>
            <a:r>
              <a:rPr lang="it-IT" sz="3200" b="1" dirty="0">
                <a:solidFill>
                  <a:srgbClr val="FFC50C"/>
                </a:solidFill>
              </a:rPr>
              <a:t>è</a:t>
            </a:r>
            <a:r>
              <a:rPr lang="it-IT" sz="3200" b="1" dirty="0">
                <a:solidFill>
                  <a:srgbClr val="504FA3"/>
                </a:solidFill>
              </a:rPr>
              <a:t> CANTIERE</a:t>
            </a:r>
          </a:p>
        </p:txBody>
      </p:sp>
      <p:sp>
        <p:nvSpPr>
          <p:cNvPr id="9" name="CasellaDiTesto 8">
            <a:extLst>
              <a:ext uri="{FF2B5EF4-FFF2-40B4-BE49-F238E27FC236}">
                <a16:creationId xmlns:a16="http://schemas.microsoft.com/office/drawing/2014/main" xmlns="" id="{A1559368-EF81-814B-845A-188469F97FC8}"/>
              </a:ext>
            </a:extLst>
          </p:cNvPr>
          <p:cNvSpPr txBox="1"/>
          <p:nvPr/>
        </p:nvSpPr>
        <p:spPr>
          <a:xfrm>
            <a:off x="1223999" y="748262"/>
            <a:ext cx="7918932" cy="584775"/>
          </a:xfrm>
          <a:prstGeom prst="rect">
            <a:avLst/>
          </a:prstGeom>
          <a:noFill/>
        </p:spPr>
        <p:txBody>
          <a:bodyPr wrap="square" rtlCol="0">
            <a:spAutoFit/>
          </a:bodyPr>
          <a:lstStyle/>
          <a:p>
            <a:pPr algn="ctr"/>
            <a:r>
              <a:rPr lang="it-IT" sz="3200" b="1" dirty="0">
                <a:solidFill>
                  <a:srgbClr val="504FA3"/>
                </a:solidFill>
              </a:rPr>
              <a:t>CANTIERI DI </a:t>
            </a:r>
            <a:r>
              <a:rPr lang="it-IT" sz="3200" b="1" dirty="0">
                <a:solidFill>
                  <a:srgbClr val="FFC000"/>
                </a:solidFill>
              </a:rPr>
              <a:t>PROGETTAZIONE</a:t>
            </a:r>
          </a:p>
        </p:txBody>
      </p:sp>
      <p:sp>
        <p:nvSpPr>
          <p:cNvPr id="10" name="CasellaDiTesto 9">
            <a:extLst>
              <a:ext uri="{FF2B5EF4-FFF2-40B4-BE49-F238E27FC236}">
                <a16:creationId xmlns:a16="http://schemas.microsoft.com/office/drawing/2014/main" xmlns="" id="{BD59D9DD-37E0-D04B-9827-4B4E6AADB1F5}"/>
              </a:ext>
            </a:extLst>
          </p:cNvPr>
          <p:cNvSpPr txBox="1"/>
          <p:nvPr/>
        </p:nvSpPr>
        <p:spPr>
          <a:xfrm>
            <a:off x="1223999" y="1672966"/>
            <a:ext cx="7918932" cy="584775"/>
          </a:xfrm>
          <a:prstGeom prst="rect">
            <a:avLst/>
          </a:prstGeom>
          <a:noFill/>
        </p:spPr>
        <p:txBody>
          <a:bodyPr wrap="square" rtlCol="0">
            <a:spAutoFit/>
          </a:bodyPr>
          <a:lstStyle/>
          <a:p>
            <a:pPr algn="ctr"/>
            <a:r>
              <a:rPr lang="it-IT" sz="3200" b="1" dirty="0">
                <a:solidFill>
                  <a:srgbClr val="504FA3"/>
                </a:solidFill>
              </a:rPr>
              <a:t>CANTIERI </a:t>
            </a:r>
            <a:r>
              <a:rPr lang="it-IT" sz="3200" b="1" dirty="0">
                <a:solidFill>
                  <a:srgbClr val="FFC000"/>
                </a:solidFill>
              </a:rPr>
              <a:t>FISICI</a:t>
            </a:r>
            <a:r>
              <a:rPr lang="it-IT" sz="3200" b="1" dirty="0">
                <a:solidFill>
                  <a:srgbClr val="504FA3"/>
                </a:solidFill>
              </a:rPr>
              <a:t> </a:t>
            </a:r>
          </a:p>
        </p:txBody>
      </p:sp>
      <p:sp>
        <p:nvSpPr>
          <p:cNvPr id="11" name="CasellaDiTesto 10">
            <a:extLst>
              <a:ext uri="{FF2B5EF4-FFF2-40B4-BE49-F238E27FC236}">
                <a16:creationId xmlns:a16="http://schemas.microsoft.com/office/drawing/2014/main" xmlns="" id="{63009BF4-F281-004F-BCCF-9F6111B926A0}"/>
              </a:ext>
            </a:extLst>
          </p:cNvPr>
          <p:cNvSpPr txBox="1"/>
          <p:nvPr/>
        </p:nvSpPr>
        <p:spPr>
          <a:xfrm>
            <a:off x="1223999" y="2597670"/>
            <a:ext cx="7918932" cy="584775"/>
          </a:xfrm>
          <a:prstGeom prst="rect">
            <a:avLst/>
          </a:prstGeom>
          <a:noFill/>
        </p:spPr>
        <p:txBody>
          <a:bodyPr wrap="square" rtlCol="0">
            <a:spAutoFit/>
          </a:bodyPr>
          <a:lstStyle/>
          <a:p>
            <a:pPr algn="ctr"/>
            <a:r>
              <a:rPr lang="it-IT" sz="3200" b="1" dirty="0">
                <a:solidFill>
                  <a:srgbClr val="504FA3"/>
                </a:solidFill>
              </a:rPr>
              <a:t>CANTIERI </a:t>
            </a:r>
            <a:r>
              <a:rPr lang="it-IT" sz="3200" b="1" dirty="0">
                <a:solidFill>
                  <a:srgbClr val="FFC000"/>
                </a:solidFill>
              </a:rPr>
              <a:t>VIRTUALI</a:t>
            </a:r>
          </a:p>
        </p:txBody>
      </p:sp>
    </p:spTree>
    <p:extLst>
      <p:ext uri="{BB962C8B-B14F-4D97-AF65-F5344CB8AC3E}">
        <p14:creationId xmlns:p14="http://schemas.microsoft.com/office/powerpoint/2010/main" val="3572474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7CEFF582-ED7C-D646-86AD-4D750D62851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4977"/>
          <a:stretch/>
        </p:blipFill>
        <p:spPr bwMode="auto">
          <a:xfrm>
            <a:off x="1224000" y="3632668"/>
            <a:ext cx="7920000" cy="1959702"/>
          </a:xfrm>
          <a:prstGeom prst="rect">
            <a:avLst/>
          </a:prstGeom>
          <a:noFill/>
          <a:ln>
            <a:noFill/>
          </a:ln>
        </p:spPr>
      </p:pic>
      <p:pic>
        <p:nvPicPr>
          <p:cNvPr id="6" name="Immagine 5">
            <a:extLst>
              <a:ext uri="{FF2B5EF4-FFF2-40B4-BE49-F238E27FC236}">
                <a16:creationId xmlns:a16="http://schemas.microsoft.com/office/drawing/2014/main" xmlns="" id="{64B8F937-3294-CB4E-868F-9A7FCCB4B460}"/>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b="35078"/>
          <a:stretch/>
        </p:blipFill>
        <p:spPr bwMode="auto">
          <a:xfrm>
            <a:off x="1224000" y="0"/>
            <a:ext cx="7920000" cy="3632668"/>
          </a:xfrm>
          <a:prstGeom prst="rect">
            <a:avLst/>
          </a:prstGeom>
          <a:noFill/>
          <a:ln>
            <a:noFill/>
          </a:ln>
        </p:spPr>
      </p:pic>
      <p:pic>
        <p:nvPicPr>
          <p:cNvPr id="7" name="Immagine 6">
            <a:extLst>
              <a:ext uri="{FF2B5EF4-FFF2-40B4-BE49-F238E27FC236}">
                <a16:creationId xmlns:a16="http://schemas.microsoft.com/office/drawing/2014/main" xmlns="" id="{93838C6F-0831-CD42-BAD4-0DBA86B9B0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817000" y="2817000"/>
            <a:ext cx="6858000" cy="1224000"/>
          </a:xfrm>
          <a:prstGeom prst="rect">
            <a:avLst/>
          </a:prstGeom>
          <a:noFill/>
        </p:spPr>
      </p:pic>
      <p:sp>
        <p:nvSpPr>
          <p:cNvPr id="8" name="CasellaDiTesto 7">
            <a:extLst>
              <a:ext uri="{FF2B5EF4-FFF2-40B4-BE49-F238E27FC236}">
                <a16:creationId xmlns:a16="http://schemas.microsoft.com/office/drawing/2014/main" xmlns="" id="{24F72C58-7583-6941-B847-028125FFB0F0}"/>
              </a:ext>
            </a:extLst>
          </p:cNvPr>
          <p:cNvSpPr txBox="1"/>
          <p:nvPr/>
        </p:nvSpPr>
        <p:spPr>
          <a:xfrm rot="16200000">
            <a:off x="-2817002" y="3136612"/>
            <a:ext cx="6858003" cy="584775"/>
          </a:xfrm>
          <a:prstGeom prst="rect">
            <a:avLst/>
          </a:prstGeom>
          <a:noFill/>
        </p:spPr>
        <p:txBody>
          <a:bodyPr wrap="square" rtlCol="0">
            <a:spAutoFit/>
          </a:bodyPr>
          <a:lstStyle/>
          <a:p>
            <a:pPr algn="ctr"/>
            <a:r>
              <a:rPr lang="it-IT" sz="3200" b="1" dirty="0">
                <a:solidFill>
                  <a:srgbClr val="504FA3"/>
                </a:solidFill>
              </a:rPr>
              <a:t>Pisa2022</a:t>
            </a:r>
            <a:r>
              <a:rPr lang="it-IT" sz="3200" b="1" dirty="0">
                <a:solidFill>
                  <a:srgbClr val="FFC50C"/>
                </a:solidFill>
              </a:rPr>
              <a:t> è </a:t>
            </a:r>
            <a:r>
              <a:rPr lang="it-IT" sz="3200" b="1" dirty="0">
                <a:solidFill>
                  <a:srgbClr val="504FA3"/>
                </a:solidFill>
              </a:rPr>
              <a:t>CANTIERE</a:t>
            </a:r>
          </a:p>
        </p:txBody>
      </p:sp>
      <p:sp>
        <p:nvSpPr>
          <p:cNvPr id="9" name="CasellaDiTesto 8">
            <a:extLst>
              <a:ext uri="{FF2B5EF4-FFF2-40B4-BE49-F238E27FC236}">
                <a16:creationId xmlns:a16="http://schemas.microsoft.com/office/drawing/2014/main" xmlns="" id="{A1559368-EF81-814B-845A-188469F97FC8}"/>
              </a:ext>
            </a:extLst>
          </p:cNvPr>
          <p:cNvSpPr txBox="1"/>
          <p:nvPr/>
        </p:nvSpPr>
        <p:spPr>
          <a:xfrm>
            <a:off x="1223999" y="19599"/>
            <a:ext cx="7918932" cy="584775"/>
          </a:xfrm>
          <a:prstGeom prst="rect">
            <a:avLst/>
          </a:prstGeom>
          <a:noFill/>
        </p:spPr>
        <p:txBody>
          <a:bodyPr wrap="square" rtlCol="0">
            <a:spAutoFit/>
          </a:bodyPr>
          <a:lstStyle/>
          <a:p>
            <a:r>
              <a:rPr lang="it-IT" sz="3200" b="1" dirty="0">
                <a:solidFill>
                  <a:srgbClr val="DCDCED"/>
                </a:solidFill>
              </a:rPr>
              <a:t>CANTIERI DI PROGETTAZIONE</a:t>
            </a:r>
          </a:p>
        </p:txBody>
      </p:sp>
      <p:sp>
        <p:nvSpPr>
          <p:cNvPr id="10" name="CasellaDiTesto 9">
            <a:extLst>
              <a:ext uri="{FF2B5EF4-FFF2-40B4-BE49-F238E27FC236}">
                <a16:creationId xmlns:a16="http://schemas.microsoft.com/office/drawing/2014/main" xmlns="" id="{BD59D9DD-37E0-D04B-9827-4B4E6AADB1F5}"/>
              </a:ext>
            </a:extLst>
          </p:cNvPr>
          <p:cNvSpPr txBox="1"/>
          <p:nvPr/>
        </p:nvSpPr>
        <p:spPr>
          <a:xfrm>
            <a:off x="1223999" y="1672966"/>
            <a:ext cx="7918932" cy="584775"/>
          </a:xfrm>
          <a:prstGeom prst="rect">
            <a:avLst/>
          </a:prstGeom>
          <a:noFill/>
        </p:spPr>
        <p:txBody>
          <a:bodyPr wrap="square" rtlCol="0">
            <a:spAutoFit/>
          </a:bodyPr>
          <a:lstStyle>
            <a:defPPr>
              <a:defRPr lang="it-IT"/>
            </a:defPPr>
            <a:lvl1pPr>
              <a:defRPr sz="3200" b="1">
                <a:solidFill>
                  <a:srgbClr val="DCDCED"/>
                </a:solidFill>
              </a:defRPr>
            </a:lvl1pPr>
          </a:lstStyle>
          <a:p>
            <a:r>
              <a:rPr lang="it-IT" dirty="0"/>
              <a:t>CANTIERI FISICI </a:t>
            </a:r>
          </a:p>
        </p:txBody>
      </p:sp>
      <p:sp>
        <p:nvSpPr>
          <p:cNvPr id="11" name="CasellaDiTesto 10">
            <a:extLst>
              <a:ext uri="{FF2B5EF4-FFF2-40B4-BE49-F238E27FC236}">
                <a16:creationId xmlns:a16="http://schemas.microsoft.com/office/drawing/2014/main" xmlns="" id="{63009BF4-F281-004F-BCCF-9F6111B926A0}"/>
              </a:ext>
            </a:extLst>
          </p:cNvPr>
          <p:cNvSpPr txBox="1"/>
          <p:nvPr/>
        </p:nvSpPr>
        <p:spPr>
          <a:xfrm>
            <a:off x="1225068" y="4715208"/>
            <a:ext cx="7918932" cy="584775"/>
          </a:xfrm>
          <a:prstGeom prst="rect">
            <a:avLst/>
          </a:prstGeom>
          <a:noFill/>
        </p:spPr>
        <p:txBody>
          <a:bodyPr wrap="square" rtlCol="0">
            <a:spAutoFit/>
          </a:bodyPr>
          <a:lstStyle/>
          <a:p>
            <a:r>
              <a:rPr lang="it-IT" sz="3200" b="1" dirty="0">
                <a:solidFill>
                  <a:srgbClr val="DCDCED"/>
                </a:solidFill>
              </a:rPr>
              <a:t>CANTIERI VIRTUALI</a:t>
            </a:r>
          </a:p>
        </p:txBody>
      </p:sp>
      <p:sp>
        <p:nvSpPr>
          <p:cNvPr id="12" name="CasellaDiTesto 11">
            <a:extLst>
              <a:ext uri="{FF2B5EF4-FFF2-40B4-BE49-F238E27FC236}">
                <a16:creationId xmlns:a16="http://schemas.microsoft.com/office/drawing/2014/main" xmlns="" id="{89CB3BC5-6D36-594E-AC22-AE818ACBD5A2}"/>
              </a:ext>
            </a:extLst>
          </p:cNvPr>
          <p:cNvSpPr txBox="1"/>
          <p:nvPr/>
        </p:nvSpPr>
        <p:spPr>
          <a:xfrm>
            <a:off x="3800475" y="199230"/>
            <a:ext cx="5342456" cy="923330"/>
          </a:xfrm>
          <a:prstGeom prst="rect">
            <a:avLst/>
          </a:prstGeom>
          <a:noFill/>
        </p:spPr>
        <p:txBody>
          <a:bodyPr wrap="square" rtlCol="0">
            <a:spAutoFit/>
          </a:bodyPr>
          <a:lstStyle/>
          <a:p>
            <a:pPr algn="r"/>
            <a:r>
              <a:rPr lang="it-IT" b="1" i="1" dirty="0">
                <a:solidFill>
                  <a:schemeClr val="tx1">
                    <a:lumMod val="50000"/>
                    <a:lumOff val="50000"/>
                  </a:schemeClr>
                </a:solidFill>
              </a:rPr>
              <a:t>THINK TANK </a:t>
            </a:r>
          </a:p>
          <a:p>
            <a:pPr algn="r"/>
            <a:r>
              <a:rPr lang="it-IT" b="1" i="1" dirty="0">
                <a:solidFill>
                  <a:schemeClr val="tx1">
                    <a:lumMod val="50000"/>
                    <a:lumOff val="50000"/>
                  </a:schemeClr>
                </a:solidFill>
              </a:rPr>
              <a:t>CHE COINVOLGE ISITUZIONI ED OPERATORI, INTELLETTUALI E PROGETTISTI, CULTURA E SCIENZA </a:t>
            </a:r>
            <a:endParaRPr lang="it-IT" dirty="0">
              <a:solidFill>
                <a:schemeClr val="tx1">
                  <a:lumMod val="50000"/>
                  <a:lumOff val="50000"/>
                </a:schemeClr>
              </a:solidFill>
            </a:endParaRPr>
          </a:p>
        </p:txBody>
      </p:sp>
      <p:sp>
        <p:nvSpPr>
          <p:cNvPr id="13" name="CasellaDiTesto 12">
            <a:extLst>
              <a:ext uri="{FF2B5EF4-FFF2-40B4-BE49-F238E27FC236}">
                <a16:creationId xmlns:a16="http://schemas.microsoft.com/office/drawing/2014/main" xmlns="" id="{1B943516-3381-FA49-8F62-5C21FC701FF7}"/>
              </a:ext>
            </a:extLst>
          </p:cNvPr>
          <p:cNvSpPr txBox="1"/>
          <p:nvPr/>
        </p:nvSpPr>
        <p:spPr>
          <a:xfrm>
            <a:off x="3801544" y="1743435"/>
            <a:ext cx="5342456" cy="1200329"/>
          </a:xfrm>
          <a:prstGeom prst="rect">
            <a:avLst/>
          </a:prstGeom>
          <a:noFill/>
        </p:spPr>
        <p:txBody>
          <a:bodyPr wrap="square" rtlCol="0">
            <a:spAutoFit/>
          </a:bodyPr>
          <a:lstStyle/>
          <a:p>
            <a:pPr algn="r"/>
            <a:r>
              <a:rPr lang="it-IT" b="1" i="1" dirty="0">
                <a:solidFill>
                  <a:schemeClr val="tx1">
                    <a:lumMod val="50000"/>
                    <a:lumOff val="50000"/>
                  </a:schemeClr>
                </a:solidFill>
              </a:rPr>
              <a:t>INTERVENTI CHE CONSOLIDANO E METTONO A SISTEMA L’AZIONE DI RECUPERO DEL PATRIMONIO STORICO, ARTISTICO E ARCHITETTONICO DELLA CITTA’</a:t>
            </a:r>
          </a:p>
          <a:p>
            <a:pPr algn="r"/>
            <a:r>
              <a:rPr lang="it-IT" b="1" i="1" dirty="0">
                <a:solidFill>
                  <a:schemeClr val="tx1">
                    <a:lumMod val="50000"/>
                    <a:lumOff val="50000"/>
                  </a:schemeClr>
                </a:solidFill>
              </a:rPr>
              <a:t>DISEGNANDO NUOVE POLARITA’ CULTURALI</a:t>
            </a:r>
          </a:p>
        </p:txBody>
      </p:sp>
      <p:sp>
        <p:nvSpPr>
          <p:cNvPr id="14" name="CasellaDiTesto 13">
            <a:extLst>
              <a:ext uri="{FF2B5EF4-FFF2-40B4-BE49-F238E27FC236}">
                <a16:creationId xmlns:a16="http://schemas.microsoft.com/office/drawing/2014/main" xmlns="" id="{4B27F498-2EE1-4243-9439-1FE75626D8DB}"/>
              </a:ext>
            </a:extLst>
          </p:cNvPr>
          <p:cNvSpPr txBox="1"/>
          <p:nvPr/>
        </p:nvSpPr>
        <p:spPr>
          <a:xfrm>
            <a:off x="1222930" y="2865535"/>
            <a:ext cx="7920001" cy="830997"/>
          </a:xfrm>
          <a:prstGeom prst="rect">
            <a:avLst/>
          </a:prstGeom>
          <a:noFill/>
        </p:spPr>
        <p:txBody>
          <a:bodyPr wrap="square" rtlCol="0">
            <a:spAutoFit/>
          </a:bodyPr>
          <a:lstStyle/>
          <a:p>
            <a:pPr algn="just"/>
            <a:r>
              <a:rPr lang="it-IT" sz="1600" b="1" dirty="0">
                <a:solidFill>
                  <a:srgbClr val="504FA3"/>
                </a:solidFill>
              </a:rPr>
              <a:t>Bastione del Parlascio </a:t>
            </a:r>
            <a:r>
              <a:rPr lang="it-IT" sz="1600" dirty="0">
                <a:solidFill>
                  <a:srgbClr val="504FA3"/>
                </a:solidFill>
              </a:rPr>
              <a:t>| </a:t>
            </a:r>
            <a:r>
              <a:rPr lang="it-IT" sz="1600" b="1" dirty="0">
                <a:solidFill>
                  <a:srgbClr val="504FA3"/>
                </a:solidFill>
              </a:rPr>
              <a:t>Cittadella Galileiana</a:t>
            </a:r>
            <a:r>
              <a:rPr lang="it-IT" sz="1600" dirty="0">
                <a:solidFill>
                  <a:srgbClr val="504FA3"/>
                </a:solidFill>
              </a:rPr>
              <a:t>| </a:t>
            </a:r>
            <a:r>
              <a:rPr lang="it-IT" sz="1600" b="1" dirty="0">
                <a:solidFill>
                  <a:srgbClr val="504FA3"/>
                </a:solidFill>
              </a:rPr>
              <a:t> Giardino Scotto </a:t>
            </a:r>
            <a:r>
              <a:rPr lang="it-IT" sz="1600" dirty="0">
                <a:solidFill>
                  <a:srgbClr val="504FA3"/>
                </a:solidFill>
              </a:rPr>
              <a:t>| </a:t>
            </a:r>
            <a:r>
              <a:rPr lang="it-IT" sz="1600" b="1" dirty="0">
                <a:solidFill>
                  <a:srgbClr val="504FA3"/>
                </a:solidFill>
              </a:rPr>
              <a:t>Centro San Michele degli Scalzi </a:t>
            </a:r>
            <a:r>
              <a:rPr lang="it-IT" sz="1600" dirty="0">
                <a:solidFill>
                  <a:srgbClr val="504FA3"/>
                </a:solidFill>
              </a:rPr>
              <a:t>| </a:t>
            </a:r>
            <a:r>
              <a:rPr lang="it-IT" sz="1600" b="1" dirty="0">
                <a:solidFill>
                  <a:srgbClr val="504FA3"/>
                </a:solidFill>
              </a:rPr>
              <a:t>Biblioteca Universitaria del Palazzo della Sapienza </a:t>
            </a:r>
            <a:r>
              <a:rPr lang="it-IT" sz="1600" dirty="0">
                <a:solidFill>
                  <a:srgbClr val="504FA3"/>
                </a:solidFill>
              </a:rPr>
              <a:t>| </a:t>
            </a:r>
            <a:r>
              <a:rPr lang="it-IT" sz="1600" b="1" dirty="0">
                <a:solidFill>
                  <a:srgbClr val="504FA3"/>
                </a:solidFill>
              </a:rPr>
              <a:t>Museo delle Navi Antiche</a:t>
            </a:r>
            <a:r>
              <a:rPr lang="it-IT" sz="1600" dirty="0">
                <a:solidFill>
                  <a:srgbClr val="504FA3"/>
                </a:solidFill>
              </a:rPr>
              <a:t>| </a:t>
            </a:r>
            <a:r>
              <a:rPr lang="it-IT" sz="1600" b="1" dirty="0">
                <a:solidFill>
                  <a:srgbClr val="504FA3"/>
                </a:solidFill>
              </a:rPr>
              <a:t>La Darsena</a:t>
            </a:r>
            <a:r>
              <a:rPr lang="it-IT" sz="1600" dirty="0">
                <a:solidFill>
                  <a:srgbClr val="504FA3"/>
                </a:solidFill>
              </a:rPr>
              <a:t>| </a:t>
            </a:r>
            <a:r>
              <a:rPr lang="it-IT" sz="1600" b="1" dirty="0">
                <a:solidFill>
                  <a:srgbClr val="504FA3"/>
                </a:solidFill>
              </a:rPr>
              <a:t>Nuovo punto di approdo </a:t>
            </a:r>
            <a:r>
              <a:rPr lang="it-IT" sz="1600" dirty="0">
                <a:solidFill>
                  <a:srgbClr val="504FA3"/>
                </a:solidFill>
              </a:rPr>
              <a:t>| </a:t>
            </a:r>
            <a:r>
              <a:rPr lang="it-IT" sz="1600" b="1" dirty="0">
                <a:solidFill>
                  <a:srgbClr val="504FA3"/>
                </a:solidFill>
              </a:rPr>
              <a:t>Piazza del Duomo       </a:t>
            </a:r>
            <a:r>
              <a:rPr lang="it-IT" sz="1600" dirty="0">
                <a:solidFill>
                  <a:srgbClr val="504FA3"/>
                </a:solidFill>
                <a:effectLst/>
              </a:rPr>
              <a:t> </a:t>
            </a:r>
            <a:r>
              <a:rPr lang="it-IT" sz="1600" b="1" dirty="0">
                <a:solidFill>
                  <a:srgbClr val="504FA3"/>
                </a:solidFill>
              </a:rPr>
              <a:t> </a:t>
            </a:r>
            <a:r>
              <a:rPr lang="it-IT" sz="1600" dirty="0">
                <a:solidFill>
                  <a:srgbClr val="504FA3"/>
                </a:solidFill>
              </a:rPr>
              <a:t> </a:t>
            </a:r>
            <a:r>
              <a:rPr lang="it-IT" sz="1600" b="1" i="1" dirty="0">
                <a:solidFill>
                  <a:srgbClr val="504FA3"/>
                </a:solidFill>
              </a:rPr>
              <a:t> </a:t>
            </a:r>
            <a:endParaRPr lang="it-IT" sz="1600" dirty="0">
              <a:solidFill>
                <a:srgbClr val="504FA3"/>
              </a:solidFill>
            </a:endParaRPr>
          </a:p>
        </p:txBody>
      </p:sp>
      <p:sp>
        <p:nvSpPr>
          <p:cNvPr id="15" name="CasellaDiTesto 14">
            <a:extLst>
              <a:ext uri="{FF2B5EF4-FFF2-40B4-BE49-F238E27FC236}">
                <a16:creationId xmlns:a16="http://schemas.microsoft.com/office/drawing/2014/main" xmlns="" id="{B9EB6DFE-F66C-3844-9979-C3654E2607B4}"/>
              </a:ext>
            </a:extLst>
          </p:cNvPr>
          <p:cNvSpPr txBox="1"/>
          <p:nvPr/>
        </p:nvSpPr>
        <p:spPr>
          <a:xfrm>
            <a:off x="1728788" y="5162061"/>
            <a:ext cx="7414143" cy="1754326"/>
          </a:xfrm>
          <a:prstGeom prst="rect">
            <a:avLst/>
          </a:prstGeom>
          <a:noFill/>
        </p:spPr>
        <p:txBody>
          <a:bodyPr wrap="square" rtlCol="0">
            <a:spAutoFit/>
          </a:bodyPr>
          <a:lstStyle/>
          <a:p>
            <a:pPr algn="r"/>
            <a:r>
              <a:rPr lang="it-IT" b="1" i="1" dirty="0">
                <a:solidFill>
                  <a:schemeClr val="tx1">
                    <a:lumMod val="50000"/>
                    <a:lumOff val="50000"/>
                  </a:schemeClr>
                </a:solidFill>
              </a:rPr>
              <a:t>HUB DI SPERIMENTAZIONE DELL’IPER-CONNESSIONE UMANA E DIGITALE CON UN PROGETTO DI POTENZIAMENTO DELLA RETE  E LA SPERIMENTAZIONE DI SISTEMI DI IBRIDAZIONE FIBRA/WIFI E LA REALIZZAZIONE DI UNA ARCHITETTURA VIRTUALE</a:t>
            </a:r>
            <a:r>
              <a:rPr lang="it-IT" dirty="0"/>
              <a:t> </a:t>
            </a:r>
            <a:r>
              <a:rPr lang="it-IT" b="1" i="1" dirty="0">
                <a:solidFill>
                  <a:schemeClr val="tx1">
                    <a:lumMod val="50000"/>
                    <a:lumOff val="50000"/>
                  </a:schemeClr>
                </a:solidFill>
              </a:rPr>
              <a:t>STRUMENTO TRASVERSALE DI SPERIMENTAZIONE, DI ENGAGEMENT DIGITALE E CONDIVISIONE COLLETTIVA </a:t>
            </a:r>
          </a:p>
        </p:txBody>
      </p:sp>
    </p:spTree>
    <p:extLst>
      <p:ext uri="{BB962C8B-B14F-4D97-AF65-F5344CB8AC3E}">
        <p14:creationId xmlns:p14="http://schemas.microsoft.com/office/powerpoint/2010/main" val="139310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7CEFF582-ED7C-D646-86AD-4D750D62851D}"/>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64977"/>
          <a:stretch/>
        </p:blipFill>
        <p:spPr bwMode="auto">
          <a:xfrm>
            <a:off x="9553" y="3532652"/>
            <a:ext cx="7920000" cy="1959702"/>
          </a:xfrm>
          <a:prstGeom prst="rect">
            <a:avLst/>
          </a:prstGeom>
          <a:noFill/>
          <a:ln>
            <a:noFill/>
          </a:ln>
        </p:spPr>
      </p:pic>
      <p:pic>
        <p:nvPicPr>
          <p:cNvPr id="6" name="Immagine 5">
            <a:extLst>
              <a:ext uri="{FF2B5EF4-FFF2-40B4-BE49-F238E27FC236}">
                <a16:creationId xmlns:a16="http://schemas.microsoft.com/office/drawing/2014/main" xmlns="" id="{64B8F937-3294-CB4E-868F-9A7FCCB4B460}"/>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1533" b="35077"/>
          <a:stretch/>
        </p:blipFill>
        <p:spPr bwMode="auto">
          <a:xfrm>
            <a:off x="9553" y="0"/>
            <a:ext cx="7920000" cy="3546940"/>
          </a:xfrm>
          <a:prstGeom prst="rect">
            <a:avLst/>
          </a:prstGeom>
          <a:noFill/>
          <a:ln>
            <a:noFill/>
          </a:ln>
        </p:spPr>
      </p:pic>
      <p:pic>
        <p:nvPicPr>
          <p:cNvPr id="7" name="Immagine 6">
            <a:extLst>
              <a:ext uri="{FF2B5EF4-FFF2-40B4-BE49-F238E27FC236}">
                <a16:creationId xmlns:a16="http://schemas.microsoft.com/office/drawing/2014/main" xmlns="" id="{93838C6F-0831-CD42-BAD4-0DBA86B9B0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098304" y="2817000"/>
            <a:ext cx="6858000" cy="1224000"/>
          </a:xfrm>
          <a:prstGeom prst="rect">
            <a:avLst/>
          </a:prstGeom>
          <a:noFill/>
        </p:spPr>
      </p:pic>
      <p:sp>
        <p:nvSpPr>
          <p:cNvPr id="8" name="CasellaDiTesto 7">
            <a:extLst>
              <a:ext uri="{FF2B5EF4-FFF2-40B4-BE49-F238E27FC236}">
                <a16:creationId xmlns:a16="http://schemas.microsoft.com/office/drawing/2014/main" xmlns="" id="{24F72C58-7583-6941-B847-028125FFB0F0}"/>
              </a:ext>
            </a:extLst>
          </p:cNvPr>
          <p:cNvSpPr txBox="1"/>
          <p:nvPr/>
        </p:nvSpPr>
        <p:spPr>
          <a:xfrm rot="5400000">
            <a:off x="5098302" y="3136612"/>
            <a:ext cx="6858003" cy="584775"/>
          </a:xfrm>
          <a:prstGeom prst="rect">
            <a:avLst/>
          </a:prstGeom>
          <a:noFill/>
        </p:spPr>
        <p:txBody>
          <a:bodyPr wrap="square" rtlCol="0">
            <a:spAutoFit/>
          </a:bodyPr>
          <a:lstStyle/>
          <a:p>
            <a:pPr algn="ctr"/>
            <a:r>
              <a:rPr lang="it-IT" sz="3200" b="1" dirty="0">
                <a:solidFill>
                  <a:srgbClr val="504FA3"/>
                </a:solidFill>
              </a:rPr>
              <a:t>Pisa2022 </a:t>
            </a:r>
            <a:r>
              <a:rPr lang="it-IT" sz="3200" b="1" dirty="0">
                <a:solidFill>
                  <a:srgbClr val="FFC50C"/>
                </a:solidFill>
              </a:rPr>
              <a:t>è</a:t>
            </a:r>
          </a:p>
        </p:txBody>
      </p:sp>
      <p:sp>
        <p:nvSpPr>
          <p:cNvPr id="16" name="Ovale 15">
            <a:extLst>
              <a:ext uri="{FF2B5EF4-FFF2-40B4-BE49-F238E27FC236}">
                <a16:creationId xmlns:a16="http://schemas.microsoft.com/office/drawing/2014/main" xmlns="" id="{246B7114-11C4-DD4B-A702-AC0DB23AB987}"/>
              </a:ext>
            </a:extLst>
          </p:cNvPr>
          <p:cNvSpPr/>
          <p:nvPr/>
        </p:nvSpPr>
        <p:spPr>
          <a:xfrm>
            <a:off x="466725" y="3313147"/>
            <a:ext cx="720000" cy="720000"/>
          </a:xfrm>
          <a:prstGeom prst="ellipse">
            <a:avLst/>
          </a:prstGeom>
          <a:solidFill>
            <a:srgbClr val="504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CasellaDiTesto 16">
            <a:extLst>
              <a:ext uri="{FF2B5EF4-FFF2-40B4-BE49-F238E27FC236}">
                <a16:creationId xmlns:a16="http://schemas.microsoft.com/office/drawing/2014/main" xmlns="" id="{36161190-11D6-FB4C-9CB6-01AC96F6C8A6}"/>
              </a:ext>
            </a:extLst>
          </p:cNvPr>
          <p:cNvSpPr txBox="1"/>
          <p:nvPr/>
        </p:nvSpPr>
        <p:spPr>
          <a:xfrm>
            <a:off x="343393" y="3325348"/>
            <a:ext cx="2980267" cy="1446550"/>
          </a:xfrm>
          <a:prstGeom prst="rect">
            <a:avLst/>
          </a:prstGeom>
          <a:noFill/>
        </p:spPr>
        <p:txBody>
          <a:bodyPr wrap="square" rtlCol="0">
            <a:spAutoFit/>
          </a:bodyPr>
          <a:lstStyle/>
          <a:p>
            <a:r>
              <a:rPr lang="it-IT" sz="4400" b="1" dirty="0">
                <a:solidFill>
                  <a:srgbClr val="FEC60C"/>
                </a:solidFill>
              </a:rPr>
              <a:t>creatività generatrice</a:t>
            </a:r>
          </a:p>
        </p:txBody>
      </p:sp>
      <p:sp>
        <p:nvSpPr>
          <p:cNvPr id="19" name="Ovale 18">
            <a:extLst>
              <a:ext uri="{FF2B5EF4-FFF2-40B4-BE49-F238E27FC236}">
                <a16:creationId xmlns:a16="http://schemas.microsoft.com/office/drawing/2014/main" xmlns="" id="{A0646551-6D3B-F146-B646-5CCC5A86C341}"/>
              </a:ext>
            </a:extLst>
          </p:cNvPr>
          <p:cNvSpPr/>
          <p:nvPr/>
        </p:nvSpPr>
        <p:spPr>
          <a:xfrm>
            <a:off x="6096603" y="3858747"/>
            <a:ext cx="720000" cy="720000"/>
          </a:xfrm>
          <a:prstGeom prst="ellipse">
            <a:avLst/>
          </a:prstGeom>
          <a:solidFill>
            <a:srgbClr val="504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xmlns="" id="{40FCF460-EEAA-D24F-961E-7F37F02EC2D4}"/>
              </a:ext>
            </a:extLst>
          </p:cNvPr>
          <p:cNvSpPr txBox="1"/>
          <p:nvPr/>
        </p:nvSpPr>
        <p:spPr>
          <a:xfrm>
            <a:off x="4878311" y="3796372"/>
            <a:ext cx="2980267" cy="1446550"/>
          </a:xfrm>
          <a:prstGeom prst="rect">
            <a:avLst/>
          </a:prstGeom>
          <a:noFill/>
        </p:spPr>
        <p:txBody>
          <a:bodyPr wrap="square" rtlCol="0">
            <a:spAutoFit/>
          </a:bodyPr>
          <a:lstStyle/>
          <a:p>
            <a:pPr algn="r"/>
            <a:r>
              <a:rPr lang="it-IT" sz="4400" b="1" dirty="0">
                <a:solidFill>
                  <a:srgbClr val="FEC60C"/>
                </a:solidFill>
              </a:rPr>
              <a:t>memoria collettiva</a:t>
            </a:r>
          </a:p>
        </p:txBody>
      </p:sp>
      <p:sp>
        <p:nvSpPr>
          <p:cNvPr id="20" name="Ovale 19">
            <a:extLst>
              <a:ext uri="{FF2B5EF4-FFF2-40B4-BE49-F238E27FC236}">
                <a16:creationId xmlns:a16="http://schemas.microsoft.com/office/drawing/2014/main" xmlns="" id="{CAA4F52D-B087-8343-96D9-B567F59834B0}"/>
              </a:ext>
            </a:extLst>
          </p:cNvPr>
          <p:cNvSpPr/>
          <p:nvPr/>
        </p:nvSpPr>
        <p:spPr>
          <a:xfrm>
            <a:off x="1496211" y="5137647"/>
            <a:ext cx="720000" cy="720000"/>
          </a:xfrm>
          <a:prstGeom prst="ellipse">
            <a:avLst/>
          </a:prstGeom>
          <a:solidFill>
            <a:srgbClr val="504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CasellaDiTesto 20">
            <a:extLst>
              <a:ext uri="{FF2B5EF4-FFF2-40B4-BE49-F238E27FC236}">
                <a16:creationId xmlns:a16="http://schemas.microsoft.com/office/drawing/2014/main" xmlns="" id="{55E54ACD-321F-194D-8B99-34A4A00B8C5A}"/>
              </a:ext>
            </a:extLst>
          </p:cNvPr>
          <p:cNvSpPr txBox="1"/>
          <p:nvPr/>
        </p:nvSpPr>
        <p:spPr>
          <a:xfrm>
            <a:off x="1442054" y="5090560"/>
            <a:ext cx="2980267" cy="769441"/>
          </a:xfrm>
          <a:prstGeom prst="rect">
            <a:avLst/>
          </a:prstGeom>
          <a:noFill/>
        </p:spPr>
        <p:txBody>
          <a:bodyPr wrap="square" rtlCol="0">
            <a:spAutoFit/>
          </a:bodyPr>
          <a:lstStyle/>
          <a:p>
            <a:r>
              <a:rPr lang="it-IT" sz="4400" b="1" dirty="0">
                <a:solidFill>
                  <a:srgbClr val="FEC60C"/>
                </a:solidFill>
              </a:rPr>
              <a:t>connessioni</a:t>
            </a:r>
          </a:p>
        </p:txBody>
      </p:sp>
      <p:sp>
        <p:nvSpPr>
          <p:cNvPr id="22" name="Ovale 21">
            <a:extLst>
              <a:ext uri="{FF2B5EF4-FFF2-40B4-BE49-F238E27FC236}">
                <a16:creationId xmlns:a16="http://schemas.microsoft.com/office/drawing/2014/main" xmlns="" id="{79BD79B2-E012-E342-85FC-98AEA0DF1F1B}"/>
              </a:ext>
            </a:extLst>
          </p:cNvPr>
          <p:cNvSpPr/>
          <p:nvPr/>
        </p:nvSpPr>
        <p:spPr>
          <a:xfrm>
            <a:off x="6163524" y="5711859"/>
            <a:ext cx="720000" cy="720000"/>
          </a:xfrm>
          <a:prstGeom prst="ellipse">
            <a:avLst/>
          </a:prstGeom>
          <a:solidFill>
            <a:srgbClr val="504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a:extLst>
              <a:ext uri="{FF2B5EF4-FFF2-40B4-BE49-F238E27FC236}">
                <a16:creationId xmlns:a16="http://schemas.microsoft.com/office/drawing/2014/main" xmlns="" id="{6262AC4A-A3FD-4242-85A7-14DE38D2C4DF}"/>
              </a:ext>
            </a:extLst>
          </p:cNvPr>
          <p:cNvSpPr txBox="1"/>
          <p:nvPr/>
        </p:nvSpPr>
        <p:spPr>
          <a:xfrm>
            <a:off x="4673390" y="5561380"/>
            <a:ext cx="2980267" cy="1446550"/>
          </a:xfrm>
          <a:prstGeom prst="rect">
            <a:avLst/>
          </a:prstGeom>
          <a:noFill/>
        </p:spPr>
        <p:txBody>
          <a:bodyPr wrap="square" rtlCol="0">
            <a:spAutoFit/>
          </a:bodyPr>
          <a:lstStyle/>
          <a:p>
            <a:r>
              <a:rPr lang="it-IT" sz="4400" b="1" dirty="0">
                <a:solidFill>
                  <a:srgbClr val="FEC60C"/>
                </a:solidFill>
              </a:rPr>
              <a:t>geografie variabili</a:t>
            </a:r>
          </a:p>
        </p:txBody>
      </p:sp>
    </p:spTree>
    <p:extLst>
      <p:ext uri="{BB962C8B-B14F-4D97-AF65-F5344CB8AC3E}">
        <p14:creationId xmlns:p14="http://schemas.microsoft.com/office/powerpoint/2010/main" val="3394088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xmlns="" id="{7CEFF582-ED7C-D646-86AD-4D750D62851D}"/>
              </a:ext>
            </a:extLst>
          </p:cNvPr>
          <p:cNvPicPr>
            <a:picLocks noChangeAspect="1"/>
          </p:cNvPicPr>
          <p:nvPr/>
        </p:nvPicPr>
        <p:blipFill rotWithShape="1">
          <a:blip r:embed="rId2" cstate="print">
            <a:alphaModFix amt="35000"/>
            <a:extLst>
              <a:ext uri="{28A0092B-C50C-407E-A947-70E740481C1C}">
                <a14:useLocalDpi xmlns:a14="http://schemas.microsoft.com/office/drawing/2010/main" val="0"/>
              </a:ext>
            </a:extLst>
          </a:blip>
          <a:srcRect t="64977"/>
          <a:stretch/>
        </p:blipFill>
        <p:spPr bwMode="auto">
          <a:xfrm>
            <a:off x="9553" y="3532652"/>
            <a:ext cx="7920000" cy="1959702"/>
          </a:xfrm>
          <a:prstGeom prst="rect">
            <a:avLst/>
          </a:prstGeom>
          <a:noFill/>
          <a:ln>
            <a:noFill/>
          </a:ln>
        </p:spPr>
      </p:pic>
      <p:pic>
        <p:nvPicPr>
          <p:cNvPr id="6" name="Immagine 5">
            <a:extLst>
              <a:ext uri="{FF2B5EF4-FFF2-40B4-BE49-F238E27FC236}">
                <a16:creationId xmlns:a16="http://schemas.microsoft.com/office/drawing/2014/main" xmlns="" id="{64B8F937-3294-CB4E-868F-9A7FCCB4B460}"/>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t="1533" b="35077"/>
          <a:stretch/>
        </p:blipFill>
        <p:spPr bwMode="auto">
          <a:xfrm>
            <a:off x="9553" y="0"/>
            <a:ext cx="7920000" cy="3546940"/>
          </a:xfrm>
          <a:prstGeom prst="rect">
            <a:avLst/>
          </a:prstGeom>
          <a:noFill/>
          <a:ln>
            <a:noFill/>
          </a:ln>
        </p:spPr>
      </p:pic>
      <p:pic>
        <p:nvPicPr>
          <p:cNvPr id="7" name="Immagine 6">
            <a:extLst>
              <a:ext uri="{FF2B5EF4-FFF2-40B4-BE49-F238E27FC236}">
                <a16:creationId xmlns:a16="http://schemas.microsoft.com/office/drawing/2014/main" xmlns="" id="{93838C6F-0831-CD42-BAD4-0DBA86B9B0C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098304" y="2817000"/>
            <a:ext cx="6858000" cy="1224000"/>
          </a:xfrm>
          <a:prstGeom prst="rect">
            <a:avLst/>
          </a:prstGeom>
          <a:noFill/>
        </p:spPr>
      </p:pic>
      <p:sp>
        <p:nvSpPr>
          <p:cNvPr id="8" name="CasellaDiTesto 7">
            <a:extLst>
              <a:ext uri="{FF2B5EF4-FFF2-40B4-BE49-F238E27FC236}">
                <a16:creationId xmlns:a16="http://schemas.microsoft.com/office/drawing/2014/main" xmlns="" id="{24F72C58-7583-6941-B847-028125FFB0F0}"/>
              </a:ext>
            </a:extLst>
          </p:cNvPr>
          <p:cNvSpPr txBox="1"/>
          <p:nvPr/>
        </p:nvSpPr>
        <p:spPr>
          <a:xfrm rot="5400000">
            <a:off x="5098302" y="3136612"/>
            <a:ext cx="6858003" cy="584775"/>
          </a:xfrm>
          <a:prstGeom prst="rect">
            <a:avLst/>
          </a:prstGeom>
          <a:noFill/>
        </p:spPr>
        <p:txBody>
          <a:bodyPr wrap="square" rtlCol="0">
            <a:spAutoFit/>
          </a:bodyPr>
          <a:lstStyle/>
          <a:p>
            <a:pPr algn="ctr"/>
            <a:r>
              <a:rPr lang="it-IT" sz="3200" b="1" dirty="0">
                <a:solidFill>
                  <a:srgbClr val="504FA3"/>
                </a:solidFill>
              </a:rPr>
              <a:t>Pisa2022 </a:t>
            </a:r>
            <a:r>
              <a:rPr lang="it-IT" sz="3200" b="1" dirty="0">
                <a:solidFill>
                  <a:srgbClr val="FFC50C"/>
                </a:solidFill>
              </a:rPr>
              <a:t>è</a:t>
            </a:r>
          </a:p>
        </p:txBody>
      </p:sp>
      <p:sp>
        <p:nvSpPr>
          <p:cNvPr id="14" name="CasellaDiTesto 13">
            <a:extLst>
              <a:ext uri="{FF2B5EF4-FFF2-40B4-BE49-F238E27FC236}">
                <a16:creationId xmlns:a16="http://schemas.microsoft.com/office/drawing/2014/main" xmlns="" id="{AEA0CE4B-014D-954C-87E3-1BDB7E1FD61F}"/>
              </a:ext>
            </a:extLst>
          </p:cNvPr>
          <p:cNvSpPr txBox="1"/>
          <p:nvPr/>
        </p:nvSpPr>
        <p:spPr>
          <a:xfrm>
            <a:off x="0" y="4405141"/>
            <a:ext cx="9144000" cy="2462213"/>
          </a:xfrm>
          <a:prstGeom prst="rect">
            <a:avLst/>
          </a:prstGeom>
          <a:noFill/>
        </p:spPr>
        <p:txBody>
          <a:bodyPr wrap="square" rtlCol="0">
            <a:spAutoFit/>
          </a:bodyPr>
          <a:lstStyle/>
          <a:p>
            <a:pPr algn="just"/>
            <a:r>
              <a:rPr lang="it-IT" sz="1400" dirty="0"/>
              <a:t>Città d’arte, di ricerca e di università, Pisa è da sempre culla di giovani menti creatrici che trascorrono anni di formazione e studio in questo territorio. Pisa2022 si propone di valorizzare l’immenso </a:t>
            </a:r>
            <a:r>
              <a:rPr lang="it-IT" sz="1400" b="1" dirty="0">
                <a:solidFill>
                  <a:srgbClr val="504FA3"/>
                </a:solidFill>
              </a:rPr>
              <a:t>capitale umano </a:t>
            </a:r>
            <a:r>
              <a:rPr lang="it-IT" sz="1400" dirty="0"/>
              <a:t>che la popola dedicando ampio spazio alle iniziative che valorizzino il talento dei giovani e le loro proposte. I giovani e le loro idee si posizionano al centro del progetto di laboratorio Pisa2022 con il fine di garantire stabilità ad un </a:t>
            </a:r>
            <a:r>
              <a:rPr lang="it-IT" sz="1400" b="1" dirty="0">
                <a:solidFill>
                  <a:srgbClr val="504FA3"/>
                </a:solidFill>
              </a:rPr>
              <a:t>processo di sviluppo condiviso su base creativa </a:t>
            </a:r>
            <a:r>
              <a:rPr lang="it-IT" sz="1400" dirty="0"/>
              <a:t>e di valorizzare il potenziale latente – per possibilità e occasioni - delle nuove generazioni. Le iniziative delle nuove generazioni diventeranno elemento centrale delle attività cittadine, verranno investite di un ruolo chiave per l’attivazione di un meccanismo di </a:t>
            </a:r>
            <a:r>
              <a:rPr lang="it-IT" sz="1400" b="1" dirty="0">
                <a:solidFill>
                  <a:srgbClr val="504FA3"/>
                </a:solidFill>
              </a:rPr>
              <a:t>sviluppo a base culturale </a:t>
            </a:r>
            <a:r>
              <a:rPr lang="it-IT" sz="1400" dirty="0"/>
              <a:t>capace di attivare concrete </a:t>
            </a:r>
            <a:r>
              <a:rPr lang="it-IT" sz="1400" b="1" dirty="0">
                <a:solidFill>
                  <a:srgbClr val="504FA3"/>
                </a:solidFill>
              </a:rPr>
              <a:t>politiche di innovazione, crescita sociale ed economica </a:t>
            </a:r>
            <a:r>
              <a:rPr lang="it-IT" sz="1400" dirty="0"/>
              <a:t>per il territorio. Progetti, iniziative, strategie condivise tra </a:t>
            </a:r>
            <a:r>
              <a:rPr lang="it-IT" sz="1400" i="1" dirty="0" err="1"/>
              <a:t>town</a:t>
            </a:r>
            <a:r>
              <a:rPr lang="it-IT" sz="1400" dirty="0"/>
              <a:t> e </a:t>
            </a:r>
            <a:r>
              <a:rPr lang="it-IT" sz="1400" i="1" dirty="0" err="1"/>
              <a:t>gown</a:t>
            </a:r>
            <a:r>
              <a:rPr lang="it-IT" sz="1400" dirty="0"/>
              <a:t> consentiranno di definire una </a:t>
            </a:r>
            <a:r>
              <a:rPr lang="it-IT" sz="1400" b="1" dirty="0">
                <a:solidFill>
                  <a:srgbClr val="504FA3"/>
                </a:solidFill>
              </a:rPr>
              <a:t>nuova dimensione universitaria </a:t>
            </a:r>
            <a:r>
              <a:rPr lang="it-IT" sz="1400" dirty="0"/>
              <a:t>maggiormente calata nelle dinamiche di sviluppo locale, più capace di trasformare la conoscenza prodotta in </a:t>
            </a:r>
            <a:r>
              <a:rPr lang="it-IT" sz="1400" b="1" dirty="0">
                <a:solidFill>
                  <a:srgbClr val="504FA3"/>
                </a:solidFill>
              </a:rPr>
              <a:t>conoscenza utile a fini produttivi</a:t>
            </a:r>
            <a:r>
              <a:rPr lang="it-IT" sz="1400" dirty="0"/>
              <a:t>, di </a:t>
            </a:r>
            <a:r>
              <a:rPr lang="it-IT" sz="1400" b="1" dirty="0">
                <a:solidFill>
                  <a:srgbClr val="504FA3"/>
                </a:solidFill>
              </a:rPr>
              <a:t>attivare relazioni </a:t>
            </a:r>
            <a:r>
              <a:rPr lang="it-IT" sz="1400" dirty="0"/>
              <a:t>con il mondo delle imprese, di contribuire alla creazione di beni pubblici che aumentino il benessere della società</a:t>
            </a:r>
            <a:r>
              <a:rPr lang="it-IT" sz="1400" i="1" dirty="0"/>
              <a:t>.</a:t>
            </a:r>
            <a:endParaRPr lang="it-IT" sz="1400" dirty="0"/>
          </a:p>
        </p:txBody>
      </p:sp>
      <p:sp>
        <p:nvSpPr>
          <p:cNvPr id="2" name="Rettangolo 1">
            <a:extLst>
              <a:ext uri="{FF2B5EF4-FFF2-40B4-BE49-F238E27FC236}">
                <a16:creationId xmlns:a16="http://schemas.microsoft.com/office/drawing/2014/main" xmlns="" id="{19D5F577-073E-4290-8F11-1354ADCA10B4}"/>
              </a:ext>
            </a:extLst>
          </p:cNvPr>
          <p:cNvSpPr/>
          <p:nvPr/>
        </p:nvSpPr>
        <p:spPr>
          <a:xfrm>
            <a:off x="111967" y="3546940"/>
            <a:ext cx="4460033" cy="858201"/>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xmlns="" id="{24C2B85C-C976-4976-B778-B336D450ABC0}"/>
              </a:ext>
            </a:extLst>
          </p:cNvPr>
          <p:cNvSpPr txBox="1"/>
          <p:nvPr/>
        </p:nvSpPr>
        <p:spPr>
          <a:xfrm>
            <a:off x="996633" y="3781125"/>
            <a:ext cx="4655974" cy="738664"/>
          </a:xfrm>
          <a:prstGeom prst="rect">
            <a:avLst/>
          </a:prstGeom>
          <a:noFill/>
        </p:spPr>
        <p:txBody>
          <a:bodyPr wrap="square">
            <a:spAutoFit/>
          </a:bodyPr>
          <a:lstStyle/>
          <a:p>
            <a:r>
              <a:rPr lang="it-IT" sz="4200" b="1" dirty="0">
                <a:solidFill>
                  <a:srgbClr val="FEC60C"/>
                </a:solidFill>
              </a:rPr>
              <a:t>generatrice</a:t>
            </a:r>
            <a:endParaRPr lang="it-IT" sz="4200" dirty="0"/>
          </a:p>
        </p:txBody>
      </p:sp>
      <p:sp>
        <p:nvSpPr>
          <p:cNvPr id="4" name="Ovale 3">
            <a:extLst>
              <a:ext uri="{FF2B5EF4-FFF2-40B4-BE49-F238E27FC236}">
                <a16:creationId xmlns:a16="http://schemas.microsoft.com/office/drawing/2014/main" xmlns="" id="{3F5C0616-F105-49FB-91D1-170C41D45CE6}"/>
              </a:ext>
            </a:extLst>
          </p:cNvPr>
          <p:cNvSpPr/>
          <p:nvPr/>
        </p:nvSpPr>
        <p:spPr>
          <a:xfrm>
            <a:off x="466725" y="3252766"/>
            <a:ext cx="720000" cy="720000"/>
          </a:xfrm>
          <a:prstGeom prst="ellipse">
            <a:avLst/>
          </a:prstGeom>
          <a:solidFill>
            <a:srgbClr val="504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xmlns="" id="{5DB38CE7-6AF0-4049-AC4E-EF31F57E91F7}"/>
              </a:ext>
            </a:extLst>
          </p:cNvPr>
          <p:cNvSpPr txBox="1"/>
          <p:nvPr/>
        </p:nvSpPr>
        <p:spPr>
          <a:xfrm>
            <a:off x="252647" y="3327165"/>
            <a:ext cx="5513081" cy="738664"/>
          </a:xfrm>
          <a:prstGeom prst="rect">
            <a:avLst/>
          </a:prstGeom>
          <a:noFill/>
        </p:spPr>
        <p:txBody>
          <a:bodyPr wrap="square" rtlCol="0">
            <a:spAutoFit/>
          </a:bodyPr>
          <a:lstStyle/>
          <a:p>
            <a:r>
              <a:rPr lang="it-IT" sz="4200" b="1" dirty="0">
                <a:solidFill>
                  <a:srgbClr val="FEC60C"/>
                </a:solidFill>
              </a:rPr>
              <a:t>creatività</a:t>
            </a:r>
          </a:p>
        </p:txBody>
      </p:sp>
    </p:spTree>
    <p:extLst>
      <p:ext uri="{BB962C8B-B14F-4D97-AF65-F5344CB8AC3E}">
        <p14:creationId xmlns:p14="http://schemas.microsoft.com/office/powerpoint/2010/main" val="2476370801"/>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495</TotalTime>
  <Words>2643</Words>
  <Application>Microsoft Office PowerPoint</Application>
  <PresentationFormat>Presentazione su schermo (4:3)</PresentationFormat>
  <Paragraphs>99</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Corso, Matteo</dc:creator>
  <cp:lastModifiedBy>Michele Taddei</cp:lastModifiedBy>
  <cp:revision>37</cp:revision>
  <dcterms:created xsi:type="dcterms:W3CDTF">2020-08-06T06:30:57Z</dcterms:created>
  <dcterms:modified xsi:type="dcterms:W3CDTF">2020-08-07T09:26:03Z</dcterms:modified>
</cp:coreProperties>
</file>